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</p:sldMasterIdLst>
  <p:notesMasterIdLst>
    <p:notesMasterId r:id="rId19"/>
  </p:notesMasterIdLst>
  <p:sldIdLst>
    <p:sldId id="256" r:id="rId4"/>
    <p:sldId id="261" r:id="rId5"/>
    <p:sldId id="262" r:id="rId6"/>
    <p:sldId id="288" r:id="rId7"/>
    <p:sldId id="340" r:id="rId8"/>
    <p:sldId id="341" r:id="rId9"/>
    <p:sldId id="344" r:id="rId10"/>
    <p:sldId id="346" r:id="rId11"/>
    <p:sldId id="350" r:id="rId12"/>
    <p:sldId id="351" r:id="rId13"/>
    <p:sldId id="352" r:id="rId14"/>
    <p:sldId id="353" r:id="rId15"/>
    <p:sldId id="310" r:id="rId16"/>
    <p:sldId id="314" r:id="rId17"/>
    <p:sldId id="316" r:id="rId18"/>
  </p:sldIdLst>
  <p:sldSz cx="10080625" cy="7345363"/>
  <p:notesSz cx="6888163" cy="10020300"/>
  <p:defaultTextStyle>
    <a:defPPr>
      <a:defRPr lang="id-ID"/>
    </a:defPPr>
    <a:lvl1pPr marL="0" algn="l" defTabSz="9944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243" algn="l" defTabSz="9944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4492" algn="l" defTabSz="9944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1736" algn="l" defTabSz="9944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88979" algn="l" defTabSz="9944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6229" algn="l" defTabSz="9944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3478" algn="l" defTabSz="9944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0723" algn="l" defTabSz="9944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77966" algn="l" defTabSz="9944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7062" autoAdjust="0"/>
    <p:restoredTop sz="94660"/>
  </p:normalViewPr>
  <p:slideViewPr>
    <p:cSldViewPr>
      <p:cViewPr>
        <p:scale>
          <a:sx n="150" d="100"/>
          <a:sy n="150" d="100"/>
        </p:scale>
        <p:origin x="-90" y="570"/>
      </p:cViewPr>
      <p:guideLst>
        <p:guide orient="horz" pos="2314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1.%20PARIWISATA\2.%20Statistik%20Pariwisata\2017\Updating%202017\DATA%20STATISTIK%202017_Fikr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d-ID"/>
  <c:chart>
    <c:autoTitleDeleted val="1"/>
    <c:plotArea>
      <c:layout>
        <c:manualLayout>
          <c:layoutTarget val="inner"/>
          <c:xMode val="edge"/>
          <c:yMode val="edge"/>
          <c:x val="0.18059610396648851"/>
          <c:y val="0.1084867889003811"/>
          <c:w val="0.6676363289674887"/>
          <c:h val="0.78049147798326979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22-4698-9A1E-565B309014BB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722-4698-9A1E-565B309014BB}"/>
              </c:ext>
            </c:extLst>
          </c:dPt>
          <c:dPt>
            <c:idx val="2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722-4698-9A1E-565B309014BB}"/>
              </c:ext>
            </c:extLst>
          </c:dPt>
          <c:dLbls>
            <c:dLbl>
              <c:idx val="2"/>
              <c:layout>
                <c:manualLayout>
                  <c:x val="0.10439693086038773"/>
                  <c:y val="-0.3015906850211124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722-4698-9A1E-565B309014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id-ID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'Data kondisi jalan OK'!$B$29:$D$29</c:f>
              <c:strCache>
                <c:ptCount val="3"/>
                <c:pt idx="0">
                  <c:v>Negara</c:v>
                </c:pt>
                <c:pt idx="1">
                  <c:v>Provinsi</c:v>
                </c:pt>
                <c:pt idx="2">
                  <c:v>Kab/Kota</c:v>
                </c:pt>
              </c:strCache>
            </c:strRef>
          </c:cat>
          <c:val>
            <c:numRef>
              <c:f>'Data kondisi jalan OK'!$F$41:$H$41</c:f>
              <c:numCache>
                <c:formatCode>_(* #,##0.00_);_(* \(#,##0.00\);_(* "-"??_);_(@_)</c:formatCode>
                <c:ptCount val="3"/>
                <c:pt idx="0">
                  <c:v>0</c:v>
                </c:pt>
                <c:pt idx="1">
                  <c:v>21.396515089975892</c:v>
                </c:pt>
                <c:pt idx="2">
                  <c:v>78.603484910023823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722-4698-9A1E-565B309014BB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66282149517342"/>
          <c:y val="0.87092698899432752"/>
          <c:w val="0.72155482780699254"/>
          <c:h val="0.12307060437145369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lang="en-US"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d-ID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id-ID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d-ID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0"/>
                  <c:y val="-0.3106794759336994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A6B-45D1-A12D-0E27DFAD78FC}"/>
                </c:ext>
              </c:extLst>
            </c:dLbl>
            <c:dLbl>
              <c:idx val="1"/>
              <c:layout>
                <c:manualLayout>
                  <c:x val="2.2909139646358646E-3"/>
                  <c:y val="-0.2552009980883951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A6B-45D1-A12D-0E27DFAD78FC}"/>
                </c:ext>
              </c:extLst>
            </c:dLbl>
            <c:dLbl>
              <c:idx val="2"/>
              <c:layout>
                <c:manualLayout>
                  <c:x val="-4.5818279292717734E-3"/>
                  <c:y val="-0.2219139113812134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A6B-45D1-A12D-0E27DFAD78FC}"/>
                </c:ext>
              </c:extLst>
            </c:dLbl>
            <c:dLbl>
              <c:idx val="3"/>
              <c:layout>
                <c:manualLayout>
                  <c:x val="2.2909139646357848E-3"/>
                  <c:y val="-0.1220526512596672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A6B-45D1-A12D-0E27DFAD78FC}"/>
                </c:ext>
              </c:extLst>
            </c:dLbl>
            <c:dLbl>
              <c:idx val="4"/>
              <c:layout>
                <c:manualLayout>
                  <c:x val="-2.2909139646359561E-3"/>
                  <c:y val="-0.1775311291049705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FA6B-45D1-A12D-0E27DFAD78FC}"/>
                </c:ext>
              </c:extLst>
            </c:dLbl>
            <c:dLbl>
              <c:idx val="5"/>
              <c:layout>
                <c:manualLayout>
                  <c:x val="-6.8727418939076093E-3"/>
                  <c:y val="-7.766986898342460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FA6B-45D1-A12D-0E27DFAD78FC}"/>
                </c:ext>
              </c:extLst>
            </c:dLbl>
            <c:dLbl>
              <c:idx val="6"/>
              <c:layout>
                <c:manualLayout>
                  <c:x val="0"/>
                  <c:y val="-5.547847784530347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FA6B-45D1-A12D-0E27DFAD78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d-ID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'OKU SELATAN'!$D$53:$D$60</c:f>
              <c:numCache>
                <c:formatCode>General</c:formatCode>
                <c:ptCount val="8"/>
                <c:pt idx="0">
                  <c:v>451</c:v>
                </c:pt>
                <c:pt idx="1">
                  <c:v>367</c:v>
                </c:pt>
                <c:pt idx="2">
                  <c:v>179</c:v>
                </c:pt>
                <c:pt idx="3">
                  <c:v>112</c:v>
                </c:pt>
                <c:pt idx="4">
                  <c:v>88</c:v>
                </c:pt>
                <c:pt idx="5">
                  <c:v>10</c:v>
                </c:pt>
                <c:pt idx="6">
                  <c:v>5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A6B-45D1-A12D-0E27DFAD78FC}"/>
            </c:ext>
          </c:extLst>
        </c:ser>
        <c:dLbls/>
        <c:shape val="box"/>
        <c:axId val="87090688"/>
        <c:axId val="87092224"/>
        <c:axId val="0"/>
      </c:bar3DChart>
      <c:catAx>
        <c:axId val="87090688"/>
        <c:scaling>
          <c:orientation val="minMax"/>
        </c:scaling>
        <c:axPos val="b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d-ID"/>
          </a:p>
        </c:txPr>
        <c:crossAx val="87092224"/>
        <c:crosses val="autoZero"/>
        <c:auto val="1"/>
        <c:lblAlgn val="ctr"/>
        <c:lblOffset val="100"/>
      </c:catAx>
      <c:valAx>
        <c:axId val="870922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crossAx val="8709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id-ID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B8137-AA32-44CA-B785-A2288A599528}" type="datetimeFigureOut">
              <a:rPr lang="id-ID" smtClean="0"/>
              <a:pPr/>
              <a:t>19/04/2019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750888"/>
            <a:ext cx="51546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D0F17-26D5-4805-8036-83DD1CE0E584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83709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E40B0-C25C-4406-B9CD-BE6A28D5D50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6500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9" y="2281824"/>
            <a:ext cx="8568531" cy="157449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162373"/>
            <a:ext cx="7056438" cy="187714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7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1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8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6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3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0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7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C26D9-17C5-41E9-90D8-306B288F55CB}" type="datetimeFigureOut">
              <a:rPr lang="id-ID" smtClean="0"/>
              <a:pPr/>
              <a:t>19/04/2019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CCD8-97AE-4A90-9FE4-E82CF69B41F5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C26D9-17C5-41E9-90D8-306B288F55CB}" type="datetimeFigureOut">
              <a:rPr lang="id-ID" smtClean="0"/>
              <a:pPr/>
              <a:t>19/04/2019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CCD8-97AE-4A90-9FE4-E82CF69B41F5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5" y="294167"/>
            <a:ext cx="2268141" cy="6267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7" y="294167"/>
            <a:ext cx="6636411" cy="6267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C26D9-17C5-41E9-90D8-306B288F55CB}" type="datetimeFigureOut">
              <a:rPr lang="id-ID" smtClean="0"/>
              <a:pPr/>
              <a:t>19/04/2019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CCD8-97AE-4A90-9FE4-E82CF69B41F5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1202123"/>
            <a:ext cx="8568531" cy="2557275"/>
          </a:xfrm>
        </p:spPr>
        <p:txBody>
          <a:bodyPr anchor="b"/>
          <a:lstStyle>
            <a:lvl1pPr algn="ctr">
              <a:defRPr sz="6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858016"/>
            <a:ext cx="7560469" cy="1773429"/>
          </a:xfrm>
        </p:spPr>
        <p:txBody>
          <a:bodyPr/>
          <a:lstStyle>
            <a:lvl1pPr marL="0" indent="0" algn="ctr">
              <a:buNone/>
              <a:defRPr sz="2600"/>
            </a:lvl1pPr>
            <a:lvl2pPr marL="497501" indent="0" algn="ctr">
              <a:buNone/>
              <a:defRPr sz="2200"/>
            </a:lvl2pPr>
            <a:lvl3pPr marL="995006" indent="0" algn="ctr">
              <a:buNone/>
              <a:defRPr sz="2000"/>
            </a:lvl3pPr>
            <a:lvl4pPr marL="1492507" indent="0" algn="ctr">
              <a:buNone/>
              <a:defRPr sz="1700"/>
            </a:lvl4pPr>
            <a:lvl5pPr marL="1990008" indent="0" algn="ctr">
              <a:buNone/>
              <a:defRPr sz="1700"/>
            </a:lvl5pPr>
            <a:lvl6pPr marL="2487511" indent="0" algn="ctr">
              <a:buNone/>
              <a:defRPr sz="1700"/>
            </a:lvl6pPr>
            <a:lvl7pPr marL="2985018" indent="0" algn="ctr">
              <a:buNone/>
              <a:defRPr sz="1700"/>
            </a:lvl7pPr>
            <a:lvl8pPr marL="3482520" indent="0" algn="ctr">
              <a:buNone/>
              <a:defRPr sz="1700"/>
            </a:lvl8pPr>
            <a:lvl9pPr marL="3980021" indent="0" algn="ctr">
              <a:buNone/>
              <a:defRPr sz="17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6819-2EE2-4747-A3A0-F5C2B88C2F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E87F-22B1-432E-8031-9308CE466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9566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0030-70C3-4DEB-B24E-0A9E74CA4B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E87F-22B1-432E-8031-9308CE466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7669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793" y="1831242"/>
            <a:ext cx="8694539" cy="3055466"/>
          </a:xfrm>
        </p:spPr>
        <p:txBody>
          <a:bodyPr anchor="b"/>
          <a:lstStyle>
            <a:lvl1pPr>
              <a:defRPr sz="6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4915614"/>
            <a:ext cx="8694539" cy="1606798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49750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9950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4925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900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48751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98501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4825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98002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5BC8E-3E9D-4C48-92F5-8C2FDD2B13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E87F-22B1-432E-8031-9308CE466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4449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1955363"/>
            <a:ext cx="4284266" cy="466056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1955363"/>
            <a:ext cx="4284266" cy="466056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4253-5CAF-4A7D-A2F2-ADE2DD2AA5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E87F-22B1-432E-8031-9308CE466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363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91074"/>
            <a:ext cx="8694539" cy="14197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800638"/>
            <a:ext cx="4264576" cy="88246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501" indent="0">
              <a:buNone/>
              <a:defRPr sz="2200" b="1"/>
            </a:lvl2pPr>
            <a:lvl3pPr marL="995006" indent="0">
              <a:buNone/>
              <a:defRPr sz="2000" b="1"/>
            </a:lvl3pPr>
            <a:lvl4pPr marL="1492507" indent="0">
              <a:buNone/>
              <a:defRPr sz="1700" b="1"/>
            </a:lvl4pPr>
            <a:lvl5pPr marL="1990008" indent="0">
              <a:buNone/>
              <a:defRPr sz="1700" b="1"/>
            </a:lvl5pPr>
            <a:lvl6pPr marL="2487511" indent="0">
              <a:buNone/>
              <a:defRPr sz="1700" b="1"/>
            </a:lvl6pPr>
            <a:lvl7pPr marL="2985018" indent="0">
              <a:buNone/>
              <a:defRPr sz="1700" b="1"/>
            </a:lvl7pPr>
            <a:lvl8pPr marL="3482520" indent="0">
              <a:buNone/>
              <a:defRPr sz="1700" b="1"/>
            </a:lvl8pPr>
            <a:lvl9pPr marL="3980021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2683101"/>
            <a:ext cx="4264576" cy="39464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21" y="1800638"/>
            <a:ext cx="4285579" cy="88246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501" indent="0">
              <a:buNone/>
              <a:defRPr sz="2200" b="1"/>
            </a:lvl2pPr>
            <a:lvl3pPr marL="995006" indent="0">
              <a:buNone/>
              <a:defRPr sz="2000" b="1"/>
            </a:lvl3pPr>
            <a:lvl4pPr marL="1492507" indent="0">
              <a:buNone/>
              <a:defRPr sz="1700" b="1"/>
            </a:lvl4pPr>
            <a:lvl5pPr marL="1990008" indent="0">
              <a:buNone/>
              <a:defRPr sz="1700" b="1"/>
            </a:lvl5pPr>
            <a:lvl6pPr marL="2487511" indent="0">
              <a:buNone/>
              <a:defRPr sz="1700" b="1"/>
            </a:lvl6pPr>
            <a:lvl7pPr marL="2985018" indent="0">
              <a:buNone/>
              <a:defRPr sz="1700" b="1"/>
            </a:lvl7pPr>
            <a:lvl8pPr marL="3482520" indent="0">
              <a:buNone/>
              <a:defRPr sz="1700" b="1"/>
            </a:lvl8pPr>
            <a:lvl9pPr marL="3980021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21" y="2683101"/>
            <a:ext cx="4285579" cy="39464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8648F-D70B-4CCB-9E12-DB1196E36B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E87F-22B1-432E-8031-9308CE466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1750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E66DE-AE5A-433C-8F36-9EA6C0EE86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E87F-22B1-432E-8031-9308CE466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5081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833C1-922A-4BC1-99E2-9FF2127C77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E87F-22B1-432E-8031-9308CE466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4862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489691"/>
            <a:ext cx="3251264" cy="1713918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057602"/>
            <a:ext cx="5103316" cy="5219969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203609"/>
            <a:ext cx="3251264" cy="4082458"/>
          </a:xfrm>
        </p:spPr>
        <p:txBody>
          <a:bodyPr/>
          <a:lstStyle>
            <a:lvl1pPr marL="0" indent="0">
              <a:buNone/>
              <a:defRPr sz="1700"/>
            </a:lvl1pPr>
            <a:lvl2pPr marL="497501" indent="0">
              <a:buNone/>
              <a:defRPr sz="1500"/>
            </a:lvl2pPr>
            <a:lvl3pPr marL="995006" indent="0">
              <a:buNone/>
              <a:defRPr sz="1300"/>
            </a:lvl3pPr>
            <a:lvl4pPr marL="1492507" indent="0">
              <a:buNone/>
              <a:defRPr sz="1100"/>
            </a:lvl4pPr>
            <a:lvl5pPr marL="1990008" indent="0">
              <a:buNone/>
              <a:defRPr sz="1100"/>
            </a:lvl5pPr>
            <a:lvl6pPr marL="2487511" indent="0">
              <a:buNone/>
              <a:defRPr sz="1100"/>
            </a:lvl6pPr>
            <a:lvl7pPr marL="2985018" indent="0">
              <a:buNone/>
              <a:defRPr sz="1100"/>
            </a:lvl7pPr>
            <a:lvl8pPr marL="3482520" indent="0">
              <a:buNone/>
              <a:defRPr sz="1100"/>
            </a:lvl8pPr>
            <a:lvl9pPr marL="398002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8AE80-056A-4D03-B355-A97DA0BB30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E87F-22B1-432E-8031-9308CE466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6644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C26D9-17C5-41E9-90D8-306B288F55CB}" type="datetimeFigureOut">
              <a:rPr lang="id-ID" smtClean="0"/>
              <a:pPr/>
              <a:t>19/04/2019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CCD8-97AE-4A90-9FE4-E82CF69B41F5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489691"/>
            <a:ext cx="3251264" cy="1713918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5579" y="1057602"/>
            <a:ext cx="5103316" cy="5219969"/>
          </a:xfrm>
        </p:spPr>
        <p:txBody>
          <a:bodyPr anchor="t"/>
          <a:lstStyle>
            <a:lvl1pPr marL="0" indent="0">
              <a:buNone/>
              <a:defRPr sz="3500"/>
            </a:lvl1pPr>
            <a:lvl2pPr marL="497501" indent="0">
              <a:buNone/>
              <a:defRPr sz="3000"/>
            </a:lvl2pPr>
            <a:lvl3pPr marL="995006" indent="0">
              <a:buNone/>
              <a:defRPr sz="2600"/>
            </a:lvl3pPr>
            <a:lvl4pPr marL="1492507" indent="0">
              <a:buNone/>
              <a:defRPr sz="2200"/>
            </a:lvl4pPr>
            <a:lvl5pPr marL="1990008" indent="0">
              <a:buNone/>
              <a:defRPr sz="2200"/>
            </a:lvl5pPr>
            <a:lvl6pPr marL="2487511" indent="0">
              <a:buNone/>
              <a:defRPr sz="2200"/>
            </a:lvl6pPr>
            <a:lvl7pPr marL="2985018" indent="0">
              <a:buNone/>
              <a:defRPr sz="2200"/>
            </a:lvl7pPr>
            <a:lvl8pPr marL="3482520" indent="0">
              <a:buNone/>
              <a:defRPr sz="2200"/>
            </a:lvl8pPr>
            <a:lvl9pPr marL="3980021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203609"/>
            <a:ext cx="3251264" cy="4082458"/>
          </a:xfrm>
        </p:spPr>
        <p:txBody>
          <a:bodyPr/>
          <a:lstStyle>
            <a:lvl1pPr marL="0" indent="0">
              <a:buNone/>
              <a:defRPr sz="1700"/>
            </a:lvl1pPr>
            <a:lvl2pPr marL="497501" indent="0">
              <a:buNone/>
              <a:defRPr sz="1500"/>
            </a:lvl2pPr>
            <a:lvl3pPr marL="995006" indent="0">
              <a:buNone/>
              <a:defRPr sz="1300"/>
            </a:lvl3pPr>
            <a:lvl4pPr marL="1492507" indent="0">
              <a:buNone/>
              <a:defRPr sz="1100"/>
            </a:lvl4pPr>
            <a:lvl5pPr marL="1990008" indent="0">
              <a:buNone/>
              <a:defRPr sz="1100"/>
            </a:lvl5pPr>
            <a:lvl6pPr marL="2487511" indent="0">
              <a:buNone/>
              <a:defRPr sz="1100"/>
            </a:lvl6pPr>
            <a:lvl7pPr marL="2985018" indent="0">
              <a:buNone/>
              <a:defRPr sz="1100"/>
            </a:lvl7pPr>
            <a:lvl8pPr marL="3482520" indent="0">
              <a:buNone/>
              <a:defRPr sz="1100"/>
            </a:lvl8pPr>
            <a:lvl9pPr marL="398002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A1D43-FE94-471D-AA33-229B25945D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E87F-22B1-432E-8031-9308CE466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83266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D4C82-085A-4110-99F0-1908EA69CB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E87F-22B1-432E-8031-9308CE466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63593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52" y="391072"/>
            <a:ext cx="2173635" cy="622485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7" y="391072"/>
            <a:ext cx="6394896" cy="622485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F946-6CF3-4C74-9255-B0B1FF1E1E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E87F-22B1-432E-8031-9308CE466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1705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1202123"/>
            <a:ext cx="8568531" cy="2557275"/>
          </a:xfrm>
        </p:spPr>
        <p:txBody>
          <a:bodyPr anchor="b"/>
          <a:lstStyle>
            <a:lvl1pPr algn="ctr">
              <a:defRPr sz="6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858016"/>
            <a:ext cx="7560469" cy="1773429"/>
          </a:xfrm>
        </p:spPr>
        <p:txBody>
          <a:bodyPr/>
          <a:lstStyle>
            <a:lvl1pPr marL="0" indent="0" algn="ctr">
              <a:buNone/>
              <a:defRPr sz="2600"/>
            </a:lvl1pPr>
            <a:lvl2pPr marL="497845" indent="0" algn="ctr">
              <a:buNone/>
              <a:defRPr sz="2200"/>
            </a:lvl2pPr>
            <a:lvl3pPr marL="995690" indent="0" algn="ctr">
              <a:buNone/>
              <a:defRPr sz="2000"/>
            </a:lvl3pPr>
            <a:lvl4pPr marL="1493535" indent="0" algn="ctr">
              <a:buNone/>
              <a:defRPr sz="1700"/>
            </a:lvl4pPr>
            <a:lvl5pPr marL="1991380" indent="0" algn="ctr">
              <a:buNone/>
              <a:defRPr sz="1700"/>
            </a:lvl5pPr>
            <a:lvl6pPr marL="2489225" indent="0" algn="ctr">
              <a:buNone/>
              <a:defRPr sz="1700"/>
            </a:lvl6pPr>
            <a:lvl7pPr marL="2987070" indent="0" algn="ctr">
              <a:buNone/>
              <a:defRPr sz="1700"/>
            </a:lvl7pPr>
            <a:lvl8pPr marL="3484916" indent="0" algn="ctr">
              <a:buNone/>
              <a:defRPr sz="1700"/>
            </a:lvl8pPr>
            <a:lvl9pPr marL="3982761" indent="0" algn="ctr">
              <a:buNone/>
              <a:defRPr sz="17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6819-2EE2-4747-A3A0-F5C2B88C2F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E87F-22B1-432E-8031-9308CE466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80783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0030-70C3-4DEB-B24E-0A9E74CA4B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E87F-22B1-432E-8031-9308CE466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906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793" y="1831242"/>
            <a:ext cx="8694539" cy="3055466"/>
          </a:xfrm>
        </p:spPr>
        <p:txBody>
          <a:bodyPr anchor="b"/>
          <a:lstStyle>
            <a:lvl1pPr>
              <a:defRPr sz="6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4915614"/>
            <a:ext cx="8694539" cy="1606798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4978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995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4935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19913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48922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298707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48491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398276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5BC8E-3E9D-4C48-92F5-8C2FDD2B13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E87F-22B1-432E-8031-9308CE466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59229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1955363"/>
            <a:ext cx="4284266" cy="466056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1955363"/>
            <a:ext cx="4284266" cy="466056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84253-5CAF-4A7D-A2F2-ADE2DD2AA5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E87F-22B1-432E-8031-9308CE466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6493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91074"/>
            <a:ext cx="8694539" cy="14197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800635"/>
            <a:ext cx="4264576" cy="88246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2683098"/>
            <a:ext cx="4264576" cy="39464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7" y="1800635"/>
            <a:ext cx="4285579" cy="88246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845" indent="0">
              <a:buNone/>
              <a:defRPr sz="2200" b="1"/>
            </a:lvl2pPr>
            <a:lvl3pPr marL="995690" indent="0">
              <a:buNone/>
              <a:defRPr sz="2000" b="1"/>
            </a:lvl3pPr>
            <a:lvl4pPr marL="1493535" indent="0">
              <a:buNone/>
              <a:defRPr sz="1700" b="1"/>
            </a:lvl4pPr>
            <a:lvl5pPr marL="1991380" indent="0">
              <a:buNone/>
              <a:defRPr sz="1700" b="1"/>
            </a:lvl5pPr>
            <a:lvl6pPr marL="2489225" indent="0">
              <a:buNone/>
              <a:defRPr sz="1700" b="1"/>
            </a:lvl6pPr>
            <a:lvl7pPr marL="2987070" indent="0">
              <a:buNone/>
              <a:defRPr sz="1700" b="1"/>
            </a:lvl7pPr>
            <a:lvl8pPr marL="3484916" indent="0">
              <a:buNone/>
              <a:defRPr sz="1700" b="1"/>
            </a:lvl8pPr>
            <a:lvl9pPr marL="3982761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2683098"/>
            <a:ext cx="4285579" cy="39464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8648F-D70B-4CCB-9E12-DB1196E36B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E87F-22B1-432E-8031-9308CE466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12815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E66DE-AE5A-433C-8F36-9EA6C0EE86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E87F-22B1-432E-8031-9308CE466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9916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833C1-922A-4BC1-99E2-9FF2127C77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E87F-22B1-432E-8031-9308CE466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2448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3" y="4720088"/>
            <a:ext cx="8568531" cy="145887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3" y="3113285"/>
            <a:ext cx="8568531" cy="160679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72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44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17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88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62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34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07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779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C26D9-17C5-41E9-90D8-306B288F55CB}" type="datetimeFigureOut">
              <a:rPr lang="id-ID" smtClean="0"/>
              <a:pPr/>
              <a:t>19/04/2019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CCD8-97AE-4A90-9FE4-E82CF69B41F5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489691"/>
            <a:ext cx="3251264" cy="1713918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057598"/>
            <a:ext cx="5103316" cy="5219969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203609"/>
            <a:ext cx="3251264" cy="4082458"/>
          </a:xfrm>
        </p:spPr>
        <p:txBody>
          <a:bodyPr/>
          <a:lstStyle>
            <a:lvl1pPr marL="0" indent="0">
              <a:buNone/>
              <a:defRPr sz="1700"/>
            </a:lvl1pPr>
            <a:lvl2pPr marL="497845" indent="0">
              <a:buNone/>
              <a:defRPr sz="1500"/>
            </a:lvl2pPr>
            <a:lvl3pPr marL="995690" indent="0">
              <a:buNone/>
              <a:defRPr sz="1300"/>
            </a:lvl3pPr>
            <a:lvl4pPr marL="1493535" indent="0">
              <a:buNone/>
              <a:defRPr sz="1100"/>
            </a:lvl4pPr>
            <a:lvl5pPr marL="1991380" indent="0">
              <a:buNone/>
              <a:defRPr sz="1100"/>
            </a:lvl5pPr>
            <a:lvl6pPr marL="2489225" indent="0">
              <a:buNone/>
              <a:defRPr sz="1100"/>
            </a:lvl6pPr>
            <a:lvl7pPr marL="2987070" indent="0">
              <a:buNone/>
              <a:defRPr sz="1100"/>
            </a:lvl7pPr>
            <a:lvl8pPr marL="3484916" indent="0">
              <a:buNone/>
              <a:defRPr sz="1100"/>
            </a:lvl8pPr>
            <a:lvl9pPr marL="398276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8AE80-056A-4D03-B355-A97DA0BB30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E87F-22B1-432E-8031-9308CE466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08408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489691"/>
            <a:ext cx="3251264" cy="1713918"/>
          </a:xfrm>
        </p:spPr>
        <p:txBody>
          <a:bodyPr anchor="b"/>
          <a:lstStyle>
            <a:lvl1pPr>
              <a:defRPr sz="3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5579" y="1057598"/>
            <a:ext cx="5103316" cy="5219969"/>
          </a:xfrm>
        </p:spPr>
        <p:txBody>
          <a:bodyPr anchor="t"/>
          <a:lstStyle>
            <a:lvl1pPr marL="0" indent="0">
              <a:buNone/>
              <a:defRPr sz="3500"/>
            </a:lvl1pPr>
            <a:lvl2pPr marL="497845" indent="0">
              <a:buNone/>
              <a:defRPr sz="3000"/>
            </a:lvl2pPr>
            <a:lvl3pPr marL="995690" indent="0">
              <a:buNone/>
              <a:defRPr sz="2600"/>
            </a:lvl3pPr>
            <a:lvl4pPr marL="1493535" indent="0">
              <a:buNone/>
              <a:defRPr sz="2200"/>
            </a:lvl4pPr>
            <a:lvl5pPr marL="1991380" indent="0">
              <a:buNone/>
              <a:defRPr sz="2200"/>
            </a:lvl5pPr>
            <a:lvl6pPr marL="2489225" indent="0">
              <a:buNone/>
              <a:defRPr sz="2200"/>
            </a:lvl6pPr>
            <a:lvl7pPr marL="2987070" indent="0">
              <a:buNone/>
              <a:defRPr sz="2200"/>
            </a:lvl7pPr>
            <a:lvl8pPr marL="3484916" indent="0">
              <a:buNone/>
              <a:defRPr sz="2200"/>
            </a:lvl8pPr>
            <a:lvl9pPr marL="3982761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203609"/>
            <a:ext cx="3251264" cy="4082458"/>
          </a:xfrm>
        </p:spPr>
        <p:txBody>
          <a:bodyPr/>
          <a:lstStyle>
            <a:lvl1pPr marL="0" indent="0">
              <a:buNone/>
              <a:defRPr sz="1700"/>
            </a:lvl1pPr>
            <a:lvl2pPr marL="497845" indent="0">
              <a:buNone/>
              <a:defRPr sz="1500"/>
            </a:lvl2pPr>
            <a:lvl3pPr marL="995690" indent="0">
              <a:buNone/>
              <a:defRPr sz="1300"/>
            </a:lvl3pPr>
            <a:lvl4pPr marL="1493535" indent="0">
              <a:buNone/>
              <a:defRPr sz="1100"/>
            </a:lvl4pPr>
            <a:lvl5pPr marL="1991380" indent="0">
              <a:buNone/>
              <a:defRPr sz="1100"/>
            </a:lvl5pPr>
            <a:lvl6pPr marL="2489225" indent="0">
              <a:buNone/>
              <a:defRPr sz="1100"/>
            </a:lvl6pPr>
            <a:lvl7pPr marL="2987070" indent="0">
              <a:buNone/>
              <a:defRPr sz="1100"/>
            </a:lvl7pPr>
            <a:lvl8pPr marL="3484916" indent="0">
              <a:buNone/>
              <a:defRPr sz="1100"/>
            </a:lvl8pPr>
            <a:lvl9pPr marL="398276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A1D43-FE94-471D-AA33-229B25945D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E87F-22B1-432E-8031-9308CE466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31595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D4C82-085A-4110-99F0-1908EA69CB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E87F-22B1-432E-8031-9308CE466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86554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391072"/>
            <a:ext cx="2173635" cy="622485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391072"/>
            <a:ext cx="6394896" cy="622485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8F946-6CF3-4C74-9255-B0B1FF1E1E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E87F-22B1-432E-8031-9308CE466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7437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13925"/>
            <a:ext cx="4452276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13925"/>
            <a:ext cx="4452276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C26D9-17C5-41E9-90D8-306B288F55CB}" type="datetimeFigureOut">
              <a:rPr lang="id-ID" smtClean="0"/>
              <a:pPr/>
              <a:t>19/04/2019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CCD8-97AE-4A90-9FE4-E82CF69B41F5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44205"/>
            <a:ext cx="4454027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243" indent="0">
              <a:buNone/>
              <a:defRPr sz="2200" b="1"/>
            </a:lvl2pPr>
            <a:lvl3pPr marL="994492" indent="0">
              <a:buNone/>
              <a:defRPr sz="2000" b="1"/>
            </a:lvl3pPr>
            <a:lvl4pPr marL="1491736" indent="0">
              <a:buNone/>
              <a:defRPr sz="1700" b="1"/>
            </a:lvl4pPr>
            <a:lvl5pPr marL="1988979" indent="0">
              <a:buNone/>
              <a:defRPr sz="1700" b="1"/>
            </a:lvl5pPr>
            <a:lvl6pPr marL="2486229" indent="0">
              <a:buNone/>
              <a:defRPr sz="1700" b="1"/>
            </a:lvl6pPr>
            <a:lvl7pPr marL="2983478" indent="0">
              <a:buNone/>
              <a:defRPr sz="1700" b="1"/>
            </a:lvl7pPr>
            <a:lvl8pPr marL="3480723" indent="0">
              <a:buNone/>
              <a:defRPr sz="1700" b="1"/>
            </a:lvl8pPr>
            <a:lvl9pPr marL="3977966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29432"/>
            <a:ext cx="4454027" cy="423208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44205"/>
            <a:ext cx="4455776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243" indent="0">
              <a:buNone/>
              <a:defRPr sz="2200" b="1"/>
            </a:lvl2pPr>
            <a:lvl3pPr marL="994492" indent="0">
              <a:buNone/>
              <a:defRPr sz="2000" b="1"/>
            </a:lvl3pPr>
            <a:lvl4pPr marL="1491736" indent="0">
              <a:buNone/>
              <a:defRPr sz="1700" b="1"/>
            </a:lvl4pPr>
            <a:lvl5pPr marL="1988979" indent="0">
              <a:buNone/>
              <a:defRPr sz="1700" b="1"/>
            </a:lvl5pPr>
            <a:lvl6pPr marL="2486229" indent="0">
              <a:buNone/>
              <a:defRPr sz="1700" b="1"/>
            </a:lvl6pPr>
            <a:lvl7pPr marL="2983478" indent="0">
              <a:buNone/>
              <a:defRPr sz="1700" b="1"/>
            </a:lvl7pPr>
            <a:lvl8pPr marL="3480723" indent="0">
              <a:buNone/>
              <a:defRPr sz="1700" b="1"/>
            </a:lvl8pPr>
            <a:lvl9pPr marL="3977966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29432"/>
            <a:ext cx="4455776" cy="4232086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C26D9-17C5-41E9-90D8-306B288F55CB}" type="datetimeFigureOut">
              <a:rPr lang="id-ID" smtClean="0"/>
              <a:pPr/>
              <a:t>19/04/2019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CCD8-97AE-4A90-9FE4-E82CF69B41F5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C26D9-17C5-41E9-90D8-306B288F55CB}" type="datetimeFigureOut">
              <a:rPr lang="id-ID" smtClean="0"/>
              <a:pPr/>
              <a:t>19/04/2019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CCD8-97AE-4A90-9FE4-E82CF69B41F5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C26D9-17C5-41E9-90D8-306B288F55CB}" type="datetimeFigureOut">
              <a:rPr lang="id-ID" smtClean="0"/>
              <a:pPr/>
              <a:t>19/04/2019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CCD8-97AE-4A90-9FE4-E82CF69B41F5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292454"/>
            <a:ext cx="3316456" cy="1244631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9" y="292460"/>
            <a:ext cx="5635349" cy="6269064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37097"/>
            <a:ext cx="331645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97243" indent="0">
              <a:buNone/>
              <a:defRPr sz="1300"/>
            </a:lvl2pPr>
            <a:lvl3pPr marL="994492" indent="0">
              <a:buNone/>
              <a:defRPr sz="1100"/>
            </a:lvl3pPr>
            <a:lvl4pPr marL="1491736" indent="0">
              <a:buNone/>
              <a:defRPr sz="1000"/>
            </a:lvl4pPr>
            <a:lvl5pPr marL="1988979" indent="0">
              <a:buNone/>
              <a:defRPr sz="1000"/>
            </a:lvl5pPr>
            <a:lvl6pPr marL="2486229" indent="0">
              <a:buNone/>
              <a:defRPr sz="1000"/>
            </a:lvl6pPr>
            <a:lvl7pPr marL="2983478" indent="0">
              <a:buNone/>
              <a:defRPr sz="1000"/>
            </a:lvl7pPr>
            <a:lvl8pPr marL="3480723" indent="0">
              <a:buNone/>
              <a:defRPr sz="1000"/>
            </a:lvl8pPr>
            <a:lvl9pPr marL="39779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C26D9-17C5-41E9-90D8-306B288F55CB}" type="datetimeFigureOut">
              <a:rPr lang="id-ID" smtClean="0"/>
              <a:pPr/>
              <a:t>19/04/2019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CCD8-97AE-4A90-9FE4-E82CF69B41F5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4" y="5141754"/>
            <a:ext cx="6048375" cy="60701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4" y="656322"/>
            <a:ext cx="6048375" cy="4407218"/>
          </a:xfrm>
        </p:spPr>
        <p:txBody>
          <a:bodyPr/>
          <a:lstStyle>
            <a:lvl1pPr marL="0" indent="0">
              <a:buNone/>
              <a:defRPr sz="3500"/>
            </a:lvl1pPr>
            <a:lvl2pPr marL="497243" indent="0">
              <a:buNone/>
              <a:defRPr sz="3000"/>
            </a:lvl2pPr>
            <a:lvl3pPr marL="994492" indent="0">
              <a:buNone/>
              <a:defRPr sz="2600"/>
            </a:lvl3pPr>
            <a:lvl4pPr marL="1491736" indent="0">
              <a:buNone/>
              <a:defRPr sz="2200"/>
            </a:lvl4pPr>
            <a:lvl5pPr marL="1988979" indent="0">
              <a:buNone/>
              <a:defRPr sz="2200"/>
            </a:lvl5pPr>
            <a:lvl6pPr marL="2486229" indent="0">
              <a:buNone/>
              <a:defRPr sz="2200"/>
            </a:lvl6pPr>
            <a:lvl7pPr marL="2983478" indent="0">
              <a:buNone/>
              <a:defRPr sz="2200"/>
            </a:lvl7pPr>
            <a:lvl8pPr marL="3480723" indent="0">
              <a:buNone/>
              <a:defRPr sz="2200"/>
            </a:lvl8pPr>
            <a:lvl9pPr marL="3977966" indent="0">
              <a:buNone/>
              <a:defRPr sz="22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4" y="5748767"/>
            <a:ext cx="6048375" cy="862059"/>
          </a:xfrm>
        </p:spPr>
        <p:txBody>
          <a:bodyPr/>
          <a:lstStyle>
            <a:lvl1pPr marL="0" indent="0">
              <a:buNone/>
              <a:defRPr sz="1500"/>
            </a:lvl1pPr>
            <a:lvl2pPr marL="497243" indent="0">
              <a:buNone/>
              <a:defRPr sz="1300"/>
            </a:lvl2pPr>
            <a:lvl3pPr marL="994492" indent="0">
              <a:buNone/>
              <a:defRPr sz="1100"/>
            </a:lvl3pPr>
            <a:lvl4pPr marL="1491736" indent="0">
              <a:buNone/>
              <a:defRPr sz="1000"/>
            </a:lvl4pPr>
            <a:lvl5pPr marL="1988979" indent="0">
              <a:buNone/>
              <a:defRPr sz="1000"/>
            </a:lvl5pPr>
            <a:lvl6pPr marL="2486229" indent="0">
              <a:buNone/>
              <a:defRPr sz="1000"/>
            </a:lvl6pPr>
            <a:lvl7pPr marL="2983478" indent="0">
              <a:buNone/>
              <a:defRPr sz="1000"/>
            </a:lvl7pPr>
            <a:lvl8pPr marL="3480723" indent="0">
              <a:buNone/>
              <a:defRPr sz="1000"/>
            </a:lvl8pPr>
            <a:lvl9pPr marL="397796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C26D9-17C5-41E9-90D8-306B288F55CB}" type="datetimeFigureOut">
              <a:rPr lang="id-ID" smtClean="0"/>
              <a:pPr/>
              <a:t>19/04/2019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5CCD8-97AE-4A90-9FE4-E82CF69B41F5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035" y="294155"/>
            <a:ext cx="9072563" cy="1224227"/>
          </a:xfrm>
          <a:prstGeom prst="rect">
            <a:avLst/>
          </a:prstGeom>
        </p:spPr>
        <p:txBody>
          <a:bodyPr vert="horz" lIns="99449" tIns="49725" rIns="99449" bIns="4972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5" y="1713925"/>
            <a:ext cx="9072563" cy="4847600"/>
          </a:xfrm>
          <a:prstGeom prst="rect">
            <a:avLst/>
          </a:prstGeom>
        </p:spPr>
        <p:txBody>
          <a:bodyPr vert="horz" lIns="99449" tIns="49725" rIns="99449" bIns="4972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031" y="6808075"/>
            <a:ext cx="2352146" cy="391073"/>
          </a:xfrm>
          <a:prstGeom prst="rect">
            <a:avLst/>
          </a:prstGeom>
        </p:spPr>
        <p:txBody>
          <a:bodyPr vert="horz" lIns="99449" tIns="49725" rIns="99449" bIns="4972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C26D9-17C5-41E9-90D8-306B288F55CB}" type="datetimeFigureOut">
              <a:rPr lang="id-ID" smtClean="0"/>
              <a:pPr/>
              <a:t>19/04/2019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214" y="6808075"/>
            <a:ext cx="3192198" cy="391073"/>
          </a:xfrm>
          <a:prstGeom prst="rect">
            <a:avLst/>
          </a:prstGeom>
        </p:spPr>
        <p:txBody>
          <a:bodyPr vert="horz" lIns="99449" tIns="49725" rIns="99449" bIns="4972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448" y="6808075"/>
            <a:ext cx="2352146" cy="391073"/>
          </a:xfrm>
          <a:prstGeom prst="rect">
            <a:avLst/>
          </a:prstGeom>
        </p:spPr>
        <p:txBody>
          <a:bodyPr vert="horz" lIns="99449" tIns="49725" rIns="99449" bIns="4972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CCD8-97AE-4A90-9FE4-E82CF69B41F5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94492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2934" indent="-372934" algn="l" defTabSz="994492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024" indent="-310779" algn="l" defTabSz="994492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3115" indent="-248625" algn="l" defTabSz="994492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0361" indent="-248625" algn="l" defTabSz="99449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37606" indent="-248625" algn="l" defTabSz="99449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4853" indent="-248625" algn="l" defTabSz="99449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2098" indent="-248625" algn="l" defTabSz="99449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29345" indent="-248625" algn="l" defTabSz="99449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26589" indent="-248625" algn="l" defTabSz="99449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9449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243" algn="l" defTabSz="99449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4492" algn="l" defTabSz="99449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1736" algn="l" defTabSz="99449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88979" algn="l" defTabSz="99449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6229" algn="l" defTabSz="99449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3478" algn="l" defTabSz="99449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0723" algn="l" defTabSz="99449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77966" algn="l" defTabSz="99449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391074"/>
            <a:ext cx="8694539" cy="1419764"/>
          </a:xfrm>
          <a:prstGeom prst="rect">
            <a:avLst/>
          </a:prstGeom>
        </p:spPr>
        <p:txBody>
          <a:bodyPr vert="horz" lIns="99500" tIns="49751" rIns="99500" bIns="4975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1955363"/>
            <a:ext cx="8694539" cy="4660565"/>
          </a:xfrm>
          <a:prstGeom prst="rect">
            <a:avLst/>
          </a:prstGeom>
        </p:spPr>
        <p:txBody>
          <a:bodyPr vert="horz" lIns="99500" tIns="49751" rIns="99500" bIns="4975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45" y="6808069"/>
            <a:ext cx="2268141" cy="391073"/>
          </a:xfrm>
          <a:prstGeom prst="rect">
            <a:avLst/>
          </a:prstGeom>
        </p:spPr>
        <p:txBody>
          <a:bodyPr vert="horz" lIns="99500" tIns="49751" rIns="99500" bIns="4975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5006"/>
            <a:fld id="{9F9CE166-193D-4C56-A760-F419D9DF15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95006"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9207" y="6808069"/>
            <a:ext cx="3402211" cy="391073"/>
          </a:xfrm>
          <a:prstGeom prst="rect">
            <a:avLst/>
          </a:prstGeom>
        </p:spPr>
        <p:txBody>
          <a:bodyPr vert="horz" lIns="99500" tIns="49751" rIns="99500" bIns="4975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500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441" y="6808069"/>
            <a:ext cx="2268141" cy="391073"/>
          </a:xfrm>
          <a:prstGeom prst="rect">
            <a:avLst/>
          </a:prstGeom>
        </p:spPr>
        <p:txBody>
          <a:bodyPr vert="horz" lIns="99500" tIns="49751" rIns="99500" bIns="4975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5006"/>
            <a:fld id="{CA58E87F-22B1-432E-8031-9308CE466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9500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0063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95006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753" indent="-248753" algn="l" defTabSz="995006" rtl="0" eaLnBrk="1" latinLnBrk="0" hangingPunct="1">
        <a:lnSpc>
          <a:spcPct val="90000"/>
        </a:lnSpc>
        <a:spcBef>
          <a:spcPts val="1089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6254" indent="-248753" algn="l" defTabSz="995006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3757" indent="-248753" algn="l" defTabSz="995006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41259" indent="-248753" algn="l" defTabSz="995006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38761" indent="-248753" algn="l" defTabSz="995006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36264" indent="-248753" algn="l" defTabSz="995006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233767" indent="-248753" algn="l" defTabSz="995006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731270" indent="-248753" algn="l" defTabSz="995006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228771" indent="-248753" algn="l" defTabSz="995006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500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501" algn="l" defTabSz="99500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006" algn="l" defTabSz="99500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2507" algn="l" defTabSz="99500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0008" algn="l" defTabSz="99500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7511" algn="l" defTabSz="99500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5018" algn="l" defTabSz="99500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2520" algn="l" defTabSz="99500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0021" algn="l" defTabSz="99500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391074"/>
            <a:ext cx="8694539" cy="1419764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1955363"/>
            <a:ext cx="8694539" cy="4660565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43" y="6808065"/>
            <a:ext cx="2268141" cy="391073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5690"/>
            <a:fld id="{9F9CE166-193D-4C56-A760-F419D9DF15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95690"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9207" y="6808065"/>
            <a:ext cx="3402211" cy="391073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56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441" y="6808065"/>
            <a:ext cx="2268141" cy="391073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95690"/>
            <a:fld id="{CA58E87F-22B1-432E-8031-9308CE466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956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820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9569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923" indent="-248923" algn="l" defTabSz="995690" rtl="0" eaLnBrk="1" latinLnBrk="0" hangingPunct="1">
        <a:lnSpc>
          <a:spcPct val="90000"/>
        </a:lnSpc>
        <a:spcBef>
          <a:spcPts val="1089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6768" indent="-248923" algn="l" defTabSz="99569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613" indent="-248923" algn="l" defTabSz="99569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458" indent="-248923" algn="l" defTabSz="99569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40303" indent="-248923" algn="l" defTabSz="99569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148" indent="-248923" algn="l" defTabSz="99569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hart" Target="../charts/chart1.xml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chart" Target="../charts/chart2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489024" y="153007"/>
          <a:ext cx="896056" cy="940275"/>
        </p:xfrm>
        <a:graphic>
          <a:graphicData uri="http://schemas.openxmlformats.org/presentationml/2006/ole">
            <p:oleObj spid="_x0000_s1056" r:id="rId3" imgW="2409524" imgH="3153215" progId="">
              <p:embed/>
            </p:oleObj>
          </a:graphicData>
        </a:graphic>
      </p:graphicFrame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1601373" y="1169321"/>
            <a:ext cx="6825423" cy="79300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9413" tIns="49707" rIns="99413" bIns="49707">
            <a:spAutoFit/>
          </a:bodyPr>
          <a:lstStyle/>
          <a:p>
            <a:pPr algn="ctr"/>
            <a:r>
              <a:rPr lang="id-ID" sz="1500" b="1" dirty="0"/>
              <a:t>Mewujudkan Kabupaten Ogan Komering Ulu Selatan sebagai Destinasi </a:t>
            </a:r>
          </a:p>
          <a:p>
            <a:pPr algn="ctr"/>
            <a:r>
              <a:rPr lang="id-ID" sz="1500" b="1" dirty="0"/>
              <a:t>yang maju dan Terbuka melalui Pembangunan Kepariwisataan Berkualitas  </a:t>
            </a:r>
          </a:p>
          <a:p>
            <a:pPr algn="ctr"/>
            <a:endParaRPr lang="id-ID" sz="1500" b="1" dirty="0"/>
          </a:p>
        </p:txBody>
      </p:sp>
      <p:pic>
        <p:nvPicPr>
          <p:cNvPr id="1027" name="Picture 3" descr="D:\JUNAIDI\data pariwisata\FB_IMG_15186709550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" y="1683298"/>
            <a:ext cx="10080625" cy="3137104"/>
          </a:xfrm>
          <a:prstGeom prst="rect">
            <a:avLst/>
          </a:prstGeom>
          <a:noFill/>
        </p:spPr>
      </p:pic>
      <p:pic>
        <p:nvPicPr>
          <p:cNvPr id="5" name="Picture 13" descr="F:\PAPARAN2\IMG-20160221-WA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27050" y="918151"/>
            <a:ext cx="1596099" cy="13058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9" descr="F:\PAPARAN2\IMG-20160221-WA00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480" y="994666"/>
            <a:ext cx="1596099" cy="13058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12" descr="https://scontent-sin1-1.xx.fbcdn.net/hphotos-xlp1/v/t1.0-9/914_1038906989494921_4133070230628902705_n.jpg?oh=d5e0812a820f5b7aac201dfc6c5498f2&amp;oe=573A67F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240" y="5049947"/>
            <a:ext cx="2047641" cy="8416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8" name="Picture 4" descr="D:\JUNAIDI\data pariwisata\FB_IMG_151911196612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5509" y="5049947"/>
            <a:ext cx="1968886" cy="8416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9" name="Picture 5" descr="D:\JUNAIDI\data pariwisata\FB_IMG_152102848054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76583" y="5049947"/>
            <a:ext cx="2047641" cy="8416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5166" y="5049947"/>
            <a:ext cx="2047641" cy="8416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Rounded Rectangle 12"/>
          <p:cNvSpPr/>
          <p:nvPr/>
        </p:nvSpPr>
        <p:spPr>
          <a:xfrm>
            <a:off x="-35" y="4208289"/>
            <a:ext cx="4174002" cy="6121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449" tIns="49725" rIns="99449" bIns="49725" anchor="ctr"/>
          <a:lstStyle/>
          <a:p>
            <a:pPr algn="ctr">
              <a:defRPr/>
            </a:pPr>
            <a:r>
              <a:rPr lang="id-ID" b="1" dirty="0">
                <a:solidFill>
                  <a:schemeClr val="bg1"/>
                </a:solidFill>
                <a:latin typeface="Algerian" pitchFamily="82" charset="0"/>
              </a:rPr>
              <a:t>OKU SELATAN YANG </a:t>
            </a:r>
            <a:r>
              <a:rPr lang="id-ID" b="1" dirty="0">
                <a:solidFill>
                  <a:srgbClr val="7030A0"/>
                </a:solidFill>
                <a:latin typeface="Algerian" pitchFamily="82" charset="0"/>
              </a:rPr>
              <a:t>“BERSAMA”</a:t>
            </a:r>
          </a:p>
        </p:txBody>
      </p:sp>
      <p:pic>
        <p:nvPicPr>
          <p:cNvPr id="16" name="Picture 2" descr="G:\logo-pesona-indonesia.jpg"/>
          <p:cNvPicPr>
            <a:picLocks noChangeAspect="1" noChangeArrowheads="1"/>
          </p:cNvPicPr>
          <p:nvPr/>
        </p:nvPicPr>
        <p:blipFill>
          <a:blip r:embed="rId11" cstate="print">
            <a:lum bright="10000" contrast="-28000"/>
          </a:blip>
          <a:srcRect/>
          <a:stretch>
            <a:fillRect/>
          </a:stretch>
        </p:blipFill>
        <p:spPr bwMode="auto">
          <a:xfrm>
            <a:off x="8663064" y="0"/>
            <a:ext cx="1417563" cy="76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6220439" y="688607"/>
            <a:ext cx="3858981" cy="4131796"/>
            <a:chOff x="4472266" y="2900205"/>
            <a:chExt cx="4671734" cy="395779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472266" y="2900205"/>
              <a:ext cx="4671734" cy="3957795"/>
            </a:xfrm>
            <a:prstGeom prst="rect">
              <a:avLst/>
            </a:prstGeom>
          </p:spPr>
        </p:pic>
        <p:sp>
          <p:nvSpPr>
            <p:cNvPr id="19" name="Freeform: Shape 5">
              <a:extLst>
                <a:ext uri="{FF2B5EF4-FFF2-40B4-BE49-F238E27FC236}">
                  <a16:creationId xmlns:a16="http://schemas.microsoft.com/office/drawing/2014/main" xmlns="" id="{E95A7938-D904-4EE8-83F5-84600B4E7870}"/>
                </a:ext>
              </a:extLst>
            </p:cNvPr>
            <p:cNvSpPr/>
            <p:nvPr/>
          </p:nvSpPr>
          <p:spPr>
            <a:xfrm>
              <a:off x="7154459" y="5999424"/>
              <a:ext cx="1940082" cy="844062"/>
            </a:xfrm>
            <a:custGeom>
              <a:avLst/>
              <a:gdLst>
                <a:gd name="connsiteX0" fmla="*/ 54591 w 2101755"/>
                <a:gd name="connsiteY0" fmla="*/ 709684 h 914400"/>
                <a:gd name="connsiteX1" fmla="*/ 0 w 2101755"/>
                <a:gd name="connsiteY1" fmla="*/ 300251 h 914400"/>
                <a:gd name="connsiteX2" fmla="*/ 1078173 w 2101755"/>
                <a:gd name="connsiteY2" fmla="*/ 382137 h 914400"/>
                <a:gd name="connsiteX3" fmla="*/ 1337481 w 2101755"/>
                <a:gd name="connsiteY3" fmla="*/ 109182 h 914400"/>
                <a:gd name="connsiteX4" fmla="*/ 1624084 w 2101755"/>
                <a:gd name="connsiteY4" fmla="*/ 0 h 914400"/>
                <a:gd name="connsiteX5" fmla="*/ 1951630 w 2101755"/>
                <a:gd name="connsiteY5" fmla="*/ 0 h 914400"/>
                <a:gd name="connsiteX6" fmla="*/ 2101755 w 2101755"/>
                <a:gd name="connsiteY6" fmla="*/ 191069 h 914400"/>
                <a:gd name="connsiteX7" fmla="*/ 2047164 w 2101755"/>
                <a:gd name="connsiteY7" fmla="*/ 600502 h 914400"/>
                <a:gd name="connsiteX8" fmla="*/ 1965278 w 2101755"/>
                <a:gd name="connsiteY8" fmla="*/ 914400 h 914400"/>
                <a:gd name="connsiteX9" fmla="*/ 1323833 w 2101755"/>
                <a:gd name="connsiteY9" fmla="*/ 914400 h 914400"/>
                <a:gd name="connsiteX10" fmla="*/ 491320 w 2101755"/>
                <a:gd name="connsiteY10" fmla="*/ 914400 h 914400"/>
                <a:gd name="connsiteX11" fmla="*/ 191069 w 2101755"/>
                <a:gd name="connsiteY11" fmla="*/ 900752 h 914400"/>
                <a:gd name="connsiteX12" fmla="*/ 54591 w 2101755"/>
                <a:gd name="connsiteY12" fmla="*/ 709684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01755" h="914400">
                  <a:moveTo>
                    <a:pt x="54591" y="709684"/>
                  </a:moveTo>
                  <a:lnTo>
                    <a:pt x="0" y="300251"/>
                  </a:lnTo>
                  <a:lnTo>
                    <a:pt x="1078173" y="382137"/>
                  </a:lnTo>
                  <a:lnTo>
                    <a:pt x="1337481" y="109182"/>
                  </a:lnTo>
                  <a:lnTo>
                    <a:pt x="1624084" y="0"/>
                  </a:lnTo>
                  <a:lnTo>
                    <a:pt x="1951630" y="0"/>
                  </a:lnTo>
                  <a:lnTo>
                    <a:pt x="2101755" y="191069"/>
                  </a:lnTo>
                  <a:lnTo>
                    <a:pt x="2047164" y="600502"/>
                  </a:lnTo>
                  <a:lnTo>
                    <a:pt x="1965278" y="914400"/>
                  </a:lnTo>
                  <a:lnTo>
                    <a:pt x="1323833" y="914400"/>
                  </a:lnTo>
                  <a:lnTo>
                    <a:pt x="491320" y="914400"/>
                  </a:lnTo>
                  <a:lnTo>
                    <a:pt x="191069" y="900752"/>
                  </a:lnTo>
                  <a:lnTo>
                    <a:pt x="54591" y="7096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9005"/>
              <a:endParaRPr lang="en-US" sz="1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C95B54D2-AA7C-4017-B58E-828EABA9A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20935" y="5664378"/>
              <a:ext cx="2053463" cy="87303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bstract1.jpg"/>
          <p:cNvPicPr/>
          <p:nvPr/>
        </p:nvPicPr>
        <p:blipFill>
          <a:blip r:embed="rId2" cstate="print">
            <a:lum bright="20000"/>
            <a:extLst/>
          </a:blip>
          <a:srcRect/>
          <a:stretch>
            <a:fillRect/>
          </a:stretch>
        </p:blipFill>
        <p:spPr>
          <a:xfrm>
            <a:off x="8" y="33338"/>
            <a:ext cx="3111845" cy="7269444"/>
          </a:xfrm>
          <a:prstGeom prst="rect">
            <a:avLst/>
          </a:prstGeom>
        </p:spPr>
      </p:pic>
      <p:pic>
        <p:nvPicPr>
          <p:cNvPr id="18" name="Picture 17" descr="abstract1.jpg"/>
          <p:cNvPicPr/>
          <p:nvPr/>
        </p:nvPicPr>
        <p:blipFill>
          <a:blip r:embed="rId2" cstate="print">
            <a:lum bright="20000"/>
            <a:extLst/>
          </a:blip>
          <a:srcRect/>
          <a:stretch>
            <a:fillRect/>
          </a:stretch>
        </p:blipFill>
        <p:spPr>
          <a:xfrm flipH="1">
            <a:off x="5982641" y="0"/>
            <a:ext cx="4097993" cy="7345363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="" xmlns:a16="http://schemas.microsoft.com/office/drawing/2014/main" id="{AD92398B-28C3-460C-93C9-3D2DAC093611}"/>
              </a:ext>
            </a:extLst>
          </p:cNvPr>
          <p:cNvSpPr txBox="1">
            <a:spLocks/>
          </p:cNvSpPr>
          <p:nvPr/>
        </p:nvSpPr>
        <p:spPr>
          <a:xfrm>
            <a:off x="118837" y="355314"/>
            <a:ext cx="4052143" cy="1206338"/>
          </a:xfrm>
          <a:prstGeom prst="rect">
            <a:avLst/>
          </a:prstGeom>
          <a:solidFill>
            <a:srgbClr val="FFFFFF">
              <a:alpha val="69804"/>
            </a:srgbClr>
          </a:solidFill>
          <a:ln w="38100">
            <a:solidFill>
              <a:srgbClr val="002060"/>
            </a:solidFill>
          </a:ln>
        </p:spPr>
        <p:txBody>
          <a:bodyPr vert="horz" lIns="91331" tIns="45664" rIns="91331" bIns="45664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ED7D31">
                    <a:lumMod val="50000"/>
                  </a:srgbClr>
                </a:solidFill>
                <a:latin typeface="Century Gothic" pitchFamily="34" charset="0"/>
              </a:rPr>
              <a:t>AKSESIBILITAS MENUJU KAWASAN PARIWISATA NASIONAL DANAU RANAU </a:t>
            </a:r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829" y="1890101"/>
            <a:ext cx="5670626" cy="53536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011" y="1825008"/>
            <a:ext cx="3211886" cy="1554159"/>
          </a:xfrm>
          <a:prstGeom prst="rect">
            <a:avLst/>
          </a:prstGeom>
        </p:spPr>
        <p:txBody>
          <a:bodyPr wrap="square" lIns="91331" tIns="45664" rIns="91331" bIns="45664">
            <a:spAutoFit/>
          </a:bodyPr>
          <a:lstStyle/>
          <a:p>
            <a:pPr defTabSz="913299"/>
            <a:r>
              <a:rPr lang="en-US" sz="1900" b="1" dirty="0" err="1">
                <a:solidFill>
                  <a:prstClr val="black"/>
                </a:solidFill>
              </a:rPr>
              <a:t>Rute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dan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Estimasi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Waktu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Tempuh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Menuju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Kabupaten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Ogan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Komering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Ulu</a:t>
            </a:r>
            <a:r>
              <a:rPr lang="en-US" sz="1900" b="1" dirty="0">
                <a:solidFill>
                  <a:prstClr val="black"/>
                </a:solidFill>
              </a:rPr>
              <a:t> Selatan </a:t>
            </a:r>
            <a:r>
              <a:rPr lang="en-US" sz="1900" b="1" dirty="0" err="1">
                <a:solidFill>
                  <a:prstClr val="black"/>
                </a:solidFill>
              </a:rPr>
              <a:t>dari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Bandara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Silampari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Pagaralam</a:t>
            </a:r>
            <a:endParaRPr lang="en-US" sz="19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9654" y="188953"/>
            <a:ext cx="5606726" cy="525704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146162" y="5709969"/>
            <a:ext cx="3545580" cy="1261771"/>
          </a:xfrm>
          <a:prstGeom prst="rect">
            <a:avLst/>
          </a:prstGeom>
        </p:spPr>
        <p:txBody>
          <a:bodyPr wrap="square" lIns="91331" tIns="45664" rIns="91331" bIns="45664">
            <a:spAutoFit/>
          </a:bodyPr>
          <a:lstStyle/>
          <a:p>
            <a:pPr algn="ctr" defTabSz="913299"/>
            <a:r>
              <a:rPr lang="en-US" sz="1900" b="1" dirty="0" err="1">
                <a:solidFill>
                  <a:prstClr val="black"/>
                </a:solidFill>
              </a:rPr>
              <a:t>Rute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dan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Estimasi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Waktu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Tempuh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Menuju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Kabupaten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Ogan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Komering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Ulu</a:t>
            </a:r>
            <a:r>
              <a:rPr lang="en-US" sz="1900" b="1" dirty="0">
                <a:solidFill>
                  <a:prstClr val="black"/>
                </a:solidFill>
              </a:rPr>
              <a:t> Selatan </a:t>
            </a:r>
            <a:r>
              <a:rPr lang="en-US" sz="1900" b="1" dirty="0" err="1">
                <a:solidFill>
                  <a:prstClr val="black"/>
                </a:solidFill>
              </a:rPr>
              <a:t>dari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Bandara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Radin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Inten</a:t>
            </a:r>
            <a:r>
              <a:rPr lang="en-US" sz="1900" b="1" dirty="0">
                <a:solidFill>
                  <a:prstClr val="black"/>
                </a:solidFill>
              </a:rPr>
              <a:t> II Lampung</a:t>
            </a:r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41186" y="348829"/>
            <a:ext cx="955553" cy="677028"/>
          </a:xfrm>
          <a:prstGeom prst="rect">
            <a:avLst/>
          </a:prstGeom>
          <a:noFill/>
        </p:spPr>
        <p:txBody>
          <a:bodyPr wrap="none" lIns="91331" tIns="45664" rIns="91331" bIns="45664" rtlCol="0">
            <a:spAutoFit/>
          </a:bodyPr>
          <a:lstStyle/>
          <a:p>
            <a:pPr algn="ctr" defTabSz="913299"/>
            <a:r>
              <a:rPr lang="en-US" sz="1900" b="1" dirty="0">
                <a:solidFill>
                  <a:prstClr val="black"/>
                </a:solidFill>
              </a:rPr>
              <a:t>8J 30M</a:t>
            </a:r>
          </a:p>
          <a:p>
            <a:pPr algn="ctr" defTabSz="913299"/>
            <a:r>
              <a:rPr lang="en-US" sz="1900" b="1" dirty="0">
                <a:solidFill>
                  <a:prstClr val="black"/>
                </a:solidFill>
              </a:rPr>
              <a:t>288 KM</a:t>
            </a:r>
            <a:endParaRPr lang="id-ID" sz="19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73736" y="1923902"/>
            <a:ext cx="955553" cy="677028"/>
          </a:xfrm>
          <a:prstGeom prst="rect">
            <a:avLst/>
          </a:prstGeom>
          <a:noFill/>
        </p:spPr>
        <p:txBody>
          <a:bodyPr wrap="none" lIns="91331" tIns="45664" rIns="91331" bIns="45664" rtlCol="0">
            <a:spAutoFit/>
          </a:bodyPr>
          <a:lstStyle/>
          <a:p>
            <a:pPr algn="ctr" defTabSz="913299"/>
            <a:r>
              <a:rPr lang="en-US" sz="1900" b="1" dirty="0">
                <a:solidFill>
                  <a:prstClr val="black"/>
                </a:solidFill>
              </a:rPr>
              <a:t>6J 48M</a:t>
            </a:r>
          </a:p>
          <a:p>
            <a:pPr algn="ctr" defTabSz="913299"/>
            <a:r>
              <a:rPr lang="en-US" sz="1900" b="1" dirty="0">
                <a:solidFill>
                  <a:prstClr val="black"/>
                </a:solidFill>
              </a:rPr>
              <a:t>277 KM</a:t>
            </a:r>
            <a:endParaRPr lang="id-ID" sz="19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4540" y="3533845"/>
            <a:ext cx="955553" cy="677028"/>
          </a:xfrm>
          <a:prstGeom prst="rect">
            <a:avLst/>
          </a:prstGeom>
          <a:noFill/>
        </p:spPr>
        <p:txBody>
          <a:bodyPr wrap="none" lIns="91331" tIns="45664" rIns="91331" bIns="45664" rtlCol="0">
            <a:spAutoFit/>
          </a:bodyPr>
          <a:lstStyle/>
          <a:p>
            <a:pPr algn="ctr" defTabSz="913299"/>
            <a:r>
              <a:rPr lang="en-US" sz="1900" b="1" dirty="0">
                <a:solidFill>
                  <a:prstClr val="black"/>
                </a:solidFill>
              </a:rPr>
              <a:t>8J 9M</a:t>
            </a:r>
          </a:p>
          <a:p>
            <a:pPr algn="ctr" defTabSz="913299"/>
            <a:r>
              <a:rPr lang="en-US" sz="1900" b="1" dirty="0">
                <a:solidFill>
                  <a:prstClr val="black"/>
                </a:solidFill>
              </a:rPr>
              <a:t>313 KM</a:t>
            </a:r>
            <a:endParaRPr lang="id-ID" sz="19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6107" y="4898148"/>
            <a:ext cx="955553" cy="677028"/>
          </a:xfrm>
          <a:prstGeom prst="rect">
            <a:avLst/>
          </a:prstGeom>
          <a:noFill/>
        </p:spPr>
        <p:txBody>
          <a:bodyPr wrap="none" lIns="91331" tIns="45664" rIns="91331" bIns="45664" rtlCol="0">
            <a:spAutoFit/>
          </a:bodyPr>
          <a:lstStyle/>
          <a:p>
            <a:pPr algn="ctr" defTabSz="913299"/>
            <a:r>
              <a:rPr lang="en-US" sz="1900" b="1" dirty="0">
                <a:solidFill>
                  <a:prstClr val="black"/>
                </a:solidFill>
              </a:rPr>
              <a:t>9J 3M</a:t>
            </a:r>
          </a:p>
          <a:p>
            <a:pPr algn="ctr" defTabSz="913299"/>
            <a:r>
              <a:rPr lang="en-US" sz="1900" b="1" dirty="0">
                <a:solidFill>
                  <a:prstClr val="black"/>
                </a:solidFill>
              </a:rPr>
              <a:t>357 KM</a:t>
            </a:r>
            <a:endParaRPr lang="id-ID" sz="19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24681" y="3507012"/>
            <a:ext cx="955553" cy="677028"/>
          </a:xfrm>
          <a:prstGeom prst="rect">
            <a:avLst/>
          </a:prstGeom>
          <a:noFill/>
        </p:spPr>
        <p:txBody>
          <a:bodyPr wrap="none" lIns="91331" tIns="45664" rIns="91331" bIns="45664" rtlCol="0">
            <a:spAutoFit/>
          </a:bodyPr>
          <a:lstStyle/>
          <a:p>
            <a:pPr algn="ctr" defTabSz="913299"/>
            <a:r>
              <a:rPr lang="en-US" sz="1900" b="1" dirty="0">
                <a:solidFill>
                  <a:prstClr val="black"/>
                </a:solidFill>
              </a:rPr>
              <a:t>9J 19M</a:t>
            </a:r>
          </a:p>
          <a:p>
            <a:pPr algn="ctr" defTabSz="913299"/>
            <a:r>
              <a:rPr lang="en-US" sz="1900" b="1" dirty="0">
                <a:solidFill>
                  <a:prstClr val="black"/>
                </a:solidFill>
              </a:rPr>
              <a:t>348 KM</a:t>
            </a:r>
            <a:endParaRPr lang="id-ID" sz="1900" b="1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14004" y="4405890"/>
            <a:ext cx="955553" cy="677028"/>
          </a:xfrm>
          <a:prstGeom prst="rect">
            <a:avLst/>
          </a:prstGeom>
          <a:noFill/>
        </p:spPr>
        <p:txBody>
          <a:bodyPr wrap="none" lIns="91331" tIns="45664" rIns="91331" bIns="45664" rtlCol="0">
            <a:spAutoFit/>
          </a:bodyPr>
          <a:lstStyle/>
          <a:p>
            <a:pPr algn="ctr" defTabSz="913299"/>
            <a:r>
              <a:rPr lang="en-US" sz="1900" b="1" dirty="0">
                <a:solidFill>
                  <a:prstClr val="black"/>
                </a:solidFill>
              </a:rPr>
              <a:t>9J 36M</a:t>
            </a:r>
          </a:p>
          <a:p>
            <a:pPr algn="ctr" defTabSz="913299"/>
            <a:r>
              <a:rPr lang="en-US" sz="1900" b="1" dirty="0">
                <a:solidFill>
                  <a:prstClr val="black"/>
                </a:solidFill>
              </a:rPr>
              <a:t>378 KM</a:t>
            </a:r>
            <a:endParaRPr lang="id-ID" sz="1900" b="1" dirty="0">
              <a:solidFill>
                <a:prstClr val="black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263530" y="3058585"/>
            <a:ext cx="2744554" cy="3730012"/>
          </a:xfrm>
          <a:custGeom>
            <a:avLst/>
            <a:gdLst>
              <a:gd name="connsiteX0" fmla="*/ 0 w 3319398"/>
              <a:gd name="connsiteY0" fmla="*/ 62921 h 3482527"/>
              <a:gd name="connsiteX1" fmla="*/ 62630 w 3319398"/>
              <a:gd name="connsiteY1" fmla="*/ 100499 h 3482527"/>
              <a:gd name="connsiteX2" fmla="*/ 200417 w 3319398"/>
              <a:gd name="connsiteY2" fmla="*/ 62921 h 3482527"/>
              <a:gd name="connsiteX3" fmla="*/ 263047 w 3319398"/>
              <a:gd name="connsiteY3" fmla="*/ 291 h 3482527"/>
              <a:gd name="connsiteX4" fmla="*/ 300625 w 3319398"/>
              <a:gd name="connsiteY4" fmla="*/ 12817 h 3482527"/>
              <a:gd name="connsiteX5" fmla="*/ 325677 w 3319398"/>
              <a:gd name="connsiteY5" fmla="*/ 50395 h 3482527"/>
              <a:gd name="connsiteX6" fmla="*/ 350729 w 3319398"/>
              <a:gd name="connsiteY6" fmla="*/ 125552 h 3482527"/>
              <a:gd name="connsiteX7" fmla="*/ 325677 w 3319398"/>
              <a:gd name="connsiteY7" fmla="*/ 200708 h 3482527"/>
              <a:gd name="connsiteX8" fmla="*/ 313151 w 3319398"/>
              <a:gd name="connsiteY8" fmla="*/ 238286 h 3482527"/>
              <a:gd name="connsiteX9" fmla="*/ 325677 w 3319398"/>
              <a:gd name="connsiteY9" fmla="*/ 413650 h 3482527"/>
              <a:gd name="connsiteX10" fmla="*/ 313151 w 3319398"/>
              <a:gd name="connsiteY10" fmla="*/ 501332 h 3482527"/>
              <a:gd name="connsiteX11" fmla="*/ 325677 w 3319398"/>
              <a:gd name="connsiteY11" fmla="*/ 664171 h 3482527"/>
              <a:gd name="connsiteX12" fmla="*/ 363255 w 3319398"/>
              <a:gd name="connsiteY12" fmla="*/ 739327 h 3482527"/>
              <a:gd name="connsiteX13" fmla="*/ 375781 w 3319398"/>
              <a:gd name="connsiteY13" fmla="*/ 776905 h 3482527"/>
              <a:gd name="connsiteX14" fmla="*/ 388307 w 3319398"/>
              <a:gd name="connsiteY14" fmla="*/ 989847 h 3482527"/>
              <a:gd name="connsiteX15" fmla="*/ 425885 w 3319398"/>
              <a:gd name="connsiteY15" fmla="*/ 1002373 h 3482527"/>
              <a:gd name="connsiteX16" fmla="*/ 613776 w 3319398"/>
              <a:gd name="connsiteY16" fmla="*/ 1027425 h 3482527"/>
              <a:gd name="connsiteX17" fmla="*/ 688932 w 3319398"/>
              <a:gd name="connsiteY17" fmla="*/ 1039952 h 3482527"/>
              <a:gd name="connsiteX18" fmla="*/ 776614 w 3319398"/>
              <a:gd name="connsiteY18" fmla="*/ 1140160 h 3482527"/>
              <a:gd name="connsiteX19" fmla="*/ 789140 w 3319398"/>
              <a:gd name="connsiteY19" fmla="*/ 1177738 h 3482527"/>
              <a:gd name="connsiteX20" fmla="*/ 901874 w 3319398"/>
              <a:gd name="connsiteY20" fmla="*/ 1227842 h 3482527"/>
              <a:gd name="connsiteX21" fmla="*/ 939452 w 3319398"/>
              <a:gd name="connsiteY21" fmla="*/ 1240368 h 3482527"/>
              <a:gd name="connsiteX22" fmla="*/ 1014609 w 3319398"/>
              <a:gd name="connsiteY22" fmla="*/ 1227842 h 3482527"/>
              <a:gd name="connsiteX23" fmla="*/ 1052187 w 3319398"/>
              <a:gd name="connsiteY23" fmla="*/ 1202790 h 3482527"/>
              <a:gd name="connsiteX24" fmla="*/ 1089765 w 3319398"/>
              <a:gd name="connsiteY24" fmla="*/ 1190264 h 3482527"/>
              <a:gd name="connsiteX25" fmla="*/ 1164921 w 3319398"/>
              <a:gd name="connsiteY25" fmla="*/ 1215316 h 3482527"/>
              <a:gd name="connsiteX26" fmla="*/ 1227551 w 3319398"/>
              <a:gd name="connsiteY26" fmla="*/ 1290472 h 3482527"/>
              <a:gd name="connsiteX27" fmla="*/ 1265129 w 3319398"/>
              <a:gd name="connsiteY27" fmla="*/ 1365628 h 3482527"/>
              <a:gd name="connsiteX28" fmla="*/ 1340285 w 3319398"/>
              <a:gd name="connsiteY28" fmla="*/ 1403206 h 3482527"/>
              <a:gd name="connsiteX29" fmla="*/ 1465546 w 3319398"/>
              <a:gd name="connsiteY29" fmla="*/ 1390680 h 3482527"/>
              <a:gd name="connsiteX30" fmla="*/ 1553228 w 3319398"/>
              <a:gd name="connsiteY30" fmla="*/ 1365628 h 3482527"/>
              <a:gd name="connsiteX31" fmla="*/ 1653436 w 3319398"/>
              <a:gd name="connsiteY31" fmla="*/ 1378154 h 3482527"/>
              <a:gd name="connsiteX32" fmla="*/ 1691014 w 3319398"/>
              <a:gd name="connsiteY32" fmla="*/ 1453310 h 3482527"/>
              <a:gd name="connsiteX33" fmla="*/ 1728592 w 3319398"/>
              <a:gd name="connsiteY33" fmla="*/ 1465836 h 3482527"/>
              <a:gd name="connsiteX34" fmla="*/ 1766170 w 3319398"/>
              <a:gd name="connsiteY34" fmla="*/ 1453310 h 3482527"/>
              <a:gd name="connsiteX35" fmla="*/ 1841326 w 3319398"/>
              <a:gd name="connsiteY35" fmla="*/ 1453310 h 3482527"/>
              <a:gd name="connsiteX36" fmla="*/ 1903957 w 3319398"/>
              <a:gd name="connsiteY36" fmla="*/ 1378154 h 3482527"/>
              <a:gd name="connsiteX37" fmla="*/ 1929009 w 3319398"/>
              <a:gd name="connsiteY37" fmla="*/ 1340576 h 3482527"/>
              <a:gd name="connsiteX38" fmla="*/ 1966587 w 3319398"/>
              <a:gd name="connsiteY38" fmla="*/ 1328050 h 3482527"/>
              <a:gd name="connsiteX39" fmla="*/ 2141951 w 3319398"/>
              <a:gd name="connsiteY39" fmla="*/ 1353102 h 3482527"/>
              <a:gd name="connsiteX40" fmla="*/ 2217107 w 3319398"/>
              <a:gd name="connsiteY40" fmla="*/ 1390680 h 3482527"/>
              <a:gd name="connsiteX41" fmla="*/ 2254685 w 3319398"/>
              <a:gd name="connsiteY41" fmla="*/ 1540993 h 3482527"/>
              <a:gd name="connsiteX42" fmla="*/ 2279737 w 3319398"/>
              <a:gd name="connsiteY42" fmla="*/ 1578571 h 3482527"/>
              <a:gd name="connsiteX43" fmla="*/ 2292263 w 3319398"/>
              <a:gd name="connsiteY43" fmla="*/ 1616149 h 3482527"/>
              <a:gd name="connsiteX44" fmla="*/ 2329841 w 3319398"/>
              <a:gd name="connsiteY44" fmla="*/ 1691305 h 3482527"/>
              <a:gd name="connsiteX45" fmla="*/ 2317315 w 3319398"/>
              <a:gd name="connsiteY45" fmla="*/ 1791513 h 3482527"/>
              <a:gd name="connsiteX46" fmla="*/ 2292263 w 3319398"/>
              <a:gd name="connsiteY46" fmla="*/ 1866669 h 3482527"/>
              <a:gd name="connsiteX47" fmla="*/ 2279737 w 3319398"/>
              <a:gd name="connsiteY47" fmla="*/ 2054560 h 3482527"/>
              <a:gd name="connsiteX48" fmla="*/ 2242159 w 3319398"/>
              <a:gd name="connsiteY48" fmla="*/ 2129716 h 3482527"/>
              <a:gd name="connsiteX49" fmla="*/ 2229633 w 3319398"/>
              <a:gd name="connsiteY49" fmla="*/ 2167294 h 3482527"/>
              <a:gd name="connsiteX50" fmla="*/ 2242159 w 3319398"/>
              <a:gd name="connsiteY50" fmla="*/ 2204872 h 3482527"/>
              <a:gd name="connsiteX51" fmla="*/ 2329841 w 3319398"/>
              <a:gd name="connsiteY51" fmla="*/ 2242450 h 3482527"/>
              <a:gd name="connsiteX52" fmla="*/ 2404998 w 3319398"/>
              <a:gd name="connsiteY52" fmla="*/ 2229924 h 3482527"/>
              <a:gd name="connsiteX53" fmla="*/ 2442576 w 3319398"/>
              <a:gd name="connsiteY53" fmla="*/ 2217398 h 3482527"/>
              <a:gd name="connsiteX54" fmla="*/ 2517732 w 3319398"/>
              <a:gd name="connsiteY54" fmla="*/ 2204872 h 3482527"/>
              <a:gd name="connsiteX55" fmla="*/ 2567836 w 3319398"/>
              <a:gd name="connsiteY55" fmla="*/ 2217398 h 3482527"/>
              <a:gd name="connsiteX56" fmla="*/ 2592888 w 3319398"/>
              <a:gd name="connsiteY56" fmla="*/ 2254976 h 3482527"/>
              <a:gd name="connsiteX57" fmla="*/ 2680570 w 3319398"/>
              <a:gd name="connsiteY57" fmla="*/ 2292554 h 3482527"/>
              <a:gd name="connsiteX58" fmla="*/ 2830883 w 3319398"/>
              <a:gd name="connsiteY58" fmla="*/ 2267502 h 3482527"/>
              <a:gd name="connsiteX59" fmla="*/ 2868461 w 3319398"/>
              <a:gd name="connsiteY59" fmla="*/ 2242450 h 3482527"/>
              <a:gd name="connsiteX60" fmla="*/ 2956143 w 3319398"/>
              <a:gd name="connsiteY60" fmla="*/ 2267502 h 3482527"/>
              <a:gd name="connsiteX61" fmla="*/ 3031299 w 3319398"/>
              <a:gd name="connsiteY61" fmla="*/ 2305080 h 3482527"/>
              <a:gd name="connsiteX62" fmla="*/ 3068877 w 3319398"/>
              <a:gd name="connsiteY62" fmla="*/ 2342658 h 3482527"/>
              <a:gd name="connsiteX63" fmla="*/ 3093929 w 3319398"/>
              <a:gd name="connsiteY63" fmla="*/ 2380236 h 3482527"/>
              <a:gd name="connsiteX64" fmla="*/ 3131507 w 3319398"/>
              <a:gd name="connsiteY64" fmla="*/ 2392762 h 3482527"/>
              <a:gd name="connsiteX65" fmla="*/ 3156559 w 3319398"/>
              <a:gd name="connsiteY65" fmla="*/ 2417815 h 3482527"/>
              <a:gd name="connsiteX66" fmla="*/ 3131507 w 3319398"/>
              <a:gd name="connsiteY66" fmla="*/ 2555601 h 3482527"/>
              <a:gd name="connsiteX67" fmla="*/ 3093929 w 3319398"/>
              <a:gd name="connsiteY67" fmla="*/ 2630757 h 3482527"/>
              <a:gd name="connsiteX68" fmla="*/ 3068877 w 3319398"/>
              <a:gd name="connsiteY68" fmla="*/ 2893804 h 3482527"/>
              <a:gd name="connsiteX69" fmla="*/ 3043825 w 3319398"/>
              <a:gd name="connsiteY69" fmla="*/ 2931382 h 3482527"/>
              <a:gd name="connsiteX70" fmla="*/ 3068877 w 3319398"/>
              <a:gd name="connsiteY70" fmla="*/ 3019064 h 3482527"/>
              <a:gd name="connsiteX71" fmla="*/ 3093929 w 3319398"/>
              <a:gd name="connsiteY71" fmla="*/ 3056642 h 3482527"/>
              <a:gd name="connsiteX72" fmla="*/ 3131507 w 3319398"/>
              <a:gd name="connsiteY72" fmla="*/ 3094220 h 3482527"/>
              <a:gd name="connsiteX73" fmla="*/ 3219189 w 3319398"/>
              <a:gd name="connsiteY73" fmla="*/ 3194428 h 3482527"/>
              <a:gd name="connsiteX74" fmla="*/ 3256767 w 3319398"/>
              <a:gd name="connsiteY74" fmla="*/ 3206954 h 3482527"/>
              <a:gd name="connsiteX75" fmla="*/ 3306872 w 3319398"/>
              <a:gd name="connsiteY75" fmla="*/ 3269584 h 3482527"/>
              <a:gd name="connsiteX76" fmla="*/ 3319398 w 3319398"/>
              <a:gd name="connsiteY76" fmla="*/ 3307162 h 3482527"/>
              <a:gd name="connsiteX77" fmla="*/ 3306872 w 3319398"/>
              <a:gd name="connsiteY77" fmla="*/ 3407371 h 3482527"/>
              <a:gd name="connsiteX78" fmla="*/ 3269293 w 3319398"/>
              <a:gd name="connsiteY78" fmla="*/ 3419897 h 3482527"/>
              <a:gd name="connsiteX79" fmla="*/ 3244241 w 3319398"/>
              <a:gd name="connsiteY79" fmla="*/ 3457475 h 3482527"/>
              <a:gd name="connsiteX80" fmla="*/ 3169085 w 3319398"/>
              <a:gd name="connsiteY80" fmla="*/ 3482527 h 3482527"/>
              <a:gd name="connsiteX81" fmla="*/ 3093929 w 3319398"/>
              <a:gd name="connsiteY81" fmla="*/ 3470001 h 3482527"/>
              <a:gd name="connsiteX82" fmla="*/ 3043825 w 3319398"/>
              <a:gd name="connsiteY82" fmla="*/ 3457475 h 3482527"/>
              <a:gd name="connsiteX83" fmla="*/ 2993721 w 3319398"/>
              <a:gd name="connsiteY83" fmla="*/ 3457475 h 348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319398" h="3482527">
                <a:moveTo>
                  <a:pt x="0" y="62921"/>
                </a:moveTo>
                <a:cubicBezTo>
                  <a:pt x="20877" y="75447"/>
                  <a:pt x="38567" y="96797"/>
                  <a:pt x="62630" y="100499"/>
                </a:cubicBezTo>
                <a:cubicBezTo>
                  <a:pt x="138645" y="112194"/>
                  <a:pt x="152330" y="94979"/>
                  <a:pt x="200417" y="62921"/>
                </a:cubicBezTo>
                <a:cubicBezTo>
                  <a:pt x="215031" y="41001"/>
                  <a:pt x="231732" y="5510"/>
                  <a:pt x="263047" y="291"/>
                </a:cubicBezTo>
                <a:cubicBezTo>
                  <a:pt x="276071" y="-1880"/>
                  <a:pt x="288099" y="8642"/>
                  <a:pt x="300625" y="12817"/>
                </a:cubicBezTo>
                <a:cubicBezTo>
                  <a:pt x="308976" y="25343"/>
                  <a:pt x="319563" y="36638"/>
                  <a:pt x="325677" y="50395"/>
                </a:cubicBezTo>
                <a:cubicBezTo>
                  <a:pt x="336402" y="74526"/>
                  <a:pt x="350729" y="125552"/>
                  <a:pt x="350729" y="125552"/>
                </a:cubicBezTo>
                <a:lnTo>
                  <a:pt x="325677" y="200708"/>
                </a:lnTo>
                <a:lnTo>
                  <a:pt x="313151" y="238286"/>
                </a:lnTo>
                <a:cubicBezTo>
                  <a:pt x="317326" y="296741"/>
                  <a:pt x="325677" y="355046"/>
                  <a:pt x="325677" y="413650"/>
                </a:cubicBezTo>
                <a:cubicBezTo>
                  <a:pt x="325677" y="443174"/>
                  <a:pt x="313151" y="471808"/>
                  <a:pt x="313151" y="501332"/>
                </a:cubicBezTo>
                <a:cubicBezTo>
                  <a:pt x="313151" y="555772"/>
                  <a:pt x="318925" y="610151"/>
                  <a:pt x="325677" y="664171"/>
                </a:cubicBezTo>
                <a:cubicBezTo>
                  <a:pt x="330924" y="706150"/>
                  <a:pt x="344606" y="702029"/>
                  <a:pt x="363255" y="739327"/>
                </a:cubicBezTo>
                <a:cubicBezTo>
                  <a:pt x="369160" y="751137"/>
                  <a:pt x="371606" y="764379"/>
                  <a:pt x="375781" y="776905"/>
                </a:cubicBezTo>
                <a:cubicBezTo>
                  <a:pt x="379956" y="847886"/>
                  <a:pt x="372883" y="920437"/>
                  <a:pt x="388307" y="989847"/>
                </a:cubicBezTo>
                <a:cubicBezTo>
                  <a:pt x="391171" y="1002736"/>
                  <a:pt x="412938" y="999784"/>
                  <a:pt x="425885" y="1002373"/>
                </a:cubicBezTo>
                <a:cubicBezTo>
                  <a:pt x="461384" y="1009473"/>
                  <a:pt x="581765" y="1022852"/>
                  <a:pt x="613776" y="1027425"/>
                </a:cubicBezTo>
                <a:cubicBezTo>
                  <a:pt x="638918" y="1031017"/>
                  <a:pt x="663880" y="1035776"/>
                  <a:pt x="688932" y="1039952"/>
                </a:cubicBezTo>
                <a:cubicBezTo>
                  <a:pt x="732773" y="1069179"/>
                  <a:pt x="755737" y="1077530"/>
                  <a:pt x="776614" y="1140160"/>
                </a:cubicBezTo>
                <a:cubicBezTo>
                  <a:pt x="780789" y="1152686"/>
                  <a:pt x="780892" y="1167428"/>
                  <a:pt x="789140" y="1177738"/>
                </a:cubicBezTo>
                <a:cubicBezTo>
                  <a:pt x="810795" y="1204806"/>
                  <a:pt x="878909" y="1220187"/>
                  <a:pt x="901874" y="1227842"/>
                </a:cubicBezTo>
                <a:lnTo>
                  <a:pt x="939452" y="1240368"/>
                </a:lnTo>
                <a:cubicBezTo>
                  <a:pt x="964504" y="1236193"/>
                  <a:pt x="990514" y="1235873"/>
                  <a:pt x="1014609" y="1227842"/>
                </a:cubicBezTo>
                <a:cubicBezTo>
                  <a:pt x="1028891" y="1223081"/>
                  <a:pt x="1038722" y="1209523"/>
                  <a:pt x="1052187" y="1202790"/>
                </a:cubicBezTo>
                <a:cubicBezTo>
                  <a:pt x="1063997" y="1196885"/>
                  <a:pt x="1077239" y="1194439"/>
                  <a:pt x="1089765" y="1190264"/>
                </a:cubicBezTo>
                <a:cubicBezTo>
                  <a:pt x="1114817" y="1198615"/>
                  <a:pt x="1146248" y="1196643"/>
                  <a:pt x="1164921" y="1215316"/>
                </a:cubicBezTo>
                <a:cubicBezTo>
                  <a:pt x="1192624" y="1243019"/>
                  <a:pt x="1210112" y="1255594"/>
                  <a:pt x="1227551" y="1290472"/>
                </a:cubicBezTo>
                <a:cubicBezTo>
                  <a:pt x="1247926" y="1331223"/>
                  <a:pt x="1229231" y="1329730"/>
                  <a:pt x="1265129" y="1365628"/>
                </a:cubicBezTo>
                <a:cubicBezTo>
                  <a:pt x="1289411" y="1389910"/>
                  <a:pt x="1309722" y="1393018"/>
                  <a:pt x="1340285" y="1403206"/>
                </a:cubicBezTo>
                <a:cubicBezTo>
                  <a:pt x="1382039" y="1399031"/>
                  <a:pt x="1424006" y="1396614"/>
                  <a:pt x="1465546" y="1390680"/>
                </a:cubicBezTo>
                <a:cubicBezTo>
                  <a:pt x="1493070" y="1386748"/>
                  <a:pt x="1526460" y="1374551"/>
                  <a:pt x="1553228" y="1365628"/>
                </a:cubicBezTo>
                <a:cubicBezTo>
                  <a:pt x="1586631" y="1369803"/>
                  <a:pt x="1622181" y="1365652"/>
                  <a:pt x="1653436" y="1378154"/>
                </a:cubicBezTo>
                <a:cubicBezTo>
                  <a:pt x="1692155" y="1393642"/>
                  <a:pt x="1668164" y="1430460"/>
                  <a:pt x="1691014" y="1453310"/>
                </a:cubicBezTo>
                <a:cubicBezTo>
                  <a:pt x="1700350" y="1462646"/>
                  <a:pt x="1716066" y="1461661"/>
                  <a:pt x="1728592" y="1465836"/>
                </a:cubicBezTo>
                <a:cubicBezTo>
                  <a:pt x="1741118" y="1461661"/>
                  <a:pt x="1752966" y="1453310"/>
                  <a:pt x="1766170" y="1453310"/>
                </a:cubicBezTo>
                <a:cubicBezTo>
                  <a:pt x="1866378" y="1453310"/>
                  <a:pt x="1741118" y="1486713"/>
                  <a:pt x="1841326" y="1453310"/>
                </a:cubicBezTo>
                <a:cubicBezTo>
                  <a:pt x="1903525" y="1360011"/>
                  <a:pt x="1823584" y="1474600"/>
                  <a:pt x="1903957" y="1378154"/>
                </a:cubicBezTo>
                <a:cubicBezTo>
                  <a:pt x="1913595" y="1366589"/>
                  <a:pt x="1917254" y="1349980"/>
                  <a:pt x="1929009" y="1340576"/>
                </a:cubicBezTo>
                <a:cubicBezTo>
                  <a:pt x="1939319" y="1332328"/>
                  <a:pt x="1954061" y="1332225"/>
                  <a:pt x="1966587" y="1328050"/>
                </a:cubicBezTo>
                <a:cubicBezTo>
                  <a:pt x="1988677" y="1330259"/>
                  <a:pt x="2100493" y="1335334"/>
                  <a:pt x="2141951" y="1353102"/>
                </a:cubicBezTo>
                <a:cubicBezTo>
                  <a:pt x="2311925" y="1425948"/>
                  <a:pt x="2058763" y="1337899"/>
                  <a:pt x="2217107" y="1390680"/>
                </a:cubicBezTo>
                <a:cubicBezTo>
                  <a:pt x="2274431" y="1476665"/>
                  <a:pt x="2212120" y="1370730"/>
                  <a:pt x="2254685" y="1540993"/>
                </a:cubicBezTo>
                <a:cubicBezTo>
                  <a:pt x="2258336" y="1555598"/>
                  <a:pt x="2273004" y="1565106"/>
                  <a:pt x="2279737" y="1578571"/>
                </a:cubicBezTo>
                <a:cubicBezTo>
                  <a:pt x="2285642" y="1590381"/>
                  <a:pt x="2286358" y="1604339"/>
                  <a:pt x="2292263" y="1616149"/>
                </a:cubicBezTo>
                <a:cubicBezTo>
                  <a:pt x="2340827" y="1713277"/>
                  <a:pt x="2298357" y="1596852"/>
                  <a:pt x="2329841" y="1691305"/>
                </a:cubicBezTo>
                <a:cubicBezTo>
                  <a:pt x="2325666" y="1724708"/>
                  <a:pt x="2324368" y="1758598"/>
                  <a:pt x="2317315" y="1791513"/>
                </a:cubicBezTo>
                <a:cubicBezTo>
                  <a:pt x="2311782" y="1817334"/>
                  <a:pt x="2292263" y="1866669"/>
                  <a:pt x="2292263" y="1866669"/>
                </a:cubicBezTo>
                <a:cubicBezTo>
                  <a:pt x="2288088" y="1929299"/>
                  <a:pt x="2286669" y="1992175"/>
                  <a:pt x="2279737" y="2054560"/>
                </a:cubicBezTo>
                <a:cubicBezTo>
                  <a:pt x="2275239" y="2095040"/>
                  <a:pt x="2259953" y="2094127"/>
                  <a:pt x="2242159" y="2129716"/>
                </a:cubicBezTo>
                <a:cubicBezTo>
                  <a:pt x="2236254" y="2141526"/>
                  <a:pt x="2233808" y="2154768"/>
                  <a:pt x="2229633" y="2167294"/>
                </a:cubicBezTo>
                <a:cubicBezTo>
                  <a:pt x="2233808" y="2179820"/>
                  <a:pt x="2233911" y="2194562"/>
                  <a:pt x="2242159" y="2204872"/>
                </a:cubicBezTo>
                <a:cubicBezTo>
                  <a:pt x="2263785" y="2231904"/>
                  <a:pt x="2299754" y="2234928"/>
                  <a:pt x="2329841" y="2242450"/>
                </a:cubicBezTo>
                <a:cubicBezTo>
                  <a:pt x="2354893" y="2238275"/>
                  <a:pt x="2380205" y="2235434"/>
                  <a:pt x="2404998" y="2229924"/>
                </a:cubicBezTo>
                <a:cubicBezTo>
                  <a:pt x="2417887" y="2227060"/>
                  <a:pt x="2429687" y="2220262"/>
                  <a:pt x="2442576" y="2217398"/>
                </a:cubicBezTo>
                <a:cubicBezTo>
                  <a:pt x="2467369" y="2211888"/>
                  <a:pt x="2492680" y="2209047"/>
                  <a:pt x="2517732" y="2204872"/>
                </a:cubicBezTo>
                <a:cubicBezTo>
                  <a:pt x="2534433" y="2209047"/>
                  <a:pt x="2553512" y="2207849"/>
                  <a:pt x="2567836" y="2217398"/>
                </a:cubicBezTo>
                <a:cubicBezTo>
                  <a:pt x="2580362" y="2225749"/>
                  <a:pt x="2582243" y="2244331"/>
                  <a:pt x="2592888" y="2254976"/>
                </a:cubicBezTo>
                <a:cubicBezTo>
                  <a:pt x="2621722" y="2283810"/>
                  <a:pt x="2642240" y="2282971"/>
                  <a:pt x="2680570" y="2292554"/>
                </a:cubicBezTo>
                <a:cubicBezTo>
                  <a:pt x="2716288" y="2288585"/>
                  <a:pt x="2788914" y="2288486"/>
                  <a:pt x="2830883" y="2267502"/>
                </a:cubicBezTo>
                <a:cubicBezTo>
                  <a:pt x="2844348" y="2260770"/>
                  <a:pt x="2855935" y="2250801"/>
                  <a:pt x="2868461" y="2242450"/>
                </a:cubicBezTo>
                <a:cubicBezTo>
                  <a:pt x="2884514" y="2246463"/>
                  <a:pt x="2938173" y="2258517"/>
                  <a:pt x="2956143" y="2267502"/>
                </a:cubicBezTo>
                <a:cubicBezTo>
                  <a:pt x="3053271" y="2316066"/>
                  <a:pt x="2936846" y="2273596"/>
                  <a:pt x="3031299" y="2305080"/>
                </a:cubicBezTo>
                <a:cubicBezTo>
                  <a:pt x="3043825" y="2317606"/>
                  <a:pt x="3057536" y="2329049"/>
                  <a:pt x="3068877" y="2342658"/>
                </a:cubicBezTo>
                <a:cubicBezTo>
                  <a:pt x="3078515" y="2354223"/>
                  <a:pt x="3082174" y="2370832"/>
                  <a:pt x="3093929" y="2380236"/>
                </a:cubicBezTo>
                <a:cubicBezTo>
                  <a:pt x="3104239" y="2388484"/>
                  <a:pt x="3118981" y="2388587"/>
                  <a:pt x="3131507" y="2392762"/>
                </a:cubicBezTo>
                <a:cubicBezTo>
                  <a:pt x="3139858" y="2401113"/>
                  <a:pt x="3155384" y="2406064"/>
                  <a:pt x="3156559" y="2417815"/>
                </a:cubicBezTo>
                <a:cubicBezTo>
                  <a:pt x="3158718" y="2439405"/>
                  <a:pt x="3148276" y="2522063"/>
                  <a:pt x="3131507" y="2555601"/>
                </a:cubicBezTo>
                <a:cubicBezTo>
                  <a:pt x="3082943" y="2652729"/>
                  <a:pt x="3125413" y="2536304"/>
                  <a:pt x="3093929" y="2630757"/>
                </a:cubicBezTo>
                <a:cubicBezTo>
                  <a:pt x="3093615" y="2636409"/>
                  <a:pt x="3102935" y="2825687"/>
                  <a:pt x="3068877" y="2893804"/>
                </a:cubicBezTo>
                <a:cubicBezTo>
                  <a:pt x="3062145" y="2907269"/>
                  <a:pt x="3052176" y="2918856"/>
                  <a:pt x="3043825" y="2931382"/>
                </a:cubicBezTo>
                <a:cubicBezTo>
                  <a:pt x="3047838" y="2947435"/>
                  <a:pt x="3059892" y="3001094"/>
                  <a:pt x="3068877" y="3019064"/>
                </a:cubicBezTo>
                <a:cubicBezTo>
                  <a:pt x="3075610" y="3032529"/>
                  <a:pt x="3084291" y="3045077"/>
                  <a:pt x="3093929" y="3056642"/>
                </a:cubicBezTo>
                <a:cubicBezTo>
                  <a:pt x="3105270" y="3070251"/>
                  <a:pt x="3120631" y="3080237"/>
                  <a:pt x="3131507" y="3094220"/>
                </a:cubicBezTo>
                <a:cubicBezTo>
                  <a:pt x="3179334" y="3155711"/>
                  <a:pt x="3161873" y="3165770"/>
                  <a:pt x="3219189" y="3194428"/>
                </a:cubicBezTo>
                <a:cubicBezTo>
                  <a:pt x="3230999" y="3200333"/>
                  <a:pt x="3244241" y="3202779"/>
                  <a:pt x="3256767" y="3206954"/>
                </a:cubicBezTo>
                <a:cubicBezTo>
                  <a:pt x="3280070" y="3230256"/>
                  <a:pt x="3291070" y="3237980"/>
                  <a:pt x="3306872" y="3269584"/>
                </a:cubicBezTo>
                <a:cubicBezTo>
                  <a:pt x="3312777" y="3281394"/>
                  <a:pt x="3315223" y="3294636"/>
                  <a:pt x="3319398" y="3307162"/>
                </a:cubicBezTo>
                <a:cubicBezTo>
                  <a:pt x="3315223" y="3340565"/>
                  <a:pt x="3320544" y="3376609"/>
                  <a:pt x="3306872" y="3407371"/>
                </a:cubicBezTo>
                <a:cubicBezTo>
                  <a:pt x="3301509" y="3419437"/>
                  <a:pt x="3279604" y="3411649"/>
                  <a:pt x="3269293" y="3419897"/>
                </a:cubicBezTo>
                <a:cubicBezTo>
                  <a:pt x="3257537" y="3429301"/>
                  <a:pt x="3257007" y="3449496"/>
                  <a:pt x="3244241" y="3457475"/>
                </a:cubicBezTo>
                <a:cubicBezTo>
                  <a:pt x="3221848" y="3471471"/>
                  <a:pt x="3169085" y="3482527"/>
                  <a:pt x="3169085" y="3482527"/>
                </a:cubicBezTo>
                <a:cubicBezTo>
                  <a:pt x="3144033" y="3478352"/>
                  <a:pt x="3118833" y="3474982"/>
                  <a:pt x="3093929" y="3470001"/>
                </a:cubicBezTo>
                <a:cubicBezTo>
                  <a:pt x="3077048" y="3466625"/>
                  <a:pt x="3060907" y="3459610"/>
                  <a:pt x="3043825" y="3457475"/>
                </a:cubicBezTo>
                <a:cubicBezTo>
                  <a:pt x="3027253" y="3455403"/>
                  <a:pt x="3010422" y="3457475"/>
                  <a:pt x="2993721" y="3457475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1" tIns="45664" rIns="91331" bIns="45664" rtlCol="0" anchor="ctr"/>
          <a:lstStyle/>
          <a:p>
            <a:pPr algn="ctr" defTabSz="913299"/>
            <a:endParaRPr lang="id-ID" sz="1900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51867" y="1008512"/>
            <a:ext cx="2967766" cy="3552192"/>
            <a:chOff x="6714699" y="941596"/>
            <a:chExt cx="3589361" cy="3316505"/>
          </a:xfrm>
        </p:grpSpPr>
        <p:sp>
          <p:nvSpPr>
            <p:cNvPr id="13" name="Freeform 12"/>
            <p:cNvSpPr/>
            <p:nvPr/>
          </p:nvSpPr>
          <p:spPr>
            <a:xfrm>
              <a:off x="8112542" y="2142699"/>
              <a:ext cx="2191518" cy="2115402"/>
            </a:xfrm>
            <a:custGeom>
              <a:avLst/>
              <a:gdLst>
                <a:gd name="connsiteX0" fmla="*/ 2191518 w 2191518"/>
                <a:gd name="connsiteY0" fmla="*/ 2115402 h 2115402"/>
                <a:gd name="connsiteX1" fmla="*/ 2123279 w 2191518"/>
                <a:gd name="connsiteY1" fmla="*/ 2074459 h 2115402"/>
                <a:gd name="connsiteX2" fmla="*/ 2068688 w 2191518"/>
                <a:gd name="connsiteY2" fmla="*/ 1965277 h 2115402"/>
                <a:gd name="connsiteX3" fmla="*/ 2041392 w 2191518"/>
                <a:gd name="connsiteY3" fmla="*/ 1910686 h 2115402"/>
                <a:gd name="connsiteX4" fmla="*/ 2014097 w 2191518"/>
                <a:gd name="connsiteY4" fmla="*/ 1856095 h 2115402"/>
                <a:gd name="connsiteX5" fmla="*/ 1986801 w 2191518"/>
                <a:gd name="connsiteY5" fmla="*/ 1815152 h 2115402"/>
                <a:gd name="connsiteX6" fmla="*/ 1973154 w 2191518"/>
                <a:gd name="connsiteY6" fmla="*/ 1774208 h 2115402"/>
                <a:gd name="connsiteX7" fmla="*/ 1945858 w 2191518"/>
                <a:gd name="connsiteY7" fmla="*/ 1637731 h 2115402"/>
                <a:gd name="connsiteX8" fmla="*/ 1932210 w 2191518"/>
                <a:gd name="connsiteY8" fmla="*/ 1460310 h 2115402"/>
                <a:gd name="connsiteX9" fmla="*/ 1904915 w 2191518"/>
                <a:gd name="connsiteY9" fmla="*/ 1419367 h 2115402"/>
                <a:gd name="connsiteX10" fmla="*/ 1877619 w 2191518"/>
                <a:gd name="connsiteY10" fmla="*/ 1323832 h 2115402"/>
                <a:gd name="connsiteX11" fmla="*/ 1836676 w 2191518"/>
                <a:gd name="connsiteY11" fmla="*/ 1132764 h 2115402"/>
                <a:gd name="connsiteX12" fmla="*/ 1823028 w 2191518"/>
                <a:gd name="connsiteY12" fmla="*/ 1091820 h 2115402"/>
                <a:gd name="connsiteX13" fmla="*/ 1795733 w 2191518"/>
                <a:gd name="connsiteY13" fmla="*/ 1050877 h 2115402"/>
                <a:gd name="connsiteX14" fmla="*/ 1782085 w 2191518"/>
                <a:gd name="connsiteY14" fmla="*/ 1009934 h 2115402"/>
                <a:gd name="connsiteX15" fmla="*/ 1741142 w 2191518"/>
                <a:gd name="connsiteY15" fmla="*/ 982638 h 2115402"/>
                <a:gd name="connsiteX16" fmla="*/ 1700198 w 2191518"/>
                <a:gd name="connsiteY16" fmla="*/ 941695 h 2115402"/>
                <a:gd name="connsiteX17" fmla="*/ 1495482 w 2191518"/>
                <a:gd name="connsiteY17" fmla="*/ 955343 h 2115402"/>
                <a:gd name="connsiteX18" fmla="*/ 1399948 w 2191518"/>
                <a:gd name="connsiteY18" fmla="*/ 982638 h 2115402"/>
                <a:gd name="connsiteX19" fmla="*/ 1372652 w 2191518"/>
                <a:gd name="connsiteY19" fmla="*/ 1023582 h 2115402"/>
                <a:gd name="connsiteX20" fmla="*/ 1331709 w 2191518"/>
                <a:gd name="connsiteY20" fmla="*/ 1037229 h 2115402"/>
                <a:gd name="connsiteX21" fmla="*/ 1290765 w 2191518"/>
                <a:gd name="connsiteY21" fmla="*/ 1078173 h 2115402"/>
                <a:gd name="connsiteX22" fmla="*/ 1249822 w 2191518"/>
                <a:gd name="connsiteY22" fmla="*/ 1064525 h 2115402"/>
                <a:gd name="connsiteX23" fmla="*/ 1140640 w 2191518"/>
                <a:gd name="connsiteY23" fmla="*/ 1091820 h 2115402"/>
                <a:gd name="connsiteX24" fmla="*/ 1099697 w 2191518"/>
                <a:gd name="connsiteY24" fmla="*/ 1132764 h 2115402"/>
                <a:gd name="connsiteX25" fmla="*/ 963219 w 2191518"/>
                <a:gd name="connsiteY25" fmla="*/ 1091820 h 2115402"/>
                <a:gd name="connsiteX26" fmla="*/ 935924 w 2191518"/>
                <a:gd name="connsiteY26" fmla="*/ 1009934 h 2115402"/>
                <a:gd name="connsiteX27" fmla="*/ 867685 w 2191518"/>
                <a:gd name="connsiteY27" fmla="*/ 928047 h 2115402"/>
                <a:gd name="connsiteX28" fmla="*/ 854037 w 2191518"/>
                <a:gd name="connsiteY28" fmla="*/ 887104 h 2115402"/>
                <a:gd name="connsiteX29" fmla="*/ 785798 w 2191518"/>
                <a:gd name="connsiteY29" fmla="*/ 805217 h 2115402"/>
                <a:gd name="connsiteX30" fmla="*/ 799446 w 2191518"/>
                <a:gd name="connsiteY30" fmla="*/ 668740 h 2115402"/>
                <a:gd name="connsiteX31" fmla="*/ 826742 w 2191518"/>
                <a:gd name="connsiteY31" fmla="*/ 627797 h 2115402"/>
                <a:gd name="connsiteX32" fmla="*/ 813094 w 2191518"/>
                <a:gd name="connsiteY32" fmla="*/ 573205 h 2115402"/>
                <a:gd name="connsiteX33" fmla="*/ 744855 w 2191518"/>
                <a:gd name="connsiteY33" fmla="*/ 559558 h 2115402"/>
                <a:gd name="connsiteX34" fmla="*/ 581082 w 2191518"/>
                <a:gd name="connsiteY34" fmla="*/ 518614 h 2115402"/>
                <a:gd name="connsiteX35" fmla="*/ 526491 w 2191518"/>
                <a:gd name="connsiteY35" fmla="*/ 504967 h 2115402"/>
                <a:gd name="connsiteX36" fmla="*/ 280831 w 2191518"/>
                <a:gd name="connsiteY36" fmla="*/ 491319 h 2115402"/>
                <a:gd name="connsiteX37" fmla="*/ 226240 w 2191518"/>
                <a:gd name="connsiteY37" fmla="*/ 464023 h 2115402"/>
                <a:gd name="connsiteX38" fmla="*/ 144354 w 2191518"/>
                <a:gd name="connsiteY38" fmla="*/ 409432 h 2115402"/>
                <a:gd name="connsiteX39" fmla="*/ 130706 w 2191518"/>
                <a:gd name="connsiteY39" fmla="*/ 232011 h 2115402"/>
                <a:gd name="connsiteX40" fmla="*/ 89762 w 2191518"/>
                <a:gd name="connsiteY40" fmla="*/ 218364 h 2115402"/>
                <a:gd name="connsiteX41" fmla="*/ 7876 w 2191518"/>
                <a:gd name="connsiteY41" fmla="*/ 0 h 2115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191518" h="2115402">
                  <a:moveTo>
                    <a:pt x="2191518" y="2115402"/>
                  </a:moveTo>
                  <a:cubicBezTo>
                    <a:pt x="2168772" y="2101754"/>
                    <a:pt x="2140077" y="2094989"/>
                    <a:pt x="2123279" y="2074459"/>
                  </a:cubicBezTo>
                  <a:cubicBezTo>
                    <a:pt x="2097513" y="2042967"/>
                    <a:pt x="2086885" y="2001671"/>
                    <a:pt x="2068688" y="1965277"/>
                  </a:cubicBezTo>
                  <a:lnTo>
                    <a:pt x="2041392" y="1910686"/>
                  </a:lnTo>
                  <a:cubicBezTo>
                    <a:pt x="2032294" y="1892489"/>
                    <a:pt x="2025382" y="1873023"/>
                    <a:pt x="2014097" y="1856095"/>
                  </a:cubicBezTo>
                  <a:lnTo>
                    <a:pt x="1986801" y="1815152"/>
                  </a:lnTo>
                  <a:cubicBezTo>
                    <a:pt x="1982252" y="1801504"/>
                    <a:pt x="1976389" y="1788226"/>
                    <a:pt x="1973154" y="1774208"/>
                  </a:cubicBezTo>
                  <a:cubicBezTo>
                    <a:pt x="1962722" y="1729003"/>
                    <a:pt x="1945858" y="1637731"/>
                    <a:pt x="1945858" y="1637731"/>
                  </a:cubicBezTo>
                  <a:cubicBezTo>
                    <a:pt x="1941309" y="1578591"/>
                    <a:pt x="1943141" y="1518609"/>
                    <a:pt x="1932210" y="1460310"/>
                  </a:cubicBezTo>
                  <a:cubicBezTo>
                    <a:pt x="1929187" y="1444189"/>
                    <a:pt x="1912250" y="1434038"/>
                    <a:pt x="1904915" y="1419367"/>
                  </a:cubicBezTo>
                  <a:cubicBezTo>
                    <a:pt x="1895964" y="1401465"/>
                    <a:pt x="1880899" y="1339136"/>
                    <a:pt x="1877619" y="1323832"/>
                  </a:cubicBezTo>
                  <a:cubicBezTo>
                    <a:pt x="1864186" y="1261146"/>
                    <a:pt x="1854484" y="1195093"/>
                    <a:pt x="1836676" y="1132764"/>
                  </a:cubicBezTo>
                  <a:cubicBezTo>
                    <a:pt x="1832724" y="1118931"/>
                    <a:pt x="1829462" y="1104687"/>
                    <a:pt x="1823028" y="1091820"/>
                  </a:cubicBezTo>
                  <a:cubicBezTo>
                    <a:pt x="1815693" y="1077149"/>
                    <a:pt x="1803068" y="1065548"/>
                    <a:pt x="1795733" y="1050877"/>
                  </a:cubicBezTo>
                  <a:cubicBezTo>
                    <a:pt x="1789299" y="1038010"/>
                    <a:pt x="1791072" y="1021168"/>
                    <a:pt x="1782085" y="1009934"/>
                  </a:cubicBezTo>
                  <a:cubicBezTo>
                    <a:pt x="1771838" y="997126"/>
                    <a:pt x="1753743" y="993139"/>
                    <a:pt x="1741142" y="982638"/>
                  </a:cubicBezTo>
                  <a:cubicBezTo>
                    <a:pt x="1726315" y="970282"/>
                    <a:pt x="1713846" y="955343"/>
                    <a:pt x="1700198" y="941695"/>
                  </a:cubicBezTo>
                  <a:cubicBezTo>
                    <a:pt x="1631959" y="946244"/>
                    <a:pt x="1563496" y="948183"/>
                    <a:pt x="1495482" y="955343"/>
                  </a:cubicBezTo>
                  <a:cubicBezTo>
                    <a:pt x="1470440" y="957979"/>
                    <a:pt x="1425319" y="974181"/>
                    <a:pt x="1399948" y="982638"/>
                  </a:cubicBezTo>
                  <a:cubicBezTo>
                    <a:pt x="1390849" y="996286"/>
                    <a:pt x="1385460" y="1013335"/>
                    <a:pt x="1372652" y="1023582"/>
                  </a:cubicBezTo>
                  <a:cubicBezTo>
                    <a:pt x="1361419" y="1032569"/>
                    <a:pt x="1343679" y="1029249"/>
                    <a:pt x="1331709" y="1037229"/>
                  </a:cubicBezTo>
                  <a:cubicBezTo>
                    <a:pt x="1315649" y="1047935"/>
                    <a:pt x="1304413" y="1064525"/>
                    <a:pt x="1290765" y="1078173"/>
                  </a:cubicBezTo>
                  <a:cubicBezTo>
                    <a:pt x="1277117" y="1073624"/>
                    <a:pt x="1264208" y="1064525"/>
                    <a:pt x="1249822" y="1064525"/>
                  </a:cubicBezTo>
                  <a:cubicBezTo>
                    <a:pt x="1216887" y="1064525"/>
                    <a:pt x="1172947" y="1081052"/>
                    <a:pt x="1140640" y="1091820"/>
                  </a:cubicBezTo>
                  <a:cubicBezTo>
                    <a:pt x="1126992" y="1105468"/>
                    <a:pt x="1118623" y="1128979"/>
                    <a:pt x="1099697" y="1132764"/>
                  </a:cubicBezTo>
                  <a:cubicBezTo>
                    <a:pt x="1032142" y="1146275"/>
                    <a:pt x="1008381" y="1121929"/>
                    <a:pt x="963219" y="1091820"/>
                  </a:cubicBezTo>
                  <a:cubicBezTo>
                    <a:pt x="954121" y="1064525"/>
                    <a:pt x="956269" y="1030278"/>
                    <a:pt x="935924" y="1009934"/>
                  </a:cubicBezTo>
                  <a:cubicBezTo>
                    <a:pt x="905737" y="979747"/>
                    <a:pt x="886688" y="966053"/>
                    <a:pt x="867685" y="928047"/>
                  </a:cubicBezTo>
                  <a:cubicBezTo>
                    <a:pt x="861251" y="915180"/>
                    <a:pt x="860471" y="899971"/>
                    <a:pt x="854037" y="887104"/>
                  </a:cubicBezTo>
                  <a:cubicBezTo>
                    <a:pt x="835036" y="849101"/>
                    <a:pt x="815982" y="835401"/>
                    <a:pt x="785798" y="805217"/>
                  </a:cubicBezTo>
                  <a:cubicBezTo>
                    <a:pt x="790347" y="759725"/>
                    <a:pt x="789165" y="713288"/>
                    <a:pt x="799446" y="668740"/>
                  </a:cubicBezTo>
                  <a:cubicBezTo>
                    <a:pt x="803134" y="652757"/>
                    <a:pt x="824422" y="644035"/>
                    <a:pt x="826742" y="627797"/>
                  </a:cubicBezTo>
                  <a:cubicBezTo>
                    <a:pt x="829395" y="609228"/>
                    <a:pt x="827504" y="585213"/>
                    <a:pt x="813094" y="573205"/>
                  </a:cubicBezTo>
                  <a:cubicBezTo>
                    <a:pt x="795274" y="558355"/>
                    <a:pt x="767458" y="564774"/>
                    <a:pt x="744855" y="559558"/>
                  </a:cubicBezTo>
                  <a:cubicBezTo>
                    <a:pt x="744829" y="559552"/>
                    <a:pt x="608391" y="525441"/>
                    <a:pt x="581082" y="518614"/>
                  </a:cubicBezTo>
                  <a:cubicBezTo>
                    <a:pt x="562885" y="514065"/>
                    <a:pt x="545219" y="506007"/>
                    <a:pt x="526491" y="504967"/>
                  </a:cubicBezTo>
                  <a:lnTo>
                    <a:pt x="280831" y="491319"/>
                  </a:lnTo>
                  <a:cubicBezTo>
                    <a:pt x="262634" y="482220"/>
                    <a:pt x="245868" y="469376"/>
                    <a:pt x="226240" y="464023"/>
                  </a:cubicBezTo>
                  <a:cubicBezTo>
                    <a:pt x="120821" y="435272"/>
                    <a:pt x="118585" y="486738"/>
                    <a:pt x="144354" y="409432"/>
                  </a:cubicBezTo>
                  <a:cubicBezTo>
                    <a:pt x="139805" y="350292"/>
                    <a:pt x="147001" y="289044"/>
                    <a:pt x="130706" y="232011"/>
                  </a:cubicBezTo>
                  <a:cubicBezTo>
                    <a:pt x="126754" y="218178"/>
                    <a:pt x="102338" y="225350"/>
                    <a:pt x="89762" y="218364"/>
                  </a:cubicBezTo>
                  <a:cubicBezTo>
                    <a:pt x="-37546" y="147638"/>
                    <a:pt x="7876" y="173036"/>
                    <a:pt x="7876" y="0"/>
                  </a:cubicBezTo>
                </a:path>
              </a:pathLst>
            </a:cu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99"/>
              <a:endParaRPr lang="id-ID" sz="1900">
                <a:solidFill>
                  <a:prstClr val="white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6714699" y="941596"/>
              <a:ext cx="1446662" cy="1228398"/>
            </a:xfrm>
            <a:custGeom>
              <a:avLst/>
              <a:gdLst>
                <a:gd name="connsiteX0" fmla="*/ 1392071 w 1446662"/>
                <a:gd name="connsiteY0" fmla="*/ 1228398 h 1228398"/>
                <a:gd name="connsiteX1" fmla="*/ 1405719 w 1446662"/>
                <a:gd name="connsiteY1" fmla="*/ 1050977 h 1228398"/>
                <a:gd name="connsiteX2" fmla="*/ 1433014 w 1446662"/>
                <a:gd name="connsiteY2" fmla="*/ 1010034 h 1228398"/>
                <a:gd name="connsiteX3" fmla="*/ 1446662 w 1446662"/>
                <a:gd name="connsiteY3" fmla="*/ 969091 h 1228398"/>
                <a:gd name="connsiteX4" fmla="*/ 1351128 w 1446662"/>
                <a:gd name="connsiteY4" fmla="*/ 832613 h 1228398"/>
                <a:gd name="connsiteX5" fmla="*/ 1269241 w 1446662"/>
                <a:gd name="connsiteY5" fmla="*/ 805317 h 1228398"/>
                <a:gd name="connsiteX6" fmla="*/ 1241946 w 1446662"/>
                <a:gd name="connsiteY6" fmla="*/ 696135 h 1228398"/>
                <a:gd name="connsiteX7" fmla="*/ 1214650 w 1446662"/>
                <a:gd name="connsiteY7" fmla="*/ 655192 h 1228398"/>
                <a:gd name="connsiteX8" fmla="*/ 1173707 w 1446662"/>
                <a:gd name="connsiteY8" fmla="*/ 614249 h 1228398"/>
                <a:gd name="connsiteX9" fmla="*/ 1160059 w 1446662"/>
                <a:gd name="connsiteY9" fmla="*/ 573305 h 1228398"/>
                <a:gd name="connsiteX10" fmla="*/ 1146411 w 1446662"/>
                <a:gd name="connsiteY10" fmla="*/ 450476 h 1228398"/>
                <a:gd name="connsiteX11" fmla="*/ 1064525 w 1446662"/>
                <a:gd name="connsiteY11" fmla="*/ 423180 h 1228398"/>
                <a:gd name="connsiteX12" fmla="*/ 1050877 w 1446662"/>
                <a:gd name="connsiteY12" fmla="*/ 382237 h 1228398"/>
                <a:gd name="connsiteX13" fmla="*/ 1037229 w 1446662"/>
                <a:gd name="connsiteY13" fmla="*/ 245759 h 1228398"/>
                <a:gd name="connsiteX14" fmla="*/ 996286 w 1446662"/>
                <a:gd name="connsiteY14" fmla="*/ 232111 h 1228398"/>
                <a:gd name="connsiteX15" fmla="*/ 914400 w 1446662"/>
                <a:gd name="connsiteY15" fmla="*/ 191168 h 1228398"/>
                <a:gd name="connsiteX16" fmla="*/ 887104 w 1446662"/>
                <a:gd name="connsiteY16" fmla="*/ 150225 h 1228398"/>
                <a:gd name="connsiteX17" fmla="*/ 846161 w 1446662"/>
                <a:gd name="connsiteY17" fmla="*/ 122929 h 1228398"/>
                <a:gd name="connsiteX18" fmla="*/ 832513 w 1446662"/>
                <a:gd name="connsiteY18" fmla="*/ 81986 h 1228398"/>
                <a:gd name="connsiteX19" fmla="*/ 805217 w 1446662"/>
                <a:gd name="connsiteY19" fmla="*/ 41043 h 1228398"/>
                <a:gd name="connsiteX20" fmla="*/ 791570 w 1446662"/>
                <a:gd name="connsiteY20" fmla="*/ 100 h 1228398"/>
                <a:gd name="connsiteX21" fmla="*/ 709683 w 1446662"/>
                <a:gd name="connsiteY21" fmla="*/ 54691 h 1228398"/>
                <a:gd name="connsiteX22" fmla="*/ 600501 w 1446662"/>
                <a:gd name="connsiteY22" fmla="*/ 68338 h 1228398"/>
                <a:gd name="connsiteX23" fmla="*/ 518614 w 1446662"/>
                <a:gd name="connsiteY23" fmla="*/ 122929 h 1228398"/>
                <a:gd name="connsiteX24" fmla="*/ 436728 w 1446662"/>
                <a:gd name="connsiteY24" fmla="*/ 177520 h 1228398"/>
                <a:gd name="connsiteX25" fmla="*/ 395785 w 1446662"/>
                <a:gd name="connsiteY25" fmla="*/ 204816 h 1228398"/>
                <a:gd name="connsiteX26" fmla="*/ 382137 w 1446662"/>
                <a:gd name="connsiteY26" fmla="*/ 245759 h 1228398"/>
                <a:gd name="connsiteX27" fmla="*/ 354841 w 1446662"/>
                <a:gd name="connsiteY27" fmla="*/ 286703 h 1228398"/>
                <a:gd name="connsiteX28" fmla="*/ 341194 w 1446662"/>
                <a:gd name="connsiteY28" fmla="*/ 354941 h 1228398"/>
                <a:gd name="connsiteX29" fmla="*/ 313898 w 1446662"/>
                <a:gd name="connsiteY29" fmla="*/ 436828 h 1228398"/>
                <a:gd name="connsiteX30" fmla="*/ 259307 w 1446662"/>
                <a:gd name="connsiteY30" fmla="*/ 573305 h 1228398"/>
                <a:gd name="connsiteX31" fmla="*/ 177420 w 1446662"/>
                <a:gd name="connsiteY31" fmla="*/ 600601 h 1228398"/>
                <a:gd name="connsiteX32" fmla="*/ 54591 w 1446662"/>
                <a:gd name="connsiteY32" fmla="*/ 546010 h 1228398"/>
                <a:gd name="connsiteX33" fmla="*/ 0 w 1446662"/>
                <a:gd name="connsiteY33" fmla="*/ 586953 h 122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446662" h="1228398">
                  <a:moveTo>
                    <a:pt x="1392071" y="1228398"/>
                  </a:moveTo>
                  <a:cubicBezTo>
                    <a:pt x="1396620" y="1169258"/>
                    <a:pt x="1394788" y="1109276"/>
                    <a:pt x="1405719" y="1050977"/>
                  </a:cubicBezTo>
                  <a:cubicBezTo>
                    <a:pt x="1408742" y="1034856"/>
                    <a:pt x="1425679" y="1024705"/>
                    <a:pt x="1433014" y="1010034"/>
                  </a:cubicBezTo>
                  <a:cubicBezTo>
                    <a:pt x="1439448" y="997167"/>
                    <a:pt x="1442113" y="982739"/>
                    <a:pt x="1446662" y="969091"/>
                  </a:cubicBezTo>
                  <a:cubicBezTo>
                    <a:pt x="1432827" y="886079"/>
                    <a:pt x="1449867" y="865527"/>
                    <a:pt x="1351128" y="832613"/>
                  </a:cubicBezTo>
                  <a:lnTo>
                    <a:pt x="1269241" y="805317"/>
                  </a:lnTo>
                  <a:cubicBezTo>
                    <a:pt x="1264050" y="779361"/>
                    <a:pt x="1255935" y="724113"/>
                    <a:pt x="1241946" y="696135"/>
                  </a:cubicBezTo>
                  <a:cubicBezTo>
                    <a:pt x="1234610" y="681464"/>
                    <a:pt x="1225151" y="667793"/>
                    <a:pt x="1214650" y="655192"/>
                  </a:cubicBezTo>
                  <a:cubicBezTo>
                    <a:pt x="1202294" y="640365"/>
                    <a:pt x="1187355" y="627897"/>
                    <a:pt x="1173707" y="614249"/>
                  </a:cubicBezTo>
                  <a:cubicBezTo>
                    <a:pt x="1169158" y="600601"/>
                    <a:pt x="1162424" y="587496"/>
                    <a:pt x="1160059" y="573305"/>
                  </a:cubicBezTo>
                  <a:cubicBezTo>
                    <a:pt x="1153286" y="532671"/>
                    <a:pt x="1168528" y="485231"/>
                    <a:pt x="1146411" y="450476"/>
                  </a:cubicBezTo>
                  <a:cubicBezTo>
                    <a:pt x="1130964" y="426202"/>
                    <a:pt x="1064525" y="423180"/>
                    <a:pt x="1064525" y="423180"/>
                  </a:cubicBezTo>
                  <a:cubicBezTo>
                    <a:pt x="1059976" y="409532"/>
                    <a:pt x="1053065" y="396456"/>
                    <a:pt x="1050877" y="382237"/>
                  </a:cubicBezTo>
                  <a:cubicBezTo>
                    <a:pt x="1043925" y="337049"/>
                    <a:pt x="1052853" y="288726"/>
                    <a:pt x="1037229" y="245759"/>
                  </a:cubicBezTo>
                  <a:cubicBezTo>
                    <a:pt x="1032313" y="232239"/>
                    <a:pt x="1009153" y="238545"/>
                    <a:pt x="996286" y="232111"/>
                  </a:cubicBezTo>
                  <a:cubicBezTo>
                    <a:pt x="890460" y="179198"/>
                    <a:pt x="1017312" y="225473"/>
                    <a:pt x="914400" y="191168"/>
                  </a:cubicBezTo>
                  <a:cubicBezTo>
                    <a:pt x="905301" y="177520"/>
                    <a:pt x="898702" y="161823"/>
                    <a:pt x="887104" y="150225"/>
                  </a:cubicBezTo>
                  <a:cubicBezTo>
                    <a:pt x="875506" y="138627"/>
                    <a:pt x="856408" y="135737"/>
                    <a:pt x="846161" y="122929"/>
                  </a:cubicBezTo>
                  <a:cubicBezTo>
                    <a:pt x="837174" y="111695"/>
                    <a:pt x="838947" y="94853"/>
                    <a:pt x="832513" y="81986"/>
                  </a:cubicBezTo>
                  <a:cubicBezTo>
                    <a:pt x="825177" y="67315"/>
                    <a:pt x="814316" y="54691"/>
                    <a:pt x="805217" y="41043"/>
                  </a:cubicBezTo>
                  <a:cubicBezTo>
                    <a:pt x="800668" y="27395"/>
                    <a:pt x="805811" y="-1935"/>
                    <a:pt x="791570" y="100"/>
                  </a:cubicBezTo>
                  <a:cubicBezTo>
                    <a:pt x="759094" y="4739"/>
                    <a:pt x="742235" y="50622"/>
                    <a:pt x="709683" y="54691"/>
                  </a:cubicBezTo>
                  <a:lnTo>
                    <a:pt x="600501" y="68338"/>
                  </a:lnTo>
                  <a:cubicBezTo>
                    <a:pt x="522199" y="94439"/>
                    <a:pt x="595287" y="63295"/>
                    <a:pt x="518614" y="122929"/>
                  </a:cubicBezTo>
                  <a:cubicBezTo>
                    <a:pt x="492719" y="143069"/>
                    <a:pt x="464023" y="159323"/>
                    <a:pt x="436728" y="177520"/>
                  </a:cubicBezTo>
                  <a:lnTo>
                    <a:pt x="395785" y="204816"/>
                  </a:lnTo>
                  <a:cubicBezTo>
                    <a:pt x="391236" y="218464"/>
                    <a:pt x="388571" y="232892"/>
                    <a:pt x="382137" y="245759"/>
                  </a:cubicBezTo>
                  <a:cubicBezTo>
                    <a:pt x="374801" y="260430"/>
                    <a:pt x="360600" y="271345"/>
                    <a:pt x="354841" y="286703"/>
                  </a:cubicBezTo>
                  <a:cubicBezTo>
                    <a:pt x="346696" y="308423"/>
                    <a:pt x="347297" y="332562"/>
                    <a:pt x="341194" y="354941"/>
                  </a:cubicBezTo>
                  <a:cubicBezTo>
                    <a:pt x="333624" y="382699"/>
                    <a:pt x="313898" y="436828"/>
                    <a:pt x="313898" y="436828"/>
                  </a:cubicBezTo>
                  <a:cubicBezTo>
                    <a:pt x="304841" y="500224"/>
                    <a:pt x="318604" y="540362"/>
                    <a:pt x="259307" y="573305"/>
                  </a:cubicBezTo>
                  <a:cubicBezTo>
                    <a:pt x="234156" y="587278"/>
                    <a:pt x="177420" y="600601"/>
                    <a:pt x="177420" y="600601"/>
                  </a:cubicBezTo>
                  <a:cubicBezTo>
                    <a:pt x="79973" y="568118"/>
                    <a:pt x="119474" y="589265"/>
                    <a:pt x="54591" y="546010"/>
                  </a:cubicBezTo>
                  <a:cubicBezTo>
                    <a:pt x="3997" y="562875"/>
                    <a:pt x="20081" y="546790"/>
                    <a:pt x="0" y="586953"/>
                  </a:cubicBezTo>
                </a:path>
              </a:pathLst>
            </a:cu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99"/>
              <a:endParaRPr lang="id-ID" sz="19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3530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8" grpId="0"/>
      <p:bldP spid="9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bstract1.jpg"/>
          <p:cNvPicPr/>
          <p:nvPr/>
        </p:nvPicPr>
        <p:blipFill>
          <a:blip r:embed="rId2" cstate="print">
            <a:lum bright="20000"/>
            <a:extLst/>
          </a:blip>
          <a:srcRect/>
          <a:stretch>
            <a:fillRect/>
          </a:stretch>
        </p:blipFill>
        <p:spPr>
          <a:xfrm>
            <a:off x="0" y="33338"/>
            <a:ext cx="3111845" cy="7269444"/>
          </a:xfrm>
          <a:prstGeom prst="rect">
            <a:avLst/>
          </a:prstGeom>
        </p:spPr>
      </p:pic>
      <p:pic>
        <p:nvPicPr>
          <p:cNvPr id="11" name="Picture 10" descr="abstract1.jpg"/>
          <p:cNvPicPr/>
          <p:nvPr/>
        </p:nvPicPr>
        <p:blipFill>
          <a:blip r:embed="rId2" cstate="print">
            <a:lum bright="20000"/>
            <a:extLst/>
          </a:blip>
          <a:srcRect/>
          <a:stretch>
            <a:fillRect/>
          </a:stretch>
        </p:blipFill>
        <p:spPr>
          <a:xfrm flipH="1">
            <a:off x="5982632" y="0"/>
            <a:ext cx="4097993" cy="73453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5247" y="38810"/>
            <a:ext cx="5428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KONDISI LAPANGAN TERBANG BANDING AGUNG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026" y="518002"/>
            <a:ext cx="4504779" cy="3282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2315" y="518002"/>
            <a:ext cx="4504778" cy="32824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026" y="3967687"/>
            <a:ext cx="4504779" cy="32824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2314" y="3967687"/>
            <a:ext cx="4504779" cy="328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605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bstract1.jpg"/>
          <p:cNvPicPr/>
          <p:nvPr/>
        </p:nvPicPr>
        <p:blipFill>
          <a:blip r:embed="rId3" cstate="print">
            <a:lum bright="20000"/>
            <a:extLst/>
          </a:blip>
          <a:srcRect/>
          <a:stretch>
            <a:fillRect/>
          </a:stretch>
        </p:blipFill>
        <p:spPr>
          <a:xfrm>
            <a:off x="0" y="33338"/>
            <a:ext cx="3111845" cy="7269444"/>
          </a:xfrm>
          <a:prstGeom prst="rect">
            <a:avLst/>
          </a:prstGeom>
        </p:spPr>
      </p:pic>
      <p:pic>
        <p:nvPicPr>
          <p:cNvPr id="11" name="Picture 10" descr="abstract1.jpg"/>
          <p:cNvPicPr/>
          <p:nvPr/>
        </p:nvPicPr>
        <p:blipFill>
          <a:blip r:embed="rId3" cstate="print">
            <a:lum bright="20000"/>
            <a:extLst/>
          </a:blip>
          <a:srcRect/>
          <a:stretch>
            <a:fillRect/>
          </a:stretch>
        </p:blipFill>
        <p:spPr>
          <a:xfrm flipH="1">
            <a:off x="5982632" y="0"/>
            <a:ext cx="4097993" cy="7345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0" y="74357"/>
            <a:ext cx="9114565" cy="897766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Peran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Penting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Bandara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Banding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Agung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dalam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Pembangunan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Kepariwisataan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Kabupaten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Ogan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Komering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Ulu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Selatan</a:t>
            </a:r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30" y="1298584"/>
            <a:ext cx="9114565" cy="329521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just"/>
            <a:r>
              <a:rPr lang="en-US" b="1" dirty="0" err="1" smtClean="0">
                <a:solidFill>
                  <a:schemeClr val="tx2"/>
                </a:solidFill>
              </a:rPr>
              <a:t>Akselerasi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Kunjungan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Wisatawan</a:t>
            </a:r>
            <a:r>
              <a:rPr lang="en-US" b="1" dirty="0" smtClean="0">
                <a:solidFill>
                  <a:schemeClr val="tx2"/>
                </a:solidFill>
              </a:rPr>
              <a:t> Nusantara </a:t>
            </a:r>
            <a:r>
              <a:rPr lang="en-US" b="1" dirty="0" err="1" smtClean="0">
                <a:solidFill>
                  <a:schemeClr val="tx2"/>
                </a:solidFill>
              </a:rPr>
              <a:t>dan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Mancanegara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di </a:t>
            </a:r>
            <a:r>
              <a:rPr lang="en-US" sz="2400" dirty="0" err="1" smtClean="0">
                <a:solidFill>
                  <a:schemeClr val="tx2"/>
                </a:solidFill>
              </a:rPr>
              <a:t>Kabupaten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Ogan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Komering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Ulu</a:t>
            </a:r>
            <a:r>
              <a:rPr lang="en-US" sz="2400" dirty="0" smtClean="0">
                <a:solidFill>
                  <a:schemeClr val="tx2"/>
                </a:solidFill>
              </a:rPr>
              <a:t> Selatan (</a:t>
            </a:r>
            <a:r>
              <a:rPr lang="en-US" sz="2400" dirty="0" err="1" smtClean="0">
                <a:solidFill>
                  <a:schemeClr val="tx2"/>
                </a:solidFill>
              </a:rPr>
              <a:t>Khususnya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pada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Kawasan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Strategis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Pariwisata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Nasional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Ranau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dan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Sekitarnya</a:t>
            </a:r>
            <a:r>
              <a:rPr lang="en-US" sz="2400" dirty="0" smtClean="0">
                <a:solidFill>
                  <a:schemeClr val="tx2"/>
                </a:solidFill>
              </a:rPr>
              <a:t>) </a:t>
            </a:r>
          </a:p>
          <a:p>
            <a:pPr algn="just"/>
            <a:r>
              <a:rPr lang="en-US" sz="2400" dirty="0" err="1" smtClean="0">
                <a:solidFill>
                  <a:schemeClr val="tx2"/>
                </a:solidFill>
              </a:rPr>
              <a:t>Akselerasi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Perekonomian</a:t>
            </a:r>
            <a:r>
              <a:rPr lang="en-US" sz="2400" dirty="0" smtClean="0">
                <a:solidFill>
                  <a:schemeClr val="tx2"/>
                </a:solidFill>
              </a:rPr>
              <a:t> Daerah </a:t>
            </a:r>
            <a:r>
              <a:rPr lang="en-US" sz="2400" dirty="0" err="1" smtClean="0">
                <a:solidFill>
                  <a:schemeClr val="tx2"/>
                </a:solidFill>
              </a:rPr>
              <a:t>melalui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b="1" dirty="0" smtClean="0">
                <a:solidFill>
                  <a:schemeClr val="tx2"/>
                </a:solidFill>
              </a:rPr>
              <a:t>PAD </a:t>
            </a:r>
            <a:r>
              <a:rPr lang="en-US" b="1" dirty="0" err="1" smtClean="0">
                <a:solidFill>
                  <a:schemeClr val="tx2"/>
                </a:solidFill>
              </a:rPr>
              <a:t>Sektor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Pariwisata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dan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b="1" dirty="0" smtClean="0">
                <a:solidFill>
                  <a:schemeClr val="tx2"/>
                </a:solidFill>
              </a:rPr>
              <a:t>Multiplier Effect </a:t>
            </a:r>
            <a:r>
              <a:rPr lang="en-US" b="1" dirty="0" err="1" smtClean="0">
                <a:solidFill>
                  <a:schemeClr val="tx2"/>
                </a:solidFill>
              </a:rPr>
              <a:t>Pariwisata</a:t>
            </a:r>
            <a:r>
              <a:rPr lang="en-US" sz="2400" dirty="0" smtClean="0">
                <a:solidFill>
                  <a:schemeClr val="tx2"/>
                </a:solidFill>
              </a:rPr>
              <a:t> (</a:t>
            </a:r>
            <a:r>
              <a:rPr lang="en-US" sz="2400" dirty="0" err="1" smtClean="0">
                <a:solidFill>
                  <a:schemeClr val="tx2"/>
                </a:solidFill>
              </a:rPr>
              <a:t>Kesempatan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Peluang</a:t>
            </a:r>
            <a:r>
              <a:rPr lang="en-US" sz="2400" dirty="0" smtClean="0">
                <a:solidFill>
                  <a:schemeClr val="tx2"/>
                </a:solidFill>
              </a:rPr>
              <a:t> Usaha; </a:t>
            </a:r>
            <a:r>
              <a:rPr lang="en-US" sz="2400" dirty="0" err="1" smtClean="0">
                <a:solidFill>
                  <a:schemeClr val="tx2"/>
                </a:solidFill>
              </a:rPr>
              <a:t>Lapangan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Pekerjaan</a:t>
            </a:r>
            <a:r>
              <a:rPr lang="en-US" sz="2400" dirty="0" smtClean="0">
                <a:solidFill>
                  <a:schemeClr val="tx2"/>
                </a:solidFill>
              </a:rPr>
              <a:t>; UMKM; </a:t>
            </a:r>
            <a:r>
              <a:rPr lang="en-US" sz="2400" dirty="0" err="1" smtClean="0">
                <a:solidFill>
                  <a:schemeClr val="tx2"/>
                </a:solidFill>
              </a:rPr>
              <a:t>Jasa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dan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Perdagangan</a:t>
            </a:r>
            <a:r>
              <a:rPr lang="en-US" sz="2400" dirty="0" smtClean="0">
                <a:solidFill>
                  <a:schemeClr val="tx2"/>
                </a:solidFill>
              </a:rPr>
              <a:t>) </a:t>
            </a:r>
          </a:p>
          <a:p>
            <a:pPr algn="just"/>
            <a:r>
              <a:rPr lang="en-US" sz="2400" dirty="0" err="1" smtClean="0">
                <a:solidFill>
                  <a:schemeClr val="tx2"/>
                </a:solidFill>
              </a:rPr>
              <a:t>Peningkatan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b="1" dirty="0" err="1" smtClean="0">
                <a:solidFill>
                  <a:schemeClr val="tx2"/>
                </a:solidFill>
              </a:rPr>
              <a:t>Investasi</a:t>
            </a:r>
            <a:r>
              <a:rPr lang="en-US" b="1" dirty="0" smtClean="0">
                <a:solidFill>
                  <a:schemeClr val="tx2"/>
                </a:solidFill>
              </a:rPr>
              <a:t> Usaha </a:t>
            </a:r>
            <a:r>
              <a:rPr lang="en-US" b="1" dirty="0" err="1" smtClean="0">
                <a:solidFill>
                  <a:schemeClr val="tx2"/>
                </a:solidFill>
              </a:rPr>
              <a:t>Pariwisata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di </a:t>
            </a:r>
            <a:r>
              <a:rPr lang="en-US" sz="2400" dirty="0" err="1" smtClean="0">
                <a:solidFill>
                  <a:schemeClr val="tx2"/>
                </a:solidFill>
              </a:rPr>
              <a:t>Kabupaten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Ogan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Komering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Ulu</a:t>
            </a:r>
            <a:r>
              <a:rPr lang="en-US" sz="2400" dirty="0" smtClean="0">
                <a:solidFill>
                  <a:schemeClr val="tx2"/>
                </a:solidFill>
              </a:rPr>
              <a:t> Selatan (Hotel; Tour &amp; Travel; </a:t>
            </a:r>
            <a:r>
              <a:rPr lang="en-US" sz="2400" dirty="0" err="1" smtClean="0">
                <a:solidFill>
                  <a:schemeClr val="tx2"/>
                </a:solidFill>
              </a:rPr>
              <a:t>Objek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Wisata</a:t>
            </a:r>
            <a:r>
              <a:rPr lang="en-US" sz="2400" dirty="0" smtClean="0">
                <a:solidFill>
                  <a:schemeClr val="tx2"/>
                </a:solidFill>
              </a:rPr>
              <a:t>; </a:t>
            </a:r>
            <a:r>
              <a:rPr lang="en-US" sz="2400" dirty="0" err="1" smtClean="0">
                <a:solidFill>
                  <a:schemeClr val="tx2"/>
                </a:solidFill>
              </a:rPr>
              <a:t>dan</a:t>
            </a:r>
            <a:r>
              <a:rPr lang="en-US" sz="2400" dirty="0" smtClean="0">
                <a:solidFill>
                  <a:schemeClr val="tx2"/>
                </a:solidFill>
              </a:rPr>
              <a:t> Usaha </a:t>
            </a:r>
            <a:r>
              <a:rPr lang="en-US" sz="2400" dirty="0" err="1" smtClean="0">
                <a:solidFill>
                  <a:schemeClr val="tx2"/>
                </a:solidFill>
              </a:rPr>
              <a:t>Lainnya</a:t>
            </a:r>
            <a:r>
              <a:rPr lang="en-US" sz="2400" dirty="0" smtClean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5501" y="5185047"/>
            <a:ext cx="8692569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Pemberdayaan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Masyarakat</a:t>
            </a:r>
            <a:r>
              <a:rPr lang="en-US" sz="2400" b="1" dirty="0" smtClean="0"/>
              <a:t> </a:t>
            </a:r>
            <a:r>
              <a:rPr lang="en-US" sz="2400" dirty="0" err="1" smtClean="0"/>
              <a:t>sebagai</a:t>
            </a:r>
            <a:r>
              <a:rPr lang="en-US" sz="2400" dirty="0" smtClean="0"/>
              <a:t> </a:t>
            </a:r>
            <a:r>
              <a:rPr lang="en-US" sz="2400" dirty="0" err="1" smtClean="0"/>
              <a:t>Dampak</a:t>
            </a:r>
            <a:r>
              <a:rPr lang="en-US" sz="2400" dirty="0" smtClean="0"/>
              <a:t> </a:t>
            </a:r>
            <a:r>
              <a:rPr lang="en-US" sz="2400" dirty="0" err="1" smtClean="0"/>
              <a:t>Perkembangan</a:t>
            </a:r>
            <a:r>
              <a:rPr lang="en-US" sz="2400" dirty="0" smtClean="0"/>
              <a:t> </a:t>
            </a:r>
            <a:r>
              <a:rPr lang="en-US" sz="2400" dirty="0" err="1" smtClean="0"/>
              <a:t>Pariwisata</a:t>
            </a:r>
            <a:r>
              <a:rPr lang="en-US" sz="2400" dirty="0" smtClean="0"/>
              <a:t> Daerah (</a:t>
            </a:r>
            <a:r>
              <a:rPr lang="en-US" sz="2400" dirty="0" err="1" smtClean="0"/>
              <a:t>Melalui</a:t>
            </a:r>
            <a:r>
              <a:rPr lang="en-US" sz="2400" dirty="0" smtClean="0"/>
              <a:t> </a:t>
            </a:r>
            <a:r>
              <a:rPr lang="en-US" sz="2400" dirty="0" err="1" smtClean="0"/>
              <a:t>Pengembangan</a:t>
            </a:r>
            <a:r>
              <a:rPr lang="en-US" sz="2400" dirty="0" smtClean="0"/>
              <a:t> </a:t>
            </a:r>
            <a:r>
              <a:rPr lang="en-US" sz="2400" dirty="0" err="1" smtClean="0"/>
              <a:t>Desa</a:t>
            </a:r>
            <a:r>
              <a:rPr lang="en-US" sz="2400" dirty="0" smtClean="0"/>
              <a:t> </a:t>
            </a:r>
            <a:r>
              <a:rPr lang="en-US" sz="2400" dirty="0" err="1" smtClean="0"/>
              <a:t>Wisata</a:t>
            </a:r>
            <a:r>
              <a:rPr lang="en-US" sz="2400" dirty="0" smtClean="0"/>
              <a:t>; </a:t>
            </a:r>
            <a:r>
              <a:rPr lang="en-US" sz="2400" dirty="0" err="1" smtClean="0"/>
              <a:t>Meningkatnya</a:t>
            </a:r>
            <a:r>
              <a:rPr lang="en-US" sz="2400" dirty="0" smtClean="0"/>
              <a:t> </a:t>
            </a:r>
            <a:r>
              <a:rPr lang="en-US" sz="2400" dirty="0" err="1" smtClean="0"/>
              <a:t>Minat</a:t>
            </a:r>
            <a:r>
              <a:rPr lang="en-US" sz="2400" dirty="0" smtClean="0"/>
              <a:t>/</a:t>
            </a:r>
            <a:r>
              <a:rPr lang="en-US" sz="2400" dirty="0" err="1" smtClean="0"/>
              <a:t>Peluang</a:t>
            </a:r>
            <a:r>
              <a:rPr lang="en-US" sz="2400" dirty="0" smtClean="0"/>
              <a:t> </a:t>
            </a:r>
            <a:r>
              <a:rPr lang="en-US" sz="2400" dirty="0" err="1" smtClean="0"/>
              <a:t>Masyarakat</a:t>
            </a:r>
            <a:r>
              <a:rPr lang="en-US" sz="2400" dirty="0" smtClean="0"/>
              <a:t> </a:t>
            </a:r>
            <a:r>
              <a:rPr lang="en-US" sz="2400" dirty="0" err="1" smtClean="0"/>
              <a:t>dalam</a:t>
            </a:r>
            <a:r>
              <a:rPr lang="en-US" sz="2400" dirty="0" smtClean="0"/>
              <a:t> Usaha </a:t>
            </a:r>
            <a:r>
              <a:rPr lang="en-US" sz="2400" dirty="0" err="1" smtClean="0"/>
              <a:t>Menengah</a:t>
            </a:r>
            <a:r>
              <a:rPr lang="en-US" sz="2400" dirty="0" smtClean="0"/>
              <a:t>/Kecil)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22343" y="4691631"/>
            <a:ext cx="1188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MEMICU 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27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3500" dirty="0">
                <a:latin typeface="Bernard MT Condensed" pitchFamily="18" charset="0"/>
              </a:rPr>
              <a:t>Target Pengembangan Objek Daya Tarik Wisata </a:t>
            </a:r>
            <a:br>
              <a:rPr lang="id-ID" sz="3500" dirty="0">
                <a:latin typeface="Bernard MT Condensed" pitchFamily="18" charset="0"/>
              </a:rPr>
            </a:br>
            <a:r>
              <a:rPr lang="id-ID" sz="3500" dirty="0">
                <a:latin typeface="Bernard MT Condensed" pitchFamily="18" charset="0"/>
              </a:rPr>
              <a:t>Kab. OKU Selatan</a:t>
            </a:r>
            <a:endParaRPr lang="id-ID" sz="35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800" y="1512441"/>
            <a:ext cx="3879054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4328" y="1512441"/>
            <a:ext cx="4101143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784" y="4176737"/>
            <a:ext cx="3600400" cy="335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4208" y="4358268"/>
            <a:ext cx="5181262" cy="281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3811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d-ID" sz="3500" dirty="0">
                <a:latin typeface="Bernard MT Condensed" pitchFamily="18" charset="0"/>
              </a:rPr>
              <a:t>Target Pembangunan Objek Daya Tarik Wisata </a:t>
            </a:r>
            <a:br>
              <a:rPr lang="id-ID" sz="3500" dirty="0">
                <a:latin typeface="Bernard MT Condensed" pitchFamily="18" charset="0"/>
              </a:rPr>
            </a:br>
            <a:r>
              <a:rPr lang="id-ID" sz="3500" dirty="0">
                <a:latin typeface="Bernard MT Condensed" pitchFamily="18" charset="0"/>
              </a:rPr>
              <a:t>Kab. OKU Selatan</a:t>
            </a:r>
            <a:endParaRPr lang="id-ID" sz="3500" dirty="0"/>
          </a:p>
        </p:txBody>
      </p:sp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792" y="1440433"/>
            <a:ext cx="4109902" cy="2822852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9250" y="1440434"/>
            <a:ext cx="4601582" cy="288032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792" y="4320754"/>
            <a:ext cx="4176464" cy="292278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5856" y="4431062"/>
            <a:ext cx="4032968" cy="277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043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0032" y="4320753"/>
            <a:ext cx="5184576" cy="3024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5" y="294156"/>
            <a:ext cx="9072563" cy="1074270"/>
          </a:xfrm>
        </p:spPr>
        <p:txBody>
          <a:bodyPr>
            <a:normAutofit fontScale="90000"/>
          </a:bodyPr>
          <a:lstStyle/>
          <a:p>
            <a:r>
              <a:rPr lang="id-ID" sz="3500" dirty="0">
                <a:latin typeface="Bernard MT Condensed" pitchFamily="18" charset="0"/>
              </a:rPr>
              <a:t>Target Pembangunan Objek Daya Tarik Wisata </a:t>
            </a:r>
            <a:br>
              <a:rPr lang="id-ID" sz="3500" dirty="0">
                <a:latin typeface="Bernard MT Condensed" pitchFamily="18" charset="0"/>
              </a:rPr>
            </a:br>
            <a:r>
              <a:rPr lang="id-ID" sz="3500" dirty="0">
                <a:latin typeface="Bernard MT Condensed" pitchFamily="18" charset="0"/>
              </a:rPr>
              <a:t>Kab. OKU Selatan</a:t>
            </a:r>
            <a:endParaRPr lang="id-ID" sz="35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784" y="1440433"/>
            <a:ext cx="4298410" cy="2952328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5995" y="1368425"/>
            <a:ext cx="5136845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912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Snipped 4"/>
          <p:cNvSpPr/>
          <p:nvPr/>
        </p:nvSpPr>
        <p:spPr>
          <a:xfrm>
            <a:off x="387718" y="282516"/>
            <a:ext cx="4019230" cy="604540"/>
          </a:xfrm>
          <a:prstGeom prst="snip1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9449" tIns="49725" rIns="99449" bIns="49725" rtlCol="0" anchor="ctr"/>
          <a:lstStyle/>
          <a:p>
            <a:pPr marL="739512"/>
            <a:r>
              <a:rPr lang="en-US" sz="1600" b="1" dirty="0">
                <a:solidFill>
                  <a:schemeClr val="tx1"/>
                </a:solidFill>
              </a:rPr>
              <a:t>KABUPATEN OKU SELATAN</a:t>
            </a:r>
          </a:p>
        </p:txBody>
      </p:sp>
      <p:sp>
        <p:nvSpPr>
          <p:cNvPr id="6" name="Rectangle: Single Corner Snipped 41"/>
          <p:cNvSpPr/>
          <p:nvPr/>
        </p:nvSpPr>
        <p:spPr>
          <a:xfrm>
            <a:off x="387720" y="906967"/>
            <a:ext cx="3523401" cy="272893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9449" tIns="49725" rIns="99449" bIns="49725" rtlCol="0" anchor="ctr"/>
          <a:lstStyle/>
          <a:p>
            <a:pPr algn="ctr"/>
            <a:r>
              <a:rPr lang="en-US" sz="1600" dirty="0"/>
              <a:t>Status </a:t>
            </a:r>
            <a:r>
              <a:rPr lang="en-US" sz="1600" dirty="0" err="1"/>
              <a:t>Jalan</a:t>
            </a:r>
            <a:r>
              <a:rPr lang="en-US" sz="1600" dirty="0"/>
              <a:t> Daerah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528" y="340412"/>
            <a:ext cx="686345" cy="777001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="" xmlns:a16="http://schemas.microsoft.com/office/drawing/2014/main" id="{F821B077-4923-486A-B190-60086A3E042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70877" y="1219003"/>
          <a:ext cx="3490217" cy="2091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4410276" y="354199"/>
            <a:ext cx="5282641" cy="25789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9449" tIns="49725" rIns="99449" bIns="49725" rtlCol="0" anchor="ctr"/>
          <a:lstStyle/>
          <a:p>
            <a:pPr algn="ctr"/>
            <a:r>
              <a:rPr lang="en-US" sz="1900" dirty="0" err="1"/>
              <a:t>Ringkasan</a:t>
            </a:r>
            <a:r>
              <a:rPr lang="en-US" sz="1900" dirty="0"/>
              <a:t> </a:t>
            </a:r>
            <a:r>
              <a:rPr lang="en-US" sz="1900" dirty="0" err="1"/>
              <a:t>Eksekutif</a:t>
            </a:r>
            <a:r>
              <a:rPr lang="en-US" sz="1900" dirty="0"/>
              <a:t> </a:t>
            </a:r>
            <a:r>
              <a:rPr lang="en-US" sz="1900" dirty="0" err="1"/>
              <a:t>Pariwisata</a:t>
            </a:r>
            <a:r>
              <a:rPr lang="en-US" sz="1900" dirty="0"/>
              <a:t> Daerah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454972" y="673539"/>
          <a:ext cx="5231916" cy="3952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58729">
                  <a:extLst>
                    <a:ext uri="{9D8B030D-6E8A-4147-A177-3AD203B41FA5}">
                      <a16:colId xmlns="" xmlns:a16="http://schemas.microsoft.com/office/drawing/2014/main" val="1280844463"/>
                    </a:ext>
                  </a:extLst>
                </a:gridCol>
                <a:gridCol w="890247">
                  <a:extLst>
                    <a:ext uri="{9D8B030D-6E8A-4147-A177-3AD203B41FA5}">
                      <a16:colId xmlns="" xmlns:a16="http://schemas.microsoft.com/office/drawing/2014/main" val="3388181489"/>
                    </a:ext>
                  </a:extLst>
                </a:gridCol>
                <a:gridCol w="766982">
                  <a:extLst>
                    <a:ext uri="{9D8B030D-6E8A-4147-A177-3AD203B41FA5}">
                      <a16:colId xmlns="" xmlns:a16="http://schemas.microsoft.com/office/drawing/2014/main" val="3276512595"/>
                    </a:ext>
                  </a:extLst>
                </a:gridCol>
                <a:gridCol w="871986">
                  <a:extLst>
                    <a:ext uri="{9D8B030D-6E8A-4147-A177-3AD203B41FA5}">
                      <a16:colId xmlns="" xmlns:a16="http://schemas.microsoft.com/office/drawing/2014/main" val="1215485347"/>
                    </a:ext>
                  </a:extLst>
                </a:gridCol>
                <a:gridCol w="871986">
                  <a:extLst>
                    <a:ext uri="{9D8B030D-6E8A-4147-A177-3AD203B41FA5}">
                      <a16:colId xmlns="" xmlns:a16="http://schemas.microsoft.com/office/drawing/2014/main" val="3682454473"/>
                    </a:ext>
                  </a:extLst>
                </a:gridCol>
                <a:gridCol w="871986">
                  <a:extLst>
                    <a:ext uri="{9D8B030D-6E8A-4147-A177-3AD203B41FA5}">
                      <a16:colId xmlns="" xmlns:a16="http://schemas.microsoft.com/office/drawing/2014/main" val="1265642883"/>
                    </a:ext>
                  </a:extLst>
                </a:gridCol>
              </a:tblGrid>
              <a:tr h="39520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Jumlah</a:t>
                      </a:r>
                      <a:r>
                        <a:rPr lang="en-US" sz="1000" dirty="0"/>
                        <a:t> </a:t>
                      </a:r>
                      <a:r>
                        <a:rPr lang="en-US" sz="1000" dirty="0" err="1"/>
                        <a:t>Penduduk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93052" marR="93052" marT="45202" marB="452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407.851</a:t>
                      </a:r>
                    </a:p>
                  </a:txBody>
                  <a:tcPr marL="93052" marR="93052" marT="45202" marB="4520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/>
                        <a:t>Laki-Laki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93052" marR="93052" marT="45202" marB="452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211.500</a:t>
                      </a:r>
                    </a:p>
                  </a:txBody>
                  <a:tcPr marL="93052" marR="93052" marT="45202" marB="4520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/>
                        <a:t>Perempuan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93052" marR="93052" marT="45202" marB="452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196.351</a:t>
                      </a:r>
                    </a:p>
                  </a:txBody>
                  <a:tcPr marL="93052" marR="93052" marT="45202" marB="45202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4277669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4095253" y="1103759"/>
          <a:ext cx="3518389" cy="14212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113511">
                  <a:extLst>
                    <a:ext uri="{9D8B030D-6E8A-4147-A177-3AD203B41FA5}">
                      <a16:colId xmlns="" xmlns:a16="http://schemas.microsoft.com/office/drawing/2014/main" val="3476486444"/>
                    </a:ext>
                  </a:extLst>
                </a:gridCol>
                <a:gridCol w="1202439">
                  <a:extLst>
                    <a:ext uri="{9D8B030D-6E8A-4147-A177-3AD203B41FA5}">
                      <a16:colId xmlns="" xmlns:a16="http://schemas.microsoft.com/office/drawing/2014/main" val="2180995641"/>
                    </a:ext>
                  </a:extLst>
                </a:gridCol>
                <a:gridCol w="1202439">
                  <a:extLst>
                    <a:ext uri="{9D8B030D-6E8A-4147-A177-3AD203B41FA5}">
                      <a16:colId xmlns="" xmlns:a16="http://schemas.microsoft.com/office/drawing/2014/main" val="2302068688"/>
                    </a:ext>
                  </a:extLst>
                </a:gridCol>
              </a:tblGrid>
              <a:tr h="2842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Status </a:t>
                      </a:r>
                      <a:r>
                        <a:rPr lang="en-US" sz="1100" dirty="0" err="1"/>
                        <a:t>Jalan</a:t>
                      </a:r>
                      <a:endParaRPr lang="en-US" sz="1100" dirty="0"/>
                    </a:p>
                    <a:p>
                      <a:pPr algn="ctr"/>
                      <a:r>
                        <a:rPr lang="en-US" sz="1100" b="1" dirty="0"/>
                        <a:t>(2015)</a:t>
                      </a:r>
                    </a:p>
                  </a:txBody>
                  <a:tcPr marL="93052" marR="93052" marT="45202" marB="452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Panjang</a:t>
                      </a:r>
                      <a:r>
                        <a:rPr lang="en-US" sz="1100" b="1" dirty="0"/>
                        <a:t> </a:t>
                      </a:r>
                      <a:r>
                        <a:rPr lang="en-US" sz="1100" b="1" dirty="0" err="1"/>
                        <a:t>Jalan</a:t>
                      </a:r>
                      <a:endParaRPr lang="en-US" sz="1100" b="1" dirty="0"/>
                    </a:p>
                  </a:txBody>
                  <a:tcPr marL="93052" marR="93052" marT="45202" marB="452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% </a:t>
                      </a:r>
                      <a:r>
                        <a:rPr lang="en-US" sz="1100" b="1" dirty="0" err="1"/>
                        <a:t>Mantap</a:t>
                      </a:r>
                      <a:endParaRPr lang="en-US" sz="1100" b="1" dirty="0"/>
                    </a:p>
                  </a:txBody>
                  <a:tcPr marL="93052" marR="93052" marT="45202" marB="45202"/>
                </a:tc>
                <a:extLst>
                  <a:ext uri="{0D108BD9-81ED-4DB2-BD59-A6C34878D82A}">
                    <a16:rowId xmlns="" xmlns:a16="http://schemas.microsoft.com/office/drawing/2014/main" val="3953769801"/>
                  </a:ext>
                </a:extLst>
              </a:tr>
              <a:tr h="284240">
                <a:tc vMerge="1">
                  <a:txBody>
                    <a:bodyPr/>
                    <a:lstStyle/>
                    <a:p>
                      <a:pPr algn="ctr"/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893,74 km</a:t>
                      </a:r>
                      <a:endParaRPr lang="en-US" sz="1100" b="1" dirty="0"/>
                    </a:p>
                  </a:txBody>
                  <a:tcPr marL="93052" marR="93052" marT="45202" marB="452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67,48</a:t>
                      </a:r>
                    </a:p>
                  </a:txBody>
                  <a:tcPr marL="93052" marR="93052" marT="45202" marB="45202"/>
                </a:tc>
                <a:extLst>
                  <a:ext uri="{0D108BD9-81ED-4DB2-BD59-A6C34878D82A}">
                    <a16:rowId xmlns="" xmlns:a16="http://schemas.microsoft.com/office/drawing/2014/main" val="926564097"/>
                  </a:ext>
                </a:extLst>
              </a:tr>
              <a:tr h="2842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/>
                        <a:t>Jln</a:t>
                      </a:r>
                      <a:r>
                        <a:rPr lang="en-US" sz="1100" dirty="0"/>
                        <a:t>. Negara</a:t>
                      </a:r>
                      <a:endParaRPr lang="en-US" sz="1100" b="1" dirty="0"/>
                    </a:p>
                  </a:txBody>
                  <a:tcPr marL="93052" marR="93052" marT="45202" marB="4520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0 km</a:t>
                      </a:r>
                      <a:endParaRPr lang="en-US" sz="1100" b="1" dirty="0"/>
                    </a:p>
                  </a:txBody>
                  <a:tcPr marL="93052" marR="93052" marT="45202" marB="452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0</a:t>
                      </a:r>
                    </a:p>
                  </a:txBody>
                  <a:tcPr marL="93052" marR="93052" marT="45202" marB="45202"/>
                </a:tc>
                <a:extLst>
                  <a:ext uri="{0D108BD9-81ED-4DB2-BD59-A6C34878D82A}">
                    <a16:rowId xmlns="" xmlns:a16="http://schemas.microsoft.com/office/drawing/2014/main" val="990833755"/>
                  </a:ext>
                </a:extLst>
              </a:tr>
              <a:tr h="2842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/>
                        <a:t>Jln</a:t>
                      </a:r>
                      <a:r>
                        <a:rPr lang="en-US" sz="1100" dirty="0"/>
                        <a:t>. </a:t>
                      </a:r>
                      <a:r>
                        <a:rPr lang="en-US" sz="1100" dirty="0" err="1"/>
                        <a:t>Provinsi</a:t>
                      </a:r>
                      <a:endParaRPr lang="en-US" sz="1100" b="1" dirty="0"/>
                    </a:p>
                  </a:txBody>
                  <a:tcPr marL="93052" marR="93052" marT="45202" marB="4520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191,23 km </a:t>
                      </a:r>
                      <a:endParaRPr lang="en-US" sz="1100" b="1" dirty="0"/>
                    </a:p>
                  </a:txBody>
                  <a:tcPr marL="93052" marR="93052" marT="45202" marB="452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87,77</a:t>
                      </a:r>
                    </a:p>
                  </a:txBody>
                  <a:tcPr marL="93052" marR="93052" marT="45202" marB="45202"/>
                </a:tc>
                <a:extLst>
                  <a:ext uri="{0D108BD9-81ED-4DB2-BD59-A6C34878D82A}">
                    <a16:rowId xmlns="" xmlns:a16="http://schemas.microsoft.com/office/drawing/2014/main" val="4016460194"/>
                  </a:ext>
                </a:extLst>
              </a:tr>
              <a:tr h="2842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/>
                        <a:t>Jln</a:t>
                      </a:r>
                      <a:r>
                        <a:rPr lang="en-US" sz="1100" dirty="0"/>
                        <a:t>. </a:t>
                      </a:r>
                      <a:r>
                        <a:rPr lang="en-US" sz="1100" dirty="0" err="1"/>
                        <a:t>Kab</a:t>
                      </a:r>
                      <a:r>
                        <a:rPr lang="en-US" sz="1100" dirty="0"/>
                        <a:t>/Kota</a:t>
                      </a:r>
                      <a:endParaRPr lang="en-US" sz="1100" b="1" dirty="0"/>
                    </a:p>
                  </a:txBody>
                  <a:tcPr marL="93052" marR="93052" marT="45202" marB="4520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702,51 km </a:t>
                      </a:r>
                      <a:endParaRPr lang="en-US" sz="1100" b="1" dirty="0"/>
                    </a:p>
                  </a:txBody>
                  <a:tcPr marL="93052" marR="93052" marT="45202" marB="452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61,92</a:t>
                      </a:r>
                    </a:p>
                  </a:txBody>
                  <a:tcPr marL="93052" marR="93052" marT="45202" marB="45202"/>
                </a:tc>
                <a:extLst>
                  <a:ext uri="{0D108BD9-81ED-4DB2-BD59-A6C34878D82A}">
                    <a16:rowId xmlns="" xmlns:a16="http://schemas.microsoft.com/office/drawing/2014/main" val="278107322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7639242" y="1103759"/>
          <a:ext cx="2083026" cy="14212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968393">
                  <a:extLst>
                    <a:ext uri="{9D8B030D-6E8A-4147-A177-3AD203B41FA5}">
                      <a16:colId xmlns="" xmlns:a16="http://schemas.microsoft.com/office/drawing/2014/main" val="3476486444"/>
                    </a:ext>
                  </a:extLst>
                </a:gridCol>
                <a:gridCol w="1114633">
                  <a:extLst>
                    <a:ext uri="{9D8B030D-6E8A-4147-A177-3AD203B41FA5}">
                      <a16:colId xmlns="" xmlns:a16="http://schemas.microsoft.com/office/drawing/2014/main" val="2180995641"/>
                    </a:ext>
                  </a:extLst>
                </a:gridCol>
              </a:tblGrid>
              <a:tr h="28424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Luas Wilayah</a:t>
                      </a:r>
                    </a:p>
                  </a:txBody>
                  <a:tcPr marL="93052" marR="93052" marT="45202" marB="452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4.544,18 KM2</a:t>
                      </a:r>
                    </a:p>
                  </a:txBody>
                  <a:tcPr marL="93052" marR="93052" marT="45202" marB="45202"/>
                </a:tc>
                <a:extLst>
                  <a:ext uri="{0D108BD9-81ED-4DB2-BD59-A6C34878D82A}">
                    <a16:rowId xmlns="" xmlns:a16="http://schemas.microsoft.com/office/drawing/2014/main" val="3953769801"/>
                  </a:ext>
                </a:extLst>
              </a:tr>
              <a:tr h="28424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Ibu</a:t>
                      </a:r>
                      <a:r>
                        <a:rPr lang="en-US" sz="1100" b="1" dirty="0"/>
                        <a:t> Kota</a:t>
                      </a:r>
                    </a:p>
                  </a:txBody>
                  <a:tcPr marL="93052" marR="93052" marT="45202" marB="452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Muara</a:t>
                      </a:r>
                      <a:r>
                        <a:rPr lang="en-US" sz="1100" b="1" dirty="0"/>
                        <a:t> </a:t>
                      </a:r>
                      <a:r>
                        <a:rPr lang="en-US" sz="1100" b="1" dirty="0" err="1"/>
                        <a:t>Dua</a:t>
                      </a:r>
                      <a:endParaRPr lang="en-US" sz="1100" b="1" dirty="0"/>
                    </a:p>
                  </a:txBody>
                  <a:tcPr marL="93052" marR="93052" marT="45202" marB="45202"/>
                </a:tc>
                <a:extLst>
                  <a:ext uri="{0D108BD9-81ED-4DB2-BD59-A6C34878D82A}">
                    <a16:rowId xmlns="" xmlns:a16="http://schemas.microsoft.com/office/drawing/2014/main" val="990833755"/>
                  </a:ext>
                </a:extLst>
              </a:tr>
              <a:tr h="28424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Jml</a:t>
                      </a:r>
                      <a:r>
                        <a:rPr lang="en-US" sz="1100" b="1" dirty="0"/>
                        <a:t>. </a:t>
                      </a:r>
                      <a:r>
                        <a:rPr lang="en-US" sz="1100" b="1" dirty="0" err="1"/>
                        <a:t>Kec</a:t>
                      </a:r>
                      <a:endParaRPr lang="en-US" sz="1100" b="1" dirty="0"/>
                    </a:p>
                  </a:txBody>
                  <a:tcPr marL="93052" marR="93052" marT="45202" marB="452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100" b="1" dirty="0" smtClean="0"/>
                        <a:t>19</a:t>
                      </a:r>
                      <a:endParaRPr lang="en-US" sz="1100" b="1" dirty="0"/>
                    </a:p>
                  </a:txBody>
                  <a:tcPr marL="93052" marR="93052" marT="45202" marB="45202"/>
                </a:tc>
                <a:extLst>
                  <a:ext uri="{0D108BD9-81ED-4DB2-BD59-A6C34878D82A}">
                    <a16:rowId xmlns="" xmlns:a16="http://schemas.microsoft.com/office/drawing/2014/main" val="4016460194"/>
                  </a:ext>
                </a:extLst>
              </a:tr>
              <a:tr h="28424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Jml</a:t>
                      </a:r>
                      <a:r>
                        <a:rPr lang="en-US" sz="1100" b="1" dirty="0"/>
                        <a:t>. </a:t>
                      </a:r>
                      <a:r>
                        <a:rPr lang="en-US" sz="1100" b="1" dirty="0" err="1"/>
                        <a:t>Kel</a:t>
                      </a:r>
                      <a:endParaRPr lang="en-US" sz="1100" b="1" dirty="0"/>
                    </a:p>
                  </a:txBody>
                  <a:tcPr marL="93052" marR="93052" marT="45202" marB="452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7</a:t>
                      </a:r>
                    </a:p>
                  </a:txBody>
                  <a:tcPr marL="93052" marR="93052" marT="45202" marB="45202"/>
                </a:tc>
                <a:extLst>
                  <a:ext uri="{0D108BD9-81ED-4DB2-BD59-A6C34878D82A}">
                    <a16:rowId xmlns="" xmlns:a16="http://schemas.microsoft.com/office/drawing/2014/main" val="278107322"/>
                  </a:ext>
                </a:extLst>
              </a:tr>
              <a:tr h="28424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Jml</a:t>
                      </a:r>
                      <a:r>
                        <a:rPr lang="en-US" sz="1100" b="1" dirty="0"/>
                        <a:t>. </a:t>
                      </a:r>
                      <a:r>
                        <a:rPr lang="en-US" sz="1100" b="1" dirty="0" err="1"/>
                        <a:t>Desa</a:t>
                      </a:r>
                      <a:endParaRPr lang="en-US" sz="1100" b="1" dirty="0"/>
                    </a:p>
                  </a:txBody>
                  <a:tcPr marL="93052" marR="93052" marT="45202" marB="452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100" b="1" dirty="0" smtClean="0"/>
                        <a:t>252</a:t>
                      </a:r>
                      <a:endParaRPr lang="en-US" sz="1100" b="1" dirty="0"/>
                    </a:p>
                  </a:txBody>
                  <a:tcPr marL="93052" marR="93052" marT="45202" marB="45202"/>
                </a:tc>
                <a:extLst>
                  <a:ext uri="{0D108BD9-81ED-4DB2-BD59-A6C34878D82A}">
                    <a16:rowId xmlns="" xmlns:a16="http://schemas.microsoft.com/office/drawing/2014/main" val="4053279446"/>
                  </a:ext>
                </a:extLst>
              </a:tr>
            </a:tbl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="" xmlns:a16="http://schemas.microsoft.com/office/drawing/2014/main" id="{0C4BC75A-D2EE-470F-8C5E-9DBCEBF3E93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095256" y="2448446"/>
          <a:ext cx="5641363" cy="1131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Rectangle 12"/>
          <p:cNvSpPr/>
          <p:nvPr/>
        </p:nvSpPr>
        <p:spPr>
          <a:xfrm>
            <a:off x="3937743" y="841637"/>
            <a:ext cx="157511" cy="275453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9449" tIns="49725" rIns="99449" bIns="49725" rtlCol="0" anchor="ctr"/>
          <a:lstStyle/>
          <a:p>
            <a:pPr algn="ctr"/>
            <a:endParaRPr lang="en-US" sz="190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94765019"/>
              </p:ext>
            </p:extLst>
          </p:nvPr>
        </p:nvGraphicFramePr>
        <p:xfrm>
          <a:off x="971031" y="3596167"/>
          <a:ext cx="5971116" cy="911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186">
                  <a:extLst>
                    <a:ext uri="{9D8B030D-6E8A-4147-A177-3AD203B41FA5}">
                      <a16:colId xmlns="" xmlns:a16="http://schemas.microsoft.com/office/drawing/2014/main" val="3884417451"/>
                    </a:ext>
                  </a:extLst>
                </a:gridCol>
                <a:gridCol w="995186">
                  <a:extLst>
                    <a:ext uri="{9D8B030D-6E8A-4147-A177-3AD203B41FA5}">
                      <a16:colId xmlns="" xmlns:a16="http://schemas.microsoft.com/office/drawing/2014/main" val="182873137"/>
                    </a:ext>
                  </a:extLst>
                </a:gridCol>
                <a:gridCol w="995186">
                  <a:extLst>
                    <a:ext uri="{9D8B030D-6E8A-4147-A177-3AD203B41FA5}">
                      <a16:colId xmlns="" xmlns:a16="http://schemas.microsoft.com/office/drawing/2014/main" val="80498088"/>
                    </a:ext>
                  </a:extLst>
                </a:gridCol>
                <a:gridCol w="995186">
                  <a:extLst>
                    <a:ext uri="{9D8B030D-6E8A-4147-A177-3AD203B41FA5}">
                      <a16:colId xmlns="" xmlns:a16="http://schemas.microsoft.com/office/drawing/2014/main" val="3698989078"/>
                    </a:ext>
                  </a:extLst>
                </a:gridCol>
                <a:gridCol w="995186">
                  <a:extLst>
                    <a:ext uri="{9D8B030D-6E8A-4147-A177-3AD203B41FA5}">
                      <a16:colId xmlns="" xmlns:a16="http://schemas.microsoft.com/office/drawing/2014/main" val="1885916416"/>
                    </a:ext>
                  </a:extLst>
                </a:gridCol>
                <a:gridCol w="995186">
                  <a:extLst>
                    <a:ext uri="{9D8B030D-6E8A-4147-A177-3AD203B41FA5}">
                      <a16:colId xmlns="" xmlns:a16="http://schemas.microsoft.com/office/drawing/2014/main" val="2528105100"/>
                    </a:ext>
                  </a:extLst>
                </a:gridCol>
              </a:tblGrid>
              <a:tr h="3037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Kunjungan</a:t>
                      </a:r>
                      <a:endParaRPr lang="en-US" sz="1400" dirty="0"/>
                    </a:p>
                  </a:txBody>
                  <a:tcPr marL="93052" marR="93052" marT="45202" marB="452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</a:t>
                      </a:r>
                      <a:r>
                        <a:rPr lang="id-ID" sz="1400" dirty="0" smtClean="0"/>
                        <a:t>3</a:t>
                      </a:r>
                      <a:endParaRPr lang="en-US" sz="1400" dirty="0"/>
                    </a:p>
                  </a:txBody>
                  <a:tcPr marL="93052" marR="93052" marT="45202" marB="452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</a:t>
                      </a:r>
                      <a:r>
                        <a:rPr lang="id-ID" sz="1400" dirty="0" smtClean="0"/>
                        <a:t>4</a:t>
                      </a:r>
                      <a:endParaRPr lang="en-US" sz="1400" dirty="0"/>
                    </a:p>
                  </a:txBody>
                  <a:tcPr marL="93052" marR="93052" marT="45202" marB="452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</a:t>
                      </a:r>
                      <a:r>
                        <a:rPr lang="id-ID" sz="1400" dirty="0" smtClean="0"/>
                        <a:t>5</a:t>
                      </a:r>
                      <a:endParaRPr lang="en-US" sz="1400" dirty="0"/>
                    </a:p>
                  </a:txBody>
                  <a:tcPr marL="93052" marR="93052" marT="45202" marB="452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</a:t>
                      </a:r>
                      <a:r>
                        <a:rPr lang="id-ID" sz="1400" dirty="0" smtClean="0"/>
                        <a:t>6</a:t>
                      </a:r>
                      <a:endParaRPr lang="en-US" sz="1400" dirty="0"/>
                    </a:p>
                  </a:txBody>
                  <a:tcPr marL="93052" marR="93052" marT="45202" marB="452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201</a:t>
                      </a:r>
                      <a:r>
                        <a:rPr lang="id-ID" sz="1400" dirty="0" smtClean="0"/>
                        <a:t>7</a:t>
                      </a:r>
                      <a:endParaRPr lang="en-US" sz="1400" dirty="0"/>
                    </a:p>
                  </a:txBody>
                  <a:tcPr marL="93052" marR="93052" marT="45202" marB="45202"/>
                </a:tc>
                <a:extLst>
                  <a:ext uri="{0D108BD9-81ED-4DB2-BD59-A6C34878D82A}">
                    <a16:rowId xmlns="" xmlns:a16="http://schemas.microsoft.com/office/drawing/2014/main" val="104294883"/>
                  </a:ext>
                </a:extLst>
              </a:tr>
              <a:tr h="3037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Wis</a:t>
                      </a:r>
                      <a:r>
                        <a:rPr lang="id-ID" sz="1400" dirty="0" smtClean="0"/>
                        <a:t>nus</a:t>
                      </a:r>
                      <a:endParaRPr lang="en-US" sz="1400" dirty="0"/>
                    </a:p>
                  </a:txBody>
                  <a:tcPr marL="93052" marR="93052" marT="45202" marB="452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12.250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694" marR="9694" marT="941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12.600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694" marR="9694" marT="941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13.000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694" marR="9694" marT="941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13.500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694" marR="9694" marT="941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30.200</a:t>
                      </a:r>
                      <a:endParaRPr lang="en-US" sz="1200" dirty="0"/>
                    </a:p>
                  </a:txBody>
                  <a:tcPr marL="93052" marR="93052" marT="45202" marB="45202"/>
                </a:tc>
                <a:extLst>
                  <a:ext uri="{0D108BD9-81ED-4DB2-BD59-A6C34878D82A}">
                    <a16:rowId xmlns="" xmlns:a16="http://schemas.microsoft.com/office/drawing/2014/main" val="2126070191"/>
                  </a:ext>
                </a:extLst>
              </a:tr>
              <a:tr h="3037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Wis</a:t>
                      </a:r>
                      <a:r>
                        <a:rPr lang="id-ID" sz="1400" dirty="0" smtClean="0"/>
                        <a:t>man</a:t>
                      </a:r>
                      <a:endParaRPr lang="en-US" sz="1400" dirty="0"/>
                    </a:p>
                  </a:txBody>
                  <a:tcPr marL="93052" marR="93052" marT="45202" marB="452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1200" b="1" dirty="0"/>
                    </a:p>
                  </a:txBody>
                  <a:tcPr marL="9694" marR="9694" marT="941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endParaRPr lang="en-US" sz="1200" b="1" dirty="0"/>
                    </a:p>
                  </a:txBody>
                  <a:tcPr marL="9694" marR="9694" marT="941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endParaRPr lang="en-US" sz="1200" b="1" dirty="0"/>
                    </a:p>
                  </a:txBody>
                  <a:tcPr marL="9694" marR="9694" marT="941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en-US" sz="1200" b="1" dirty="0"/>
                    </a:p>
                  </a:txBody>
                  <a:tcPr marL="9694" marR="9694" marT="941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US" sz="1200" dirty="0"/>
                    </a:p>
                  </a:txBody>
                  <a:tcPr marL="9694" marR="9694" marT="9415" marB="0" anchor="ctr"/>
                </a:tc>
                <a:extLst>
                  <a:ext uri="{0D108BD9-81ED-4DB2-BD59-A6C34878D82A}">
                    <a16:rowId xmlns="" xmlns:a16="http://schemas.microsoft.com/office/drawing/2014/main" val="2623650575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352" y="3621729"/>
            <a:ext cx="561687" cy="8926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6200000" flipH="1" flipV="1">
            <a:off x="5058756" y="-1079690"/>
            <a:ext cx="68160" cy="928356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9449" tIns="49725" rIns="99449" bIns="49725" rtlCol="0" anchor="ctr"/>
          <a:lstStyle/>
          <a:p>
            <a:pPr algn="ctr"/>
            <a:endParaRPr lang="en-US" sz="1900"/>
          </a:p>
        </p:txBody>
      </p:sp>
      <p:sp>
        <p:nvSpPr>
          <p:cNvPr id="17" name="Rectangle 16"/>
          <p:cNvSpPr/>
          <p:nvPr/>
        </p:nvSpPr>
        <p:spPr>
          <a:xfrm>
            <a:off x="6930445" y="3556678"/>
            <a:ext cx="81915" cy="371219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9449" tIns="49725" rIns="99449" bIns="49725" rtlCol="0" anchor="ctr"/>
          <a:lstStyle/>
          <a:p>
            <a:pPr algn="ctr"/>
            <a:endParaRPr lang="en-US" sz="1900"/>
          </a:p>
        </p:txBody>
      </p:sp>
      <p:sp>
        <p:nvSpPr>
          <p:cNvPr id="18" name="Rectangle: Single Corner Snipped 24"/>
          <p:cNvSpPr/>
          <p:nvPr/>
        </p:nvSpPr>
        <p:spPr>
          <a:xfrm>
            <a:off x="7009207" y="3596167"/>
            <a:ext cx="2677685" cy="229544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9449" tIns="49725" rIns="99449" bIns="49725" rtlCol="0" anchor="ctr"/>
          <a:lstStyle/>
          <a:p>
            <a:pPr algn="ctr"/>
            <a:r>
              <a:rPr lang="en-US" sz="1600" dirty="0"/>
              <a:t>Usaha </a:t>
            </a:r>
            <a:r>
              <a:rPr lang="en-US" sz="1600" dirty="0" err="1"/>
              <a:t>Pariwisata</a:t>
            </a:r>
            <a:r>
              <a:rPr lang="en-US" sz="1600" dirty="0"/>
              <a:t> </a:t>
            </a:r>
            <a:r>
              <a:rPr lang="en-US" sz="1600" dirty="0" err="1"/>
              <a:t>s.d</a:t>
            </a:r>
            <a:r>
              <a:rPr lang="en-US" sz="1600" dirty="0"/>
              <a:t> 2017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175944" y="3978741"/>
            <a:ext cx="498138" cy="3018932"/>
            <a:chOff x="6533659" y="3159635"/>
            <a:chExt cx="485131" cy="339517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79806" y="3159635"/>
              <a:ext cx="370744" cy="53608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52501" y="3786361"/>
              <a:ext cx="425346" cy="39295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91" t="9190" r="6516" b="6694"/>
            <a:stretch/>
          </p:blipFill>
          <p:spPr>
            <a:xfrm>
              <a:off x="6560335" y="4232284"/>
              <a:ext cx="431032" cy="41017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33659" y="4746751"/>
              <a:ext cx="444553" cy="32600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90167" y="5138984"/>
              <a:ext cx="428623" cy="42862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164" t="8388" r="8381" b="5881"/>
            <a:stretch/>
          </p:blipFill>
          <p:spPr>
            <a:xfrm>
              <a:off x="6614108" y="5681010"/>
              <a:ext cx="360383" cy="37470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77210" y="6149471"/>
              <a:ext cx="373340" cy="405341"/>
            </a:xfrm>
            <a:prstGeom prst="rect">
              <a:avLst/>
            </a:prstGeom>
          </p:spPr>
        </p:pic>
      </p:grpSp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7773653" y="3866305"/>
          <a:ext cx="1913243" cy="607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5505">
                  <a:extLst>
                    <a:ext uri="{9D8B030D-6E8A-4147-A177-3AD203B41FA5}">
                      <a16:colId xmlns="" xmlns:a16="http://schemas.microsoft.com/office/drawing/2014/main" val="1848662407"/>
                    </a:ext>
                  </a:extLst>
                </a:gridCol>
                <a:gridCol w="607738">
                  <a:extLst>
                    <a:ext uri="{9D8B030D-6E8A-4147-A177-3AD203B41FA5}">
                      <a16:colId xmlns="" xmlns:a16="http://schemas.microsoft.com/office/drawing/2014/main" val="1640959417"/>
                    </a:ext>
                  </a:extLst>
                </a:gridCol>
              </a:tblGrid>
              <a:tr h="30376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chemeClr val="tx1"/>
                          </a:solidFill>
                        </a:rPr>
                        <a:t>Bintang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3052" marR="93052" marT="45202" marB="45202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93052" marR="93052" marT="45202" marB="45202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2335432"/>
                  </a:ext>
                </a:extLst>
              </a:tr>
              <a:tr h="30376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Non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</a:rPr>
                        <a:t>Bintang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3052" marR="93052" marT="45202" marB="45202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id-ID" sz="14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3052" marR="93052" marT="45202" marB="45202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8230122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7773653" y="4550715"/>
          <a:ext cx="1913243" cy="303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5505">
                  <a:extLst>
                    <a:ext uri="{9D8B030D-6E8A-4147-A177-3AD203B41FA5}">
                      <a16:colId xmlns="" xmlns:a16="http://schemas.microsoft.com/office/drawing/2014/main" val="1848662407"/>
                    </a:ext>
                  </a:extLst>
                </a:gridCol>
                <a:gridCol w="607738">
                  <a:extLst>
                    <a:ext uri="{9D8B030D-6E8A-4147-A177-3AD203B41FA5}">
                      <a16:colId xmlns="" xmlns:a16="http://schemas.microsoft.com/office/drawing/2014/main" val="1640959417"/>
                    </a:ext>
                  </a:extLst>
                </a:gridCol>
              </a:tblGrid>
              <a:tr h="303764">
                <a:tc>
                  <a:txBody>
                    <a:bodyPr/>
                    <a:lstStyle/>
                    <a:p>
                      <a:r>
                        <a:rPr lang="en-US" sz="1400" dirty="0"/>
                        <a:t>Restaurant</a:t>
                      </a:r>
                    </a:p>
                  </a:txBody>
                  <a:tcPr marL="93052" marR="93052" marT="45202" marB="45202"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36</a:t>
                      </a:r>
                    </a:p>
                  </a:txBody>
                  <a:tcPr marL="93052" marR="93052" marT="45202" marB="45202">
                    <a:solidFill>
                      <a:schemeClr val="bg2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2335432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/>
          </p:nvPr>
        </p:nvGraphicFramePr>
        <p:xfrm>
          <a:off x="7773653" y="4921314"/>
          <a:ext cx="1913243" cy="303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5505">
                  <a:extLst>
                    <a:ext uri="{9D8B030D-6E8A-4147-A177-3AD203B41FA5}">
                      <a16:colId xmlns="" xmlns:a16="http://schemas.microsoft.com/office/drawing/2014/main" val="1848662407"/>
                    </a:ext>
                  </a:extLst>
                </a:gridCol>
                <a:gridCol w="607738">
                  <a:extLst>
                    <a:ext uri="{9D8B030D-6E8A-4147-A177-3AD203B41FA5}">
                      <a16:colId xmlns="" xmlns:a16="http://schemas.microsoft.com/office/drawing/2014/main" val="1640959417"/>
                    </a:ext>
                  </a:extLst>
                </a:gridCol>
              </a:tblGrid>
              <a:tr h="30376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Usaha </a:t>
                      </a:r>
                      <a:r>
                        <a:rPr lang="en-US" sz="1100" dirty="0" err="1"/>
                        <a:t>Perjalanan</a:t>
                      </a:r>
                      <a:endParaRPr lang="en-US" sz="1100" dirty="0"/>
                    </a:p>
                  </a:txBody>
                  <a:tcPr marL="93052" marR="93052" marT="45202" marB="45202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</a:t>
                      </a:r>
                      <a:endParaRPr lang="en-US" sz="1100" dirty="0"/>
                    </a:p>
                  </a:txBody>
                  <a:tcPr marL="93052" marR="93052" marT="45202" marB="45202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2335432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/>
          </p:nvPr>
        </p:nvGraphicFramePr>
        <p:xfrm>
          <a:off x="7773653" y="5300427"/>
          <a:ext cx="1913243" cy="303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5505">
                  <a:extLst>
                    <a:ext uri="{9D8B030D-6E8A-4147-A177-3AD203B41FA5}">
                      <a16:colId xmlns="" xmlns:a16="http://schemas.microsoft.com/office/drawing/2014/main" val="1848662407"/>
                    </a:ext>
                  </a:extLst>
                </a:gridCol>
                <a:gridCol w="607738">
                  <a:extLst>
                    <a:ext uri="{9D8B030D-6E8A-4147-A177-3AD203B41FA5}">
                      <a16:colId xmlns="" xmlns:a16="http://schemas.microsoft.com/office/drawing/2014/main" val="1640959417"/>
                    </a:ext>
                  </a:extLst>
                </a:gridCol>
              </a:tblGrid>
              <a:tr h="3037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Sanggar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Seni</a:t>
                      </a:r>
                      <a:endParaRPr lang="en-US" sz="1100" dirty="0"/>
                    </a:p>
                  </a:txBody>
                  <a:tcPr marL="93052" marR="93052" marT="45202" marB="45202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</a:t>
                      </a:r>
                      <a:endParaRPr lang="en-US" sz="1100" dirty="0"/>
                    </a:p>
                  </a:txBody>
                  <a:tcPr marL="93052" marR="93052" marT="45202" marB="45202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2335432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/>
          </p:nvPr>
        </p:nvGraphicFramePr>
        <p:xfrm>
          <a:off x="7773653" y="5748792"/>
          <a:ext cx="1913243" cy="303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5505">
                  <a:extLst>
                    <a:ext uri="{9D8B030D-6E8A-4147-A177-3AD203B41FA5}">
                      <a16:colId xmlns="" xmlns:a16="http://schemas.microsoft.com/office/drawing/2014/main" val="1848662407"/>
                    </a:ext>
                  </a:extLst>
                </a:gridCol>
                <a:gridCol w="607738">
                  <a:extLst>
                    <a:ext uri="{9D8B030D-6E8A-4147-A177-3AD203B41FA5}">
                      <a16:colId xmlns="" xmlns:a16="http://schemas.microsoft.com/office/drawing/2014/main" val="1640959417"/>
                    </a:ext>
                  </a:extLst>
                </a:gridCol>
              </a:tblGrid>
              <a:tr h="3037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SPA</a:t>
                      </a:r>
                      <a:endParaRPr lang="en-US" sz="1100" dirty="0"/>
                    </a:p>
                  </a:txBody>
                  <a:tcPr marL="93052" marR="93052" marT="45202" marB="45202">
                    <a:solidFill>
                      <a:srgbClr val="E820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  <a:endParaRPr lang="en-US" sz="1100" dirty="0"/>
                    </a:p>
                  </a:txBody>
                  <a:tcPr marL="93052" marR="93052" marT="45202" marB="45202">
                    <a:solidFill>
                      <a:srgbClr val="E820B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2335432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/>
          </p:nvPr>
        </p:nvGraphicFramePr>
        <p:xfrm>
          <a:off x="7773653" y="6160291"/>
          <a:ext cx="1913243" cy="425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5505">
                  <a:extLst>
                    <a:ext uri="{9D8B030D-6E8A-4147-A177-3AD203B41FA5}">
                      <a16:colId xmlns="" xmlns:a16="http://schemas.microsoft.com/office/drawing/2014/main" val="1848662407"/>
                    </a:ext>
                  </a:extLst>
                </a:gridCol>
                <a:gridCol w="607738">
                  <a:extLst>
                    <a:ext uri="{9D8B030D-6E8A-4147-A177-3AD203B41FA5}">
                      <a16:colId xmlns="" xmlns:a16="http://schemas.microsoft.com/office/drawing/2014/main" val="1640959417"/>
                    </a:ext>
                  </a:extLst>
                </a:gridCol>
              </a:tblGrid>
              <a:tr h="42568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Usaha </a:t>
                      </a:r>
                      <a:r>
                        <a:rPr lang="en-US" sz="1100" dirty="0" err="1"/>
                        <a:t>Cinderamata</a:t>
                      </a:r>
                      <a:endParaRPr lang="en-US" sz="900" dirty="0"/>
                    </a:p>
                  </a:txBody>
                  <a:tcPr marL="93052" marR="93052" marT="45202" marB="45202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  <a:endParaRPr lang="en-US" sz="1000" dirty="0"/>
                    </a:p>
                  </a:txBody>
                  <a:tcPr marL="93052" marR="93052" marT="45202" marB="45202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2335432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/>
          </p:nvPr>
        </p:nvGraphicFramePr>
        <p:xfrm>
          <a:off x="7773653" y="6656756"/>
          <a:ext cx="1913243" cy="303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5505">
                  <a:extLst>
                    <a:ext uri="{9D8B030D-6E8A-4147-A177-3AD203B41FA5}">
                      <a16:colId xmlns="" xmlns:a16="http://schemas.microsoft.com/office/drawing/2014/main" val="1848662407"/>
                    </a:ext>
                  </a:extLst>
                </a:gridCol>
                <a:gridCol w="607738">
                  <a:extLst>
                    <a:ext uri="{9D8B030D-6E8A-4147-A177-3AD203B41FA5}">
                      <a16:colId xmlns="" xmlns:a16="http://schemas.microsoft.com/office/drawing/2014/main" val="1640959417"/>
                    </a:ext>
                  </a:extLst>
                </a:gridCol>
              </a:tblGrid>
              <a:tr h="3037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Rekreasi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93052" marR="93052" marT="45202" marB="452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93052" marR="93052" marT="45202" marB="45202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2335432"/>
                  </a:ext>
                </a:extLst>
              </a:tr>
            </a:tbl>
          </a:graphicData>
        </a:graphic>
      </p:graphicFrame>
      <p:sp>
        <p:nvSpPr>
          <p:cNvPr id="34" name="Rectangle: Single Corner Snipped 23"/>
          <p:cNvSpPr/>
          <p:nvPr/>
        </p:nvSpPr>
        <p:spPr>
          <a:xfrm>
            <a:off x="429382" y="4543483"/>
            <a:ext cx="6512765" cy="293163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9449" tIns="49725" rIns="99449" bIns="49725" rtlCol="0" anchor="ctr"/>
          <a:lstStyle/>
          <a:p>
            <a:pPr algn="ctr"/>
            <a:r>
              <a:rPr lang="en-US" sz="1900" dirty="0" err="1"/>
              <a:t>Portofolio</a:t>
            </a:r>
            <a:r>
              <a:rPr lang="en-US" sz="1900" dirty="0"/>
              <a:t> </a:t>
            </a:r>
            <a:r>
              <a:rPr lang="en-US" sz="1900" dirty="0" err="1"/>
              <a:t>Objek</a:t>
            </a:r>
            <a:r>
              <a:rPr lang="en-US" sz="1900" dirty="0"/>
              <a:t> </a:t>
            </a:r>
            <a:r>
              <a:rPr lang="en-US" sz="1900" dirty="0" err="1"/>
              <a:t>Daya</a:t>
            </a:r>
            <a:r>
              <a:rPr lang="en-US" sz="1900" dirty="0"/>
              <a:t> Tarik </a:t>
            </a:r>
            <a:r>
              <a:rPr lang="en-US" sz="1900" dirty="0" err="1"/>
              <a:t>Wisata</a:t>
            </a:r>
            <a:r>
              <a:rPr lang="en-US" sz="1900" dirty="0"/>
              <a:t> (ODTW) : </a:t>
            </a:r>
            <a:r>
              <a:rPr lang="en-US" sz="1900" b="1" dirty="0"/>
              <a:t>162</a:t>
            </a: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/>
          </p:nvPr>
        </p:nvGraphicFramePr>
        <p:xfrm>
          <a:off x="398367" y="4856303"/>
          <a:ext cx="6513896" cy="2330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763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775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24319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46599">
                  <a:extLst>
                    <a:ext uri="{9D8B030D-6E8A-4147-A177-3AD203B41FA5}">
                      <a16:colId xmlns="" xmlns:a16="http://schemas.microsoft.com/office/drawing/2014/main" val="1598513395"/>
                    </a:ext>
                  </a:extLst>
                </a:gridCol>
              </a:tblGrid>
              <a:tr h="25381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</a:rPr>
                        <a:t>Alam</a:t>
                      </a:r>
                      <a:r>
                        <a:rPr lang="en-US" sz="16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lang="en-US" sz="1600" b="1" i="1" u="none" strike="noStrike" baseline="0" dirty="0"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</a:rPr>
                        <a:t>(</a:t>
                      </a:r>
                      <a:r>
                        <a:rPr lang="en-US" sz="16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</a:rPr>
                        <a:t>Nature)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</a:rPr>
                        <a:t>(54,9 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</a:rPr>
                        <a:t>%)</a:t>
                      </a:r>
                    </a:p>
                  </a:txBody>
                  <a:tcPr marL="9877" marR="9877" marT="896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877" marR="9877" marT="896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fontAlgn="ctr"/>
                      <a:r>
                        <a:rPr lang="en-US" sz="1200" b="1" i="0" u="none" strike="noStrike" baseline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1. WISATA SUNGAI </a:t>
                      </a:r>
                      <a:r>
                        <a:rPr lang="en-US" sz="1200" b="1" i="1" u="none" strike="noStrike" baseline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(R</a:t>
                      </a:r>
                      <a:r>
                        <a:rPr lang="en-US" sz="1200" b="1" i="1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IVER TOURISM)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877" marR="9877" marT="896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0%</a:t>
                      </a:r>
                    </a:p>
                  </a:txBody>
                  <a:tcPr marL="9877" marR="9877" marT="896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38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9877" marR="9877" marT="896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2. EKOWISATA</a:t>
                      </a:r>
                      <a:r>
                        <a:rPr lang="en-US" sz="1200" b="1" i="0" u="none" strike="noStrike" baseline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lang="en-US" sz="1200" b="1" i="1" u="none" strike="noStrike" baseline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(</a:t>
                      </a:r>
                      <a:r>
                        <a:rPr lang="en-US" sz="1200" b="1" i="1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ECO TOURISM)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877" marR="9877" marT="896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r" fontAlgn="ctr"/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100%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877" marR="9877" marT="896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3810">
                <a:tc v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Foco" pitchFamily="34" charset="0"/>
                      </a:endParaRPr>
                    </a:p>
                  </a:txBody>
                  <a:tcPr marL="10319" marR="10319" marT="9525" marB="0" anchor="ctr"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877" marR="9877" marT="896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fontAlgn="ctr">
                        <a:buNone/>
                      </a:pPr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3. WISATA PETUALANG</a:t>
                      </a:r>
                      <a:r>
                        <a:rPr lang="en-US" sz="1200" b="1" i="0" u="none" strike="noStrike" baseline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(ADVENTURE TOURISM)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877" marR="9877" marT="896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r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0%</a:t>
                      </a:r>
                    </a:p>
                  </a:txBody>
                  <a:tcPr marL="9877" marR="9877" marT="896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381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</a:rPr>
                        <a:t>Budaya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lang="en-US" sz="16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</a:rPr>
                        <a:t>(Culture)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</a:rPr>
                        <a:t>(38,3 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</a:rPr>
                        <a:t>%) </a:t>
                      </a:r>
                    </a:p>
                  </a:txBody>
                  <a:tcPr marL="9877" marR="9877" marT="896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877" marR="9877" marT="896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fontAlgn="ctr">
                        <a:buNone/>
                      </a:pPr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1. WISATA SEJARAH (HOSTORICAL</a:t>
                      </a:r>
                      <a:r>
                        <a:rPr lang="en-US" sz="1200" b="1" i="0" u="none" strike="noStrike" baseline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TOURISM)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877" marR="9877" marT="896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r" fontAlgn="ctr">
                        <a:buNone/>
                      </a:pPr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100%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877" marR="9877" marT="896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38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9877" marR="9877" marT="896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2. WISATA KULINER</a:t>
                      </a:r>
                      <a:r>
                        <a:rPr lang="en-US" sz="1200" b="1" i="1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   (</a:t>
                      </a:r>
                      <a:r>
                        <a:rPr lang="en-US" sz="1200" b="1" i="1" u="none" strike="noStrike" baseline="0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CULINARYTOURISM)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877" marR="9877" marT="896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r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0%</a:t>
                      </a:r>
                    </a:p>
                  </a:txBody>
                  <a:tcPr marL="9877" marR="9877" marT="896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38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9877" marR="9877" marT="896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fontAlgn="ctr">
                        <a:buNone/>
                      </a:pPr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3. WISATA </a:t>
                      </a:r>
                      <a:r>
                        <a:rPr lang="en-US" sz="1200" b="1" i="0" u="none" strike="noStrike" baseline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BELANJA</a:t>
                      </a:r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lang="en-US" sz="1200" b="1" i="1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(SHOPPING TOURISM)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877" marR="9877" marT="896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r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0%</a:t>
                      </a:r>
                    </a:p>
                  </a:txBody>
                  <a:tcPr marL="9877" marR="9877" marT="896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3810">
                <a:tc rowSpan="3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</a:rPr>
                        <a:t>Buatan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lang="en-US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</a:rPr>
                        <a:t>Manusia</a:t>
                      </a:r>
                      <a:r>
                        <a:rPr lang="en-US" sz="16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</a:rPr>
                        <a:t> (Man Made/</a:t>
                      </a:r>
                      <a:r>
                        <a:rPr lang="en-US" sz="1600" b="1" i="1" u="none" strike="noStrike" dirty="0" err="1"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</a:rPr>
                        <a:t>Minat</a:t>
                      </a:r>
                      <a:r>
                        <a:rPr lang="en-US" sz="16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lang="en-US" sz="1600" b="1" i="1" u="none" strike="noStrike" dirty="0" err="1"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</a:rPr>
                        <a:t>Khusus</a:t>
                      </a:r>
                      <a:r>
                        <a:rPr lang="en-US" sz="16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</a:rPr>
                        <a:t>)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</a:rPr>
                        <a:t>(6,8 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</a:rPr>
                        <a:t>%)</a:t>
                      </a:r>
                    </a:p>
                  </a:txBody>
                  <a:tcPr marL="9877" marR="9877" marT="8965" marB="0" anchor="ctr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877" marR="9877" marT="896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2065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1. WISATA MICE </a:t>
                      </a:r>
                      <a:r>
                        <a:rPr lang="en-US" sz="1200" b="1" i="1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(MICE &amp; EVENTS TOURISM)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877" marR="9877" marT="896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marR="0" indent="0" algn="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0%</a:t>
                      </a:r>
                    </a:p>
                  </a:txBody>
                  <a:tcPr marL="9877" marR="9877" marT="896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38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9877" marR="9877" marT="896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fontAlgn="ctr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2. WISATA OLAHRAGA </a:t>
                      </a:r>
                      <a:r>
                        <a:rPr lang="en-US" sz="1200" b="1" i="1" u="none" strike="noStrike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(SPORT TOURISM)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877" marR="9877" marT="89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0%</a:t>
                      </a:r>
                    </a:p>
                  </a:txBody>
                  <a:tcPr marL="9877" marR="9877" marT="89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997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9877" marR="9877" marT="896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3. WISATA</a:t>
                      </a:r>
                      <a:r>
                        <a:rPr lang="en-US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KOTA </a:t>
                      </a:r>
                      <a:r>
                        <a:rPr lang="en-US" sz="1200" b="1" i="1" u="none" strike="noStrike" baseline="0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(CITY </a:t>
                      </a:r>
                      <a:r>
                        <a:rPr lang="en-US" sz="1200" b="1" i="1" u="none" strike="noStrike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TOURISM)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877" marR="9877" marT="89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r" fontAlgn="ctr">
                        <a:buNone/>
                      </a:pPr>
                      <a:r>
                        <a:rPr 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100%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877" marR="9877" marT="896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6914" y="374748"/>
            <a:ext cx="8568241" cy="716095"/>
          </a:xfrm>
          <a:prstGeom prst="rect">
            <a:avLst/>
          </a:prstGeom>
          <a:noFill/>
        </p:spPr>
        <p:txBody>
          <a:bodyPr wrap="square" lIns="99449" tIns="49725" rIns="99449" bIns="49725" rtlCol="0">
            <a:spAutoFit/>
          </a:bodyPr>
          <a:lstStyle/>
          <a:p>
            <a:pPr algn="ctr"/>
            <a:r>
              <a:rPr lang="en-US" b="1" dirty="0" err="1"/>
              <a:t>Objek</a:t>
            </a:r>
            <a:r>
              <a:rPr lang="en-US" b="1" dirty="0"/>
              <a:t> </a:t>
            </a:r>
            <a:r>
              <a:rPr lang="en-US" b="1" dirty="0" err="1"/>
              <a:t>Daya</a:t>
            </a:r>
            <a:r>
              <a:rPr lang="en-US" b="1" dirty="0"/>
              <a:t> Tarik </a:t>
            </a:r>
            <a:r>
              <a:rPr lang="en-US" b="1" dirty="0" err="1"/>
              <a:t>Wisata</a:t>
            </a:r>
            <a:r>
              <a:rPr lang="en-US" b="1" dirty="0"/>
              <a:t> </a:t>
            </a:r>
            <a:r>
              <a:rPr lang="id-ID" b="1" dirty="0"/>
              <a:t>Kabupaten Ogan Komering Ulu Selatan</a:t>
            </a:r>
          </a:p>
          <a:p>
            <a:pPr algn="ctr"/>
            <a:r>
              <a:rPr lang="id-ID" b="1" dirty="0"/>
              <a:t>P</a:t>
            </a:r>
            <a:r>
              <a:rPr lang="en-US" b="1" dirty="0" err="1"/>
              <a:t>er</a:t>
            </a:r>
            <a:r>
              <a:rPr lang="en-US" b="1" dirty="0"/>
              <a:t> </a:t>
            </a:r>
            <a:r>
              <a:rPr lang="en-US" b="1" dirty="0" err="1"/>
              <a:t>Katogeri</a:t>
            </a:r>
            <a:r>
              <a:rPr lang="en-US" b="1" dirty="0"/>
              <a:t> </a:t>
            </a:r>
            <a:r>
              <a:rPr lang="en-US" b="1" dirty="0" err="1"/>
              <a:t>Tahun</a:t>
            </a:r>
            <a:r>
              <a:rPr lang="en-US" b="1" dirty="0"/>
              <a:t> </a:t>
            </a:r>
            <a:r>
              <a:rPr lang="en-US" b="1" dirty="0" smtClean="0"/>
              <a:t>201</a:t>
            </a:r>
            <a:r>
              <a:rPr lang="id-ID" b="1" dirty="0"/>
              <a:t>8</a:t>
            </a:r>
            <a:endParaRPr lang="en-US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96910" y="1606796"/>
          <a:ext cx="9095998" cy="9754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9361">
                  <a:extLst>
                    <a:ext uri="{9D8B030D-6E8A-4147-A177-3AD203B41FA5}">
                      <a16:colId xmlns="" xmlns:a16="http://schemas.microsoft.com/office/drawing/2014/main" val="3121613340"/>
                    </a:ext>
                  </a:extLst>
                </a:gridCol>
                <a:gridCol w="1975922">
                  <a:extLst>
                    <a:ext uri="{9D8B030D-6E8A-4147-A177-3AD203B41FA5}">
                      <a16:colId xmlns="" xmlns:a16="http://schemas.microsoft.com/office/drawing/2014/main" val="1762989055"/>
                    </a:ext>
                  </a:extLst>
                </a:gridCol>
                <a:gridCol w="878204">
                  <a:extLst>
                    <a:ext uri="{9D8B030D-6E8A-4147-A177-3AD203B41FA5}">
                      <a16:colId xmlns="" xmlns:a16="http://schemas.microsoft.com/office/drawing/2014/main" val="2619924727"/>
                    </a:ext>
                  </a:extLst>
                </a:gridCol>
                <a:gridCol w="1085984">
                  <a:extLst>
                    <a:ext uri="{9D8B030D-6E8A-4147-A177-3AD203B41FA5}">
                      <a16:colId xmlns="" xmlns:a16="http://schemas.microsoft.com/office/drawing/2014/main" val="4201363755"/>
                    </a:ext>
                  </a:extLst>
                </a:gridCol>
                <a:gridCol w="1251329">
                  <a:extLst>
                    <a:ext uri="{9D8B030D-6E8A-4147-A177-3AD203B41FA5}">
                      <a16:colId xmlns="" xmlns:a16="http://schemas.microsoft.com/office/drawing/2014/main" val="3208647502"/>
                    </a:ext>
                  </a:extLst>
                </a:gridCol>
                <a:gridCol w="1174505">
                  <a:extLst>
                    <a:ext uri="{9D8B030D-6E8A-4147-A177-3AD203B41FA5}">
                      <a16:colId xmlns="" xmlns:a16="http://schemas.microsoft.com/office/drawing/2014/main" val="898083347"/>
                    </a:ext>
                  </a:extLst>
                </a:gridCol>
                <a:gridCol w="581871">
                  <a:extLst>
                    <a:ext uri="{9D8B030D-6E8A-4147-A177-3AD203B41FA5}">
                      <a16:colId xmlns="" xmlns:a16="http://schemas.microsoft.com/office/drawing/2014/main" val="3062617875"/>
                    </a:ext>
                  </a:extLst>
                </a:gridCol>
                <a:gridCol w="851167">
                  <a:extLst>
                    <a:ext uri="{9D8B030D-6E8A-4147-A177-3AD203B41FA5}">
                      <a16:colId xmlns="" xmlns:a16="http://schemas.microsoft.com/office/drawing/2014/main" val="1010256018"/>
                    </a:ext>
                  </a:extLst>
                </a:gridCol>
                <a:gridCol w="837655">
                  <a:extLst>
                    <a:ext uri="{9D8B030D-6E8A-4147-A177-3AD203B41FA5}">
                      <a16:colId xmlns="" xmlns:a16="http://schemas.microsoft.com/office/drawing/2014/main" val="1836674561"/>
                    </a:ext>
                  </a:extLst>
                </a:gridCol>
              </a:tblGrid>
              <a:tr h="4354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NO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4" marR="8944" marT="869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KABUPATEN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4" marR="8944" marT="869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Jumlah ODTW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4" marR="8944" marT="869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Wisata Alam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4" marR="8944" marT="869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Wisata Budaya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4" marR="8944" marT="869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Wisata Buatan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4" marR="8944" marT="869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% Alam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4" marR="8944" marT="869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effectLst/>
                        </a:rPr>
                        <a:t>% Budaya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4" marR="8944" marT="869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% </a:t>
                      </a:r>
                      <a:r>
                        <a:rPr lang="en-US" sz="1400" b="1" u="none" strike="noStrike" dirty="0" err="1">
                          <a:effectLst/>
                        </a:rPr>
                        <a:t>Buatan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4" marR="8944" marT="869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21210417"/>
                  </a:ext>
                </a:extLst>
              </a:tr>
              <a:tr h="240011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4" marR="8944" marT="869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OKU SELATAN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495" marR="8944" marT="8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162</a:t>
                      </a:r>
                    </a:p>
                  </a:txBody>
                  <a:tcPr marL="9693" marR="9693" marT="9417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9693" marR="9693" marT="9417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693" marR="9693" marT="9417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693" marR="9693" marT="9417" marB="0" anchor="ctr">
                    <a:solidFill>
                      <a:srgbClr val="FCE2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54.94</a:t>
                      </a:r>
                    </a:p>
                  </a:txBody>
                  <a:tcPr marL="9693" marR="9693" marT="9417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38.27</a:t>
                      </a:r>
                    </a:p>
                  </a:txBody>
                  <a:tcPr marL="9693" marR="9693" marT="9417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6.79</a:t>
                      </a:r>
                    </a:p>
                  </a:txBody>
                  <a:tcPr marL="9693" marR="9693" marT="9417" marB="0" anchor="b">
                    <a:solidFill>
                      <a:srgbClr val="FCE2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33201364"/>
                  </a:ext>
                </a:extLst>
              </a:tr>
              <a:tr h="30001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4" marR="8944" marT="869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162</a:t>
                      </a:r>
                    </a:p>
                  </a:txBody>
                  <a:tcPr marL="9693" marR="9693" marT="9417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9693" marR="9693" marT="9417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693" marR="9693" marT="9417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693" marR="9693" marT="9417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93" marR="9693" marT="9417" marB="0" anchor="b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93" marR="9693" marT="9417" marB="0" anchor="b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93" marR="9693" marT="9417" marB="0" anchor="b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2206844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51265" y="3213595"/>
            <a:ext cx="7762717" cy="1269972"/>
          </a:xfrm>
          <a:prstGeom prst="rect">
            <a:avLst/>
          </a:prstGeom>
          <a:noFill/>
        </p:spPr>
        <p:txBody>
          <a:bodyPr wrap="square" lIns="99449" tIns="49725" rIns="99449" bIns="49725" rtlCol="0">
            <a:spAutoFit/>
          </a:bodyPr>
          <a:lstStyle/>
          <a:p>
            <a:r>
              <a:rPr lang="en-US" sz="1900" b="1" dirty="0" err="1"/>
              <a:t>Jumlah</a:t>
            </a:r>
            <a:r>
              <a:rPr lang="en-US" sz="1900" b="1" dirty="0"/>
              <a:t> ODTW </a:t>
            </a:r>
            <a:r>
              <a:rPr lang="id-ID" sz="1900" b="1" dirty="0" smtClean="0"/>
              <a:t> OKU </a:t>
            </a:r>
            <a:r>
              <a:rPr lang="en-US" sz="1900" b="1" dirty="0" smtClean="0"/>
              <a:t>Selatan </a:t>
            </a:r>
            <a:r>
              <a:rPr lang="en-US" sz="1900" b="1" dirty="0"/>
              <a:t>	: </a:t>
            </a:r>
            <a:r>
              <a:rPr lang="id-ID" sz="1900" b="1" dirty="0"/>
              <a:t>162</a:t>
            </a:r>
            <a:r>
              <a:rPr lang="en-US" sz="1900" b="1" dirty="0"/>
              <a:t> ODTW</a:t>
            </a:r>
          </a:p>
          <a:p>
            <a:r>
              <a:rPr lang="en-US" sz="1900" dirty="0" err="1"/>
              <a:t>Wisata</a:t>
            </a:r>
            <a:r>
              <a:rPr lang="en-US" sz="1900" dirty="0"/>
              <a:t> </a:t>
            </a:r>
            <a:r>
              <a:rPr lang="en-US" sz="1900" dirty="0" err="1"/>
              <a:t>Alam</a:t>
            </a:r>
            <a:r>
              <a:rPr lang="en-US" sz="1900" dirty="0"/>
              <a:t> 			: </a:t>
            </a:r>
            <a:r>
              <a:rPr lang="id-ID" sz="1900" dirty="0"/>
              <a:t>89</a:t>
            </a:r>
            <a:r>
              <a:rPr lang="en-US" sz="1900" dirty="0"/>
              <a:t> ODTW (5</a:t>
            </a:r>
            <a:r>
              <a:rPr lang="id-ID" sz="1900" dirty="0"/>
              <a:t>4</a:t>
            </a:r>
            <a:r>
              <a:rPr lang="en-US" sz="1900" dirty="0"/>
              <a:t>,</a:t>
            </a:r>
            <a:r>
              <a:rPr lang="id-ID" sz="1900" dirty="0"/>
              <a:t>9</a:t>
            </a:r>
            <a:r>
              <a:rPr lang="en-US" sz="1900" dirty="0"/>
              <a:t>4% total ODTW)</a:t>
            </a:r>
          </a:p>
          <a:p>
            <a:r>
              <a:rPr lang="en-US" sz="1900" dirty="0" err="1"/>
              <a:t>Wisata</a:t>
            </a:r>
            <a:r>
              <a:rPr lang="en-US" sz="1900" dirty="0"/>
              <a:t> </a:t>
            </a:r>
            <a:r>
              <a:rPr lang="en-US" sz="1900" dirty="0" err="1"/>
              <a:t>Budaya</a:t>
            </a:r>
            <a:r>
              <a:rPr lang="en-US" sz="1900" dirty="0"/>
              <a:t> 			: 6</a:t>
            </a:r>
            <a:r>
              <a:rPr lang="id-ID" sz="1900" dirty="0"/>
              <a:t>2</a:t>
            </a:r>
            <a:r>
              <a:rPr lang="en-US" sz="1900" dirty="0"/>
              <a:t> ODTW (3</a:t>
            </a:r>
            <a:r>
              <a:rPr lang="id-ID" sz="1900" dirty="0"/>
              <a:t>8</a:t>
            </a:r>
            <a:r>
              <a:rPr lang="en-US" sz="1900" dirty="0"/>
              <a:t>,</a:t>
            </a:r>
            <a:r>
              <a:rPr lang="id-ID" sz="1900" dirty="0"/>
              <a:t>27</a:t>
            </a:r>
            <a:r>
              <a:rPr lang="en-US" sz="1900" dirty="0"/>
              <a:t>% total ODTW)</a:t>
            </a:r>
          </a:p>
          <a:p>
            <a:r>
              <a:rPr lang="en-US" sz="1900" dirty="0" err="1"/>
              <a:t>Wisata</a:t>
            </a:r>
            <a:r>
              <a:rPr lang="en-US" sz="1900" dirty="0"/>
              <a:t> </a:t>
            </a:r>
            <a:r>
              <a:rPr lang="en-US" sz="1900" dirty="0" err="1"/>
              <a:t>Buatan</a:t>
            </a:r>
            <a:r>
              <a:rPr lang="en-US" sz="1900" dirty="0"/>
              <a:t>/ </a:t>
            </a:r>
            <a:r>
              <a:rPr lang="en-US" sz="1900" dirty="0" err="1"/>
              <a:t>Minat</a:t>
            </a:r>
            <a:r>
              <a:rPr lang="en-US" sz="1900" dirty="0"/>
              <a:t> </a:t>
            </a:r>
            <a:r>
              <a:rPr lang="en-US" sz="1900" dirty="0" err="1"/>
              <a:t>Khusus</a:t>
            </a:r>
            <a:r>
              <a:rPr lang="en-US" sz="1900" dirty="0"/>
              <a:t> </a:t>
            </a:r>
            <a:r>
              <a:rPr lang="id-ID" sz="1900" dirty="0"/>
              <a:t>	</a:t>
            </a:r>
            <a:r>
              <a:rPr lang="en-US" sz="1900" dirty="0"/>
              <a:t>	: </a:t>
            </a:r>
            <a:r>
              <a:rPr lang="id-ID" sz="1900" dirty="0"/>
              <a:t>11</a:t>
            </a:r>
            <a:r>
              <a:rPr lang="en-US" sz="1900" dirty="0"/>
              <a:t> ODTW (</a:t>
            </a:r>
            <a:r>
              <a:rPr lang="id-ID" sz="1900" dirty="0"/>
              <a:t>6,79</a:t>
            </a:r>
            <a:r>
              <a:rPr lang="en-US" sz="1900" dirty="0"/>
              <a:t>% total ODTW)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2671" y="1224212"/>
            <a:ext cx="7087954" cy="6121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laporan DAK Panggung TW IV kirim\PANGGUN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2288" y="3600673"/>
            <a:ext cx="5184575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-248" y="12"/>
            <a:ext cx="8960556" cy="855259"/>
          </a:xfrm>
          <a:prstGeom prst="rect">
            <a:avLst/>
          </a:prstGeom>
          <a:solidFill>
            <a:srgbClr val="002A54"/>
          </a:solidFill>
          <a:ln w="9525" algn="ctr">
            <a:noFill/>
            <a:miter lim="800000"/>
            <a:headEnd/>
            <a:tailEnd/>
          </a:ln>
        </p:spPr>
        <p:txBody>
          <a:bodyPr wrap="none" lIns="99437" tIns="49719" rIns="99437" bIns="49719" anchor="ctr"/>
          <a:lstStyle/>
          <a:p>
            <a:pPr marL="127765"/>
            <a:r>
              <a:rPr lang="id-ID" sz="3200" b="1" dirty="0">
                <a:solidFill>
                  <a:schemeClr val="bg1"/>
                </a:solidFill>
                <a:latin typeface="Arial Narrow" pitchFamily="34" charset="0"/>
              </a:rPr>
              <a:t>KEGIATAN PENGEMBANGAN DESTINASI TAHUN 2018</a:t>
            </a:r>
            <a:endParaRPr lang="en-US" sz="3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050" name="Picture 2" descr="F:\laporan DAK Panggung TW IV kirim\PANGGUN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64" y="1728465"/>
            <a:ext cx="5568619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232008" y="855269"/>
            <a:ext cx="5184575" cy="7291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1" tIns="45664" rIns="91331" bIns="45664" spcCol="0" rtlCol="0" anchor="ctr"/>
          <a:lstStyle/>
          <a:p>
            <a:pPr algn="ctr"/>
            <a:r>
              <a:rPr lang="id-ID" dirty="0" smtClean="0">
                <a:latin typeface="Arial Black" pitchFamily="34" charset="0"/>
              </a:rPr>
              <a:t>PEMBANGUNAN PANGGUNG (SUMBER DANA DAK 2018)</a:t>
            </a:r>
            <a:endParaRPr lang="id-ID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-248" y="12"/>
            <a:ext cx="8960556" cy="855259"/>
          </a:xfrm>
          <a:prstGeom prst="rect">
            <a:avLst/>
          </a:prstGeom>
          <a:solidFill>
            <a:srgbClr val="002A54"/>
          </a:solidFill>
          <a:ln w="9525" algn="ctr">
            <a:noFill/>
            <a:miter lim="800000"/>
            <a:headEnd/>
            <a:tailEnd/>
          </a:ln>
        </p:spPr>
        <p:txBody>
          <a:bodyPr wrap="none" lIns="99437" tIns="49719" rIns="99437" bIns="49719" anchor="ctr"/>
          <a:lstStyle/>
          <a:p>
            <a:pPr marL="127765"/>
            <a:r>
              <a:rPr lang="id-ID" sz="3200" b="1" dirty="0">
                <a:solidFill>
                  <a:schemeClr val="bg1"/>
                </a:solidFill>
                <a:latin typeface="Arial Narrow" pitchFamily="34" charset="0"/>
              </a:rPr>
              <a:t>KEGIATAN PENGEMBANGAN DESTINASI TAHUN 2018</a:t>
            </a:r>
            <a:endParaRPr lang="en-US" sz="3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32008" y="1008385"/>
            <a:ext cx="5184575" cy="7291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1" tIns="45664" rIns="91331" bIns="45664" spcCol="0" rtlCol="0" anchor="ctr"/>
          <a:lstStyle/>
          <a:p>
            <a:pPr algn="ctr"/>
            <a:r>
              <a:rPr lang="id-ID" dirty="0" smtClean="0">
                <a:latin typeface="Arial Black" pitchFamily="34" charset="0"/>
              </a:rPr>
              <a:t>PEMBANGUNAN TALUD</a:t>
            </a:r>
          </a:p>
          <a:p>
            <a:pPr algn="ctr"/>
            <a:r>
              <a:rPr lang="id-ID" dirty="0" smtClean="0">
                <a:latin typeface="Arial Black" pitchFamily="34" charset="0"/>
              </a:rPr>
              <a:t> (SUMBER DANA DAK 2018)</a:t>
            </a:r>
            <a:endParaRPr lang="id-ID" dirty="0">
              <a:latin typeface="Arial Black" pitchFamily="34" charset="0"/>
            </a:endParaRPr>
          </a:p>
        </p:txBody>
      </p:sp>
      <p:pic>
        <p:nvPicPr>
          <p:cNvPr id="3074" name="Picture 2" descr="F:\laporan DAK TALUD IV kirim\TALUD DANAU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775" y="1788012"/>
            <a:ext cx="5040561" cy="319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laporan DAK TALUD IV kirim\TALUD DANAU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3496" y="1879195"/>
            <a:ext cx="4469344" cy="310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laporan DAK TALUD IV kirim\PANGGUNG DAN TALUD DARI AT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2122" y="3988029"/>
            <a:ext cx="5722748" cy="321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188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4809" y="4324887"/>
            <a:ext cx="5255816" cy="2956581"/>
          </a:xfrm>
          <a:prstGeom prst="rect">
            <a:avLst/>
          </a:prstGeom>
        </p:spPr>
      </p:pic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-248" y="12"/>
            <a:ext cx="8960556" cy="855259"/>
          </a:xfrm>
          <a:prstGeom prst="rect">
            <a:avLst/>
          </a:prstGeom>
          <a:solidFill>
            <a:srgbClr val="002A54"/>
          </a:solidFill>
          <a:ln w="9525" algn="ctr">
            <a:noFill/>
            <a:miter lim="800000"/>
            <a:headEnd/>
            <a:tailEnd/>
          </a:ln>
        </p:spPr>
        <p:txBody>
          <a:bodyPr wrap="none" lIns="99437" tIns="49719" rIns="99437" bIns="49719" anchor="ctr"/>
          <a:lstStyle/>
          <a:p>
            <a:pPr marL="127765"/>
            <a:r>
              <a:rPr lang="id-ID" sz="3200" b="1" dirty="0">
                <a:solidFill>
                  <a:schemeClr val="bg1"/>
                </a:solidFill>
                <a:latin typeface="Arial Narrow" pitchFamily="34" charset="0"/>
              </a:rPr>
              <a:t>RENCANA KEGIATAN TAHUN 2019</a:t>
            </a:r>
            <a:endParaRPr lang="en-US" sz="3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87992" y="1008385"/>
            <a:ext cx="5184575" cy="7291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1" tIns="45664" rIns="91331" bIns="45664" spcCol="0" rtlCol="0" anchor="ctr"/>
          <a:lstStyle/>
          <a:p>
            <a:pPr algn="ctr"/>
            <a:r>
              <a:rPr lang="id-ID" dirty="0" smtClean="0">
                <a:latin typeface="Arial Black" pitchFamily="34" charset="0"/>
              </a:rPr>
              <a:t>PEMBANGUNAN GRAHA DI KAWASAN WISATA DANAU RANAU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768" y="1836477"/>
            <a:ext cx="5184576" cy="2916324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2016497" y="5328865"/>
            <a:ext cx="2808312" cy="1512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Ilustrasi kolam renang</a:t>
            </a:r>
            <a:endParaRPr lang="id-ID" dirty="0"/>
          </a:p>
        </p:txBody>
      </p:sp>
      <p:sp>
        <p:nvSpPr>
          <p:cNvPr id="10" name="Left Arrow 9"/>
          <p:cNvSpPr/>
          <p:nvPr/>
        </p:nvSpPr>
        <p:spPr>
          <a:xfrm>
            <a:off x="5328344" y="2376537"/>
            <a:ext cx="2664296" cy="129614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Ilustrasi tampak depan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xmlns="" val="238332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89073"/>
            <a:ext cx="10080625" cy="516721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6"/>
            <a:ext cx="6384396" cy="703650"/>
          </a:xfrm>
          <a:prstGeom prst="rect">
            <a:avLst/>
          </a:prstGeom>
          <a:solidFill>
            <a:srgbClr val="7F1378">
              <a:alpha val="72000"/>
            </a:srgbClr>
          </a:solidFill>
        </p:spPr>
        <p:txBody>
          <a:bodyPr vert="horz" lIns="139277" tIns="69638" rIns="139277" bIns="69638" rtlCol="0" anchor="b">
            <a:normAutofit fontScale="85000" lnSpcReduction="10000"/>
          </a:bodyPr>
          <a:lstStyle>
            <a:lvl1pPr algn="r" defTabSz="1280160" rtl="0" eaLnBrk="1" latinLnBrk="0" hangingPunct="1">
              <a:spcBef>
                <a:spcPct val="0"/>
              </a:spcBef>
              <a:buNone/>
              <a:defRPr sz="6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4400" b="1" dirty="0" err="1">
                <a:solidFill>
                  <a:srgbClr val="FFFFFF"/>
                </a:solidFill>
                <a:latin typeface="Arial Narrow" panose="020B0606020202030204" pitchFamily="34" charset="0"/>
                <a:ea typeface="Adobe Gothic Std B" panose="020B0800000000000000" pitchFamily="34" charset="-128"/>
                <a:cs typeface="Calibri"/>
              </a:rPr>
              <a:t>Kriteria</a:t>
            </a:r>
            <a:r>
              <a:rPr lang="en-US" sz="4400" b="1" dirty="0">
                <a:solidFill>
                  <a:srgbClr val="FFFFFF"/>
                </a:solidFill>
                <a:latin typeface="Arial Narrow" panose="020B0606020202030204" pitchFamily="34" charset="0"/>
                <a:ea typeface="Adobe Gothic Std B" panose="020B0800000000000000" pitchFamily="34" charset="-128"/>
                <a:cs typeface="Calibri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Arial Narrow" panose="020B0606020202030204" pitchFamily="34" charset="0"/>
                <a:ea typeface="Adobe Gothic Std B" panose="020B0800000000000000" pitchFamily="34" charset="-128"/>
                <a:cs typeface="Calibri"/>
              </a:rPr>
              <a:t>Pengembangan</a:t>
            </a:r>
            <a:r>
              <a:rPr lang="en-US" sz="4400" b="1" dirty="0">
                <a:solidFill>
                  <a:srgbClr val="FFFFFF"/>
                </a:solidFill>
                <a:latin typeface="Arial Narrow" panose="020B0606020202030204" pitchFamily="34" charset="0"/>
                <a:ea typeface="Adobe Gothic Std B" panose="020B0800000000000000" pitchFamily="34" charset="-128"/>
                <a:cs typeface="Calibri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Arial Narrow" panose="020B0606020202030204" pitchFamily="34" charset="0"/>
                <a:ea typeface="Adobe Gothic Std B" panose="020B0800000000000000" pitchFamily="34" charset="-128"/>
                <a:cs typeface="Calibri"/>
              </a:rPr>
              <a:t>Graha</a:t>
            </a:r>
            <a:endParaRPr lang="id-ID" sz="4400" b="1" dirty="0">
              <a:solidFill>
                <a:srgbClr val="FFFFFF"/>
              </a:solidFill>
              <a:latin typeface="Arial Narrow" panose="020B0606020202030204" pitchFamily="34" charset="0"/>
              <a:ea typeface="Adobe Gothic Std B" panose="020B0800000000000000" pitchFamily="34" charset="-128"/>
              <a:cs typeface="Calibri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0" y="703650"/>
            <a:ext cx="7300295" cy="3560206"/>
          </a:xfrm>
          <a:prstGeom prst="rect">
            <a:avLst/>
          </a:prstGeom>
        </p:spPr>
        <p:txBody>
          <a:bodyPr wrap="square" lIns="99483" tIns="49742" rIns="99483" bIns="49742">
            <a:spAutoFit/>
          </a:bodyPr>
          <a:lstStyle/>
          <a:p>
            <a:pPr defTabSz="994835"/>
            <a:r>
              <a:rPr lang="en-US" sz="1500" dirty="0" err="1">
                <a:solidFill>
                  <a:prstClr val="black"/>
                </a:solidFill>
              </a:rPr>
              <a:t>Dengan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 err="1">
                <a:solidFill>
                  <a:prstClr val="black"/>
                </a:solidFill>
              </a:rPr>
              <a:t>lokasi</a:t>
            </a:r>
            <a:r>
              <a:rPr lang="en-US" sz="1500" dirty="0">
                <a:solidFill>
                  <a:prstClr val="black"/>
                </a:solidFill>
              </a:rPr>
              <a:t> yang </a:t>
            </a:r>
            <a:r>
              <a:rPr lang="en-US" sz="1500" dirty="0" err="1">
                <a:solidFill>
                  <a:prstClr val="black"/>
                </a:solidFill>
              </a:rPr>
              <a:t>dekat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 err="1">
                <a:solidFill>
                  <a:prstClr val="black"/>
                </a:solidFill>
              </a:rPr>
              <a:t>dengan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 err="1">
                <a:solidFill>
                  <a:prstClr val="black"/>
                </a:solidFill>
              </a:rPr>
              <a:t>daerah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 err="1">
                <a:solidFill>
                  <a:prstClr val="black"/>
                </a:solidFill>
              </a:rPr>
              <a:t>tujuan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 err="1">
                <a:solidFill>
                  <a:prstClr val="black"/>
                </a:solidFill>
              </a:rPr>
              <a:t>wisata</a:t>
            </a:r>
            <a:r>
              <a:rPr lang="en-US" sz="1500" dirty="0">
                <a:solidFill>
                  <a:prstClr val="black"/>
                </a:solidFill>
              </a:rPr>
              <a:t>, </a:t>
            </a:r>
            <a:r>
              <a:rPr lang="en-US" sz="1500" dirty="0" err="1">
                <a:solidFill>
                  <a:prstClr val="black"/>
                </a:solidFill>
              </a:rPr>
              <a:t>pengembangan</a:t>
            </a:r>
            <a:r>
              <a:rPr lang="en-US" sz="1500" dirty="0">
                <a:solidFill>
                  <a:prstClr val="black"/>
                </a:solidFill>
              </a:rPr>
              <a:t> hotel </a:t>
            </a:r>
            <a:r>
              <a:rPr lang="en-US" sz="1500" dirty="0" err="1">
                <a:solidFill>
                  <a:prstClr val="black"/>
                </a:solidFill>
              </a:rPr>
              <a:t>memenuhi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 err="1">
                <a:solidFill>
                  <a:prstClr val="black"/>
                </a:solidFill>
              </a:rPr>
              <a:t>kriteria</a:t>
            </a:r>
            <a:r>
              <a:rPr lang="en-US" sz="1500" dirty="0">
                <a:solidFill>
                  <a:prstClr val="black"/>
                </a:solidFill>
              </a:rPr>
              <a:t> hotel </a:t>
            </a:r>
            <a:r>
              <a:rPr lang="en-US" sz="1500" dirty="0" err="1">
                <a:solidFill>
                  <a:prstClr val="black"/>
                </a:solidFill>
              </a:rPr>
              <a:t>bintang</a:t>
            </a:r>
            <a:r>
              <a:rPr lang="en-US" sz="1500" dirty="0">
                <a:solidFill>
                  <a:prstClr val="black"/>
                </a:solidFill>
              </a:rPr>
              <a:t> 4 </a:t>
            </a:r>
            <a:r>
              <a:rPr lang="en-US" sz="1500" dirty="0" err="1">
                <a:solidFill>
                  <a:prstClr val="black"/>
                </a:solidFill>
              </a:rPr>
              <a:t>dengan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 err="1">
                <a:solidFill>
                  <a:prstClr val="black"/>
                </a:solidFill>
              </a:rPr>
              <a:t>klasifikasi</a:t>
            </a:r>
            <a:r>
              <a:rPr lang="en-US" sz="1500" dirty="0">
                <a:solidFill>
                  <a:prstClr val="black"/>
                </a:solidFill>
              </a:rPr>
              <a:t> :</a:t>
            </a:r>
          </a:p>
          <a:p>
            <a:pPr marL="373063" indent="-373063" defTabSz="994835">
              <a:buFont typeface="+mj-lt"/>
              <a:buAutoNum type="arabicPeriod"/>
            </a:pPr>
            <a:r>
              <a:rPr lang="en-US" sz="1500" dirty="0" err="1">
                <a:solidFill>
                  <a:prstClr val="black"/>
                </a:solidFill>
              </a:rPr>
              <a:t>Luas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 err="1">
                <a:solidFill>
                  <a:prstClr val="black"/>
                </a:solidFill>
              </a:rPr>
              <a:t>Bangunan</a:t>
            </a:r>
            <a:r>
              <a:rPr lang="en-US" sz="1500" dirty="0">
                <a:solidFill>
                  <a:prstClr val="black"/>
                </a:solidFill>
              </a:rPr>
              <a:t> ± 2.800 m2</a:t>
            </a:r>
          </a:p>
          <a:p>
            <a:pPr marL="373063" indent="-373063" defTabSz="994835">
              <a:buFont typeface="+mj-lt"/>
              <a:buAutoNum type="arabicPeriod"/>
            </a:pPr>
            <a:r>
              <a:rPr lang="en-US" sz="1500" dirty="0" err="1">
                <a:solidFill>
                  <a:prstClr val="black"/>
                </a:solidFill>
              </a:rPr>
              <a:t>Jumlah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 err="1">
                <a:solidFill>
                  <a:prstClr val="black"/>
                </a:solidFill>
              </a:rPr>
              <a:t>kamar</a:t>
            </a:r>
            <a:r>
              <a:rPr lang="en-US" sz="1500" dirty="0">
                <a:solidFill>
                  <a:prstClr val="black"/>
                </a:solidFill>
              </a:rPr>
              <a:t> 61</a:t>
            </a:r>
          </a:p>
          <a:p>
            <a:pPr marL="373063" indent="-373063" defTabSz="994835">
              <a:buFont typeface="+mj-lt"/>
              <a:buAutoNum type="arabicPeriod"/>
            </a:pPr>
            <a:r>
              <a:rPr lang="en-US" sz="1500" dirty="0" err="1">
                <a:solidFill>
                  <a:prstClr val="black"/>
                </a:solidFill>
              </a:rPr>
              <a:t>Tipe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 err="1">
                <a:solidFill>
                  <a:prstClr val="black"/>
                </a:solidFill>
              </a:rPr>
              <a:t>kamar</a:t>
            </a:r>
            <a:r>
              <a:rPr lang="en-US" sz="1500" dirty="0">
                <a:solidFill>
                  <a:prstClr val="black"/>
                </a:solidFill>
              </a:rPr>
              <a:t> Suite, Deluxe, </a:t>
            </a:r>
            <a:r>
              <a:rPr lang="en-US" sz="1500" dirty="0" err="1">
                <a:solidFill>
                  <a:prstClr val="black"/>
                </a:solidFill>
              </a:rPr>
              <a:t>dan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 err="1">
                <a:solidFill>
                  <a:prstClr val="black"/>
                </a:solidFill>
              </a:rPr>
              <a:t>Standar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 err="1">
                <a:solidFill>
                  <a:prstClr val="black"/>
                </a:solidFill>
              </a:rPr>
              <a:t>dengan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 err="1">
                <a:solidFill>
                  <a:prstClr val="black"/>
                </a:solidFill>
              </a:rPr>
              <a:t>balkon</a:t>
            </a:r>
            <a:endParaRPr lang="en-US" sz="1500" dirty="0">
              <a:solidFill>
                <a:prstClr val="black"/>
              </a:solidFill>
            </a:endParaRPr>
          </a:p>
          <a:p>
            <a:pPr marL="373063" indent="-373063" defTabSz="994835">
              <a:buFont typeface="+mj-lt"/>
              <a:buAutoNum type="arabicPeriod"/>
            </a:pPr>
            <a:r>
              <a:rPr lang="en-US" sz="1500" dirty="0" err="1">
                <a:solidFill>
                  <a:prstClr val="black"/>
                </a:solidFill>
              </a:rPr>
              <a:t>Tipe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 err="1">
                <a:solidFill>
                  <a:prstClr val="black"/>
                </a:solidFill>
              </a:rPr>
              <a:t>Kamar</a:t>
            </a:r>
            <a:r>
              <a:rPr lang="en-US" sz="1500" dirty="0">
                <a:solidFill>
                  <a:prstClr val="black"/>
                </a:solidFill>
              </a:rPr>
              <a:t> Suite </a:t>
            </a:r>
            <a:r>
              <a:rPr lang="en-US" sz="1500" dirty="0" err="1">
                <a:solidFill>
                  <a:prstClr val="black"/>
                </a:solidFill>
              </a:rPr>
              <a:t>memiliki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 err="1">
                <a:solidFill>
                  <a:prstClr val="black"/>
                </a:solidFill>
              </a:rPr>
              <a:t>luas</a:t>
            </a:r>
            <a:r>
              <a:rPr lang="en-US" sz="1500" dirty="0">
                <a:solidFill>
                  <a:prstClr val="black"/>
                </a:solidFill>
              </a:rPr>
              <a:t> 55 m2 </a:t>
            </a:r>
            <a:r>
              <a:rPr lang="en-US" sz="1500" dirty="0" err="1">
                <a:solidFill>
                  <a:prstClr val="black"/>
                </a:solidFill>
              </a:rPr>
              <a:t>berjumlah</a:t>
            </a:r>
            <a:r>
              <a:rPr lang="en-US" sz="1500" dirty="0">
                <a:solidFill>
                  <a:prstClr val="black"/>
                </a:solidFill>
              </a:rPr>
              <a:t> 2 </a:t>
            </a:r>
            <a:r>
              <a:rPr lang="en-US" sz="1500" dirty="0" err="1">
                <a:solidFill>
                  <a:prstClr val="black"/>
                </a:solidFill>
              </a:rPr>
              <a:t>kamar</a:t>
            </a:r>
            <a:endParaRPr lang="en-US" sz="1500" dirty="0">
              <a:solidFill>
                <a:prstClr val="black"/>
              </a:solidFill>
            </a:endParaRPr>
          </a:p>
          <a:p>
            <a:pPr marL="373063" indent="-373063" defTabSz="994835">
              <a:buFont typeface="+mj-lt"/>
              <a:buAutoNum type="arabicPeriod"/>
            </a:pPr>
            <a:r>
              <a:rPr lang="en-US" sz="1500" dirty="0" err="1">
                <a:solidFill>
                  <a:prstClr val="black"/>
                </a:solidFill>
              </a:rPr>
              <a:t>Tipe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 err="1">
                <a:solidFill>
                  <a:prstClr val="black"/>
                </a:solidFill>
              </a:rPr>
              <a:t>Kamar</a:t>
            </a:r>
            <a:r>
              <a:rPr lang="en-US" sz="1500" dirty="0">
                <a:solidFill>
                  <a:prstClr val="black"/>
                </a:solidFill>
              </a:rPr>
              <a:t> Deluxe </a:t>
            </a:r>
            <a:r>
              <a:rPr lang="en-US" sz="1500" dirty="0" err="1">
                <a:solidFill>
                  <a:prstClr val="black"/>
                </a:solidFill>
              </a:rPr>
              <a:t>memiliki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 err="1">
                <a:solidFill>
                  <a:prstClr val="black"/>
                </a:solidFill>
              </a:rPr>
              <a:t>luas</a:t>
            </a:r>
            <a:r>
              <a:rPr lang="en-US" sz="1500" dirty="0">
                <a:solidFill>
                  <a:prstClr val="black"/>
                </a:solidFill>
              </a:rPr>
              <a:t> 30 m2 </a:t>
            </a:r>
            <a:r>
              <a:rPr lang="en-US" sz="1500" dirty="0" err="1">
                <a:solidFill>
                  <a:prstClr val="black"/>
                </a:solidFill>
              </a:rPr>
              <a:t>berjumlah</a:t>
            </a:r>
            <a:r>
              <a:rPr lang="en-US" sz="1500" dirty="0">
                <a:solidFill>
                  <a:prstClr val="black"/>
                </a:solidFill>
              </a:rPr>
              <a:t> 2 </a:t>
            </a:r>
            <a:r>
              <a:rPr lang="en-US" sz="1500" dirty="0" err="1">
                <a:solidFill>
                  <a:prstClr val="black"/>
                </a:solidFill>
              </a:rPr>
              <a:t>kamar</a:t>
            </a:r>
            <a:endParaRPr lang="en-US" sz="1500" dirty="0">
              <a:solidFill>
                <a:prstClr val="black"/>
              </a:solidFill>
            </a:endParaRPr>
          </a:p>
          <a:p>
            <a:pPr marL="373063" indent="-373063" defTabSz="994835">
              <a:buFont typeface="+mj-lt"/>
              <a:buAutoNum type="arabicPeriod"/>
            </a:pPr>
            <a:r>
              <a:rPr lang="en-US" sz="1500" dirty="0" err="1">
                <a:solidFill>
                  <a:prstClr val="black"/>
                </a:solidFill>
              </a:rPr>
              <a:t>Tipe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 err="1">
                <a:solidFill>
                  <a:prstClr val="black"/>
                </a:solidFill>
              </a:rPr>
              <a:t>Kamar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 err="1">
                <a:solidFill>
                  <a:prstClr val="black"/>
                </a:solidFill>
              </a:rPr>
              <a:t>Standar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 err="1">
                <a:solidFill>
                  <a:prstClr val="black"/>
                </a:solidFill>
              </a:rPr>
              <a:t>memiliki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 err="1">
                <a:solidFill>
                  <a:prstClr val="black"/>
                </a:solidFill>
              </a:rPr>
              <a:t>luas</a:t>
            </a:r>
            <a:r>
              <a:rPr lang="en-US" sz="1500" dirty="0">
                <a:solidFill>
                  <a:prstClr val="black"/>
                </a:solidFill>
              </a:rPr>
              <a:t> 25 m2 </a:t>
            </a:r>
            <a:r>
              <a:rPr lang="en-US" sz="1500" dirty="0" err="1">
                <a:solidFill>
                  <a:prstClr val="black"/>
                </a:solidFill>
              </a:rPr>
              <a:t>berjumlah</a:t>
            </a:r>
            <a:r>
              <a:rPr lang="en-US" sz="1500" dirty="0">
                <a:solidFill>
                  <a:prstClr val="black"/>
                </a:solidFill>
              </a:rPr>
              <a:t> 57 </a:t>
            </a:r>
            <a:r>
              <a:rPr lang="en-US" sz="1500" dirty="0" err="1">
                <a:solidFill>
                  <a:prstClr val="black"/>
                </a:solidFill>
              </a:rPr>
              <a:t>kamar</a:t>
            </a:r>
            <a:endParaRPr lang="en-US" sz="1500" dirty="0">
              <a:solidFill>
                <a:prstClr val="black"/>
              </a:solidFill>
            </a:endParaRPr>
          </a:p>
          <a:p>
            <a:pPr marL="373063" indent="-373063" defTabSz="994835">
              <a:buFont typeface="+mj-lt"/>
              <a:buAutoNum type="arabicPeriod"/>
            </a:pPr>
            <a:r>
              <a:rPr lang="en-US" sz="1500" dirty="0" err="1">
                <a:solidFill>
                  <a:prstClr val="black"/>
                </a:solidFill>
              </a:rPr>
              <a:t>Fasilitas</a:t>
            </a:r>
            <a:r>
              <a:rPr lang="en-US" sz="1500" dirty="0">
                <a:solidFill>
                  <a:prstClr val="black"/>
                </a:solidFill>
              </a:rPr>
              <a:t> Hotel </a:t>
            </a:r>
            <a:r>
              <a:rPr lang="en-US" sz="1500" dirty="0" err="1">
                <a:solidFill>
                  <a:prstClr val="black"/>
                </a:solidFill>
              </a:rPr>
              <a:t>terdiri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 err="1">
                <a:solidFill>
                  <a:prstClr val="black"/>
                </a:solidFill>
              </a:rPr>
              <a:t>dari</a:t>
            </a:r>
            <a:r>
              <a:rPr lang="en-US" sz="1500" dirty="0">
                <a:solidFill>
                  <a:prstClr val="black"/>
                </a:solidFill>
              </a:rPr>
              <a:t> :</a:t>
            </a:r>
          </a:p>
          <a:p>
            <a:pPr marL="620045" indent="-183077" defTabSz="994835"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prstClr val="black"/>
                </a:solidFill>
              </a:rPr>
              <a:t>Restoran</a:t>
            </a:r>
            <a:endParaRPr lang="en-US" sz="1500" dirty="0">
              <a:solidFill>
                <a:prstClr val="black"/>
              </a:solidFill>
            </a:endParaRPr>
          </a:p>
          <a:p>
            <a:pPr marL="620045" indent="-183077" defTabSz="99483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Meeting Room</a:t>
            </a:r>
          </a:p>
          <a:p>
            <a:pPr marL="620045" indent="-183077" defTabSz="99483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Fitness Center</a:t>
            </a:r>
          </a:p>
          <a:p>
            <a:pPr marL="620045" indent="-183077" defTabSz="994835"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prstClr val="black"/>
                </a:solidFill>
              </a:rPr>
              <a:t>Kolam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en-US" sz="1500" dirty="0" err="1">
                <a:solidFill>
                  <a:prstClr val="black"/>
                </a:solidFill>
              </a:rPr>
              <a:t>Renang</a:t>
            </a:r>
            <a:endParaRPr lang="en-US" sz="1500" dirty="0">
              <a:solidFill>
                <a:prstClr val="black"/>
              </a:solidFill>
            </a:endParaRPr>
          </a:p>
          <a:p>
            <a:pPr marL="620045" indent="-183077" defTabSz="99483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Area </a:t>
            </a:r>
            <a:r>
              <a:rPr lang="en-US" sz="1500" dirty="0" err="1">
                <a:solidFill>
                  <a:prstClr val="black"/>
                </a:solidFill>
              </a:rPr>
              <a:t>Parkir</a:t>
            </a:r>
            <a:endParaRPr lang="en-US" sz="1500" dirty="0">
              <a:solidFill>
                <a:prstClr val="black"/>
              </a:solidFill>
            </a:endParaRPr>
          </a:p>
          <a:p>
            <a:pPr marL="747853" indent="-310885" defTabSz="994835">
              <a:buFont typeface="Arial" panose="020B0604020202020204" pitchFamily="34" charset="0"/>
              <a:buChar char="•"/>
            </a:pPr>
            <a:endParaRPr lang="en-US" sz="15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E87F-22B1-432E-8031-9308CE466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605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8E87F-22B1-432E-8031-9308CE4667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09013654"/>
              </p:ext>
            </p:extLst>
          </p:nvPr>
        </p:nvGraphicFramePr>
        <p:xfrm>
          <a:off x="215776" y="1440433"/>
          <a:ext cx="9577062" cy="4464501"/>
        </p:xfrm>
        <a:graphic>
          <a:graphicData uri="http://schemas.openxmlformats.org/drawingml/2006/table">
            <a:tbl>
              <a:tblPr/>
              <a:tblGrid>
                <a:gridCol w="701888"/>
                <a:gridCol w="783158"/>
                <a:gridCol w="192096"/>
                <a:gridCol w="2113049"/>
                <a:gridCol w="657557"/>
                <a:gridCol w="561509"/>
                <a:gridCol w="731440"/>
                <a:gridCol w="731440"/>
                <a:gridCol w="672334"/>
                <a:gridCol w="864429"/>
                <a:gridCol w="864429"/>
                <a:gridCol w="703733"/>
              </a:tblGrid>
              <a:tr h="1678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d-ID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5645" marR="5645" marT="5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d-ID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Nama Kegiatan</a:t>
                      </a:r>
                    </a:p>
                  </a:txBody>
                  <a:tcPr marL="5645" marR="5645" marT="5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d-ID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5645" marR="5645" marT="5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d-ID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Rincian Paket Kegiatan</a:t>
                      </a:r>
                    </a:p>
                  </a:txBody>
                  <a:tcPr marL="5645" marR="5645" marT="5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d-ID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Jenis Pekerjaan</a:t>
                      </a:r>
                    </a:p>
                  </a:txBody>
                  <a:tcPr marL="5645" marR="5645" marT="5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d-ID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Metode Pengadaan</a:t>
                      </a:r>
                    </a:p>
                  </a:txBody>
                  <a:tcPr marL="5645" marR="5645" marT="5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d-ID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Lokasi Kegiatan</a:t>
                      </a:r>
                    </a:p>
                  </a:txBody>
                  <a:tcPr marL="5645" marR="5645" marT="5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d-ID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Output Kegiatan</a:t>
                      </a:r>
                    </a:p>
                  </a:txBody>
                  <a:tcPr marL="5645" marR="5645" marT="5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d-ID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Kebutuhan Dana</a:t>
                      </a:r>
                    </a:p>
                  </a:txBody>
                  <a:tcPr marL="5645" marR="5645" marT="5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</a:tr>
              <a:tr h="167838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Kecamatan</a:t>
                      </a:r>
                    </a:p>
                  </a:txBody>
                  <a:tcPr marL="5645" marR="5645" marT="5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Desa</a:t>
                      </a:r>
                    </a:p>
                  </a:txBody>
                  <a:tcPr marL="5645" marR="5645" marT="5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</a:t>
                      </a:r>
                    </a:p>
                  </a:txBody>
                  <a:tcPr marL="5645" marR="5645" marT="5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Satuan</a:t>
                      </a:r>
                    </a:p>
                  </a:txBody>
                  <a:tcPr marL="5645" marR="5645" marT="5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DAK</a:t>
                      </a:r>
                    </a:p>
                  </a:txBody>
                  <a:tcPr marL="5645" marR="5645" marT="5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APBD</a:t>
                      </a:r>
                    </a:p>
                  </a:txBody>
                  <a:tcPr marL="5645" marR="5645" marT="5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897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2"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Pengembangan Daya Tarik Wisata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Pembuatan Broadwalk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Fisik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Lelang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Banding Agung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Surabaya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600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Meter Persegi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Rp           756.000.000 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897">
                <a:tc>
                  <a:txBody>
                    <a:bodyPr/>
                    <a:lstStyle/>
                    <a:p>
                      <a:pPr algn="l" fontAlgn="b"/>
                      <a:r>
                        <a:rPr lang="id-ID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Pembuatan Ruang Ganti dan/atau Toilet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Fisik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Lelang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Banding Agung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Bandar Agung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Rp           300.000.000 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897">
                <a:tc>
                  <a:txBody>
                    <a:bodyPr/>
                    <a:lstStyle/>
                    <a:p>
                      <a:pPr algn="l" fontAlgn="b"/>
                      <a:r>
                        <a:rPr lang="id-ID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Pembangunan Plaza Pusat Jajanan/Kuliner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Fisik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Lelang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Banding Agung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Bandar Agung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Rp           324.882.432 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897">
                <a:tc>
                  <a:txBody>
                    <a:bodyPr/>
                    <a:lstStyle/>
                    <a:p>
                      <a:pPr algn="l" fontAlgn="b"/>
                      <a:r>
                        <a:rPr lang="id-ID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Pembangunan Kios Cinderamata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Fisik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Lelang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Banding Agung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Bandar Agung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Rp           206.522.304 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897">
                <a:tc>
                  <a:txBody>
                    <a:bodyPr/>
                    <a:lstStyle/>
                    <a:p>
                      <a:pPr algn="l" fontAlgn="b"/>
                      <a:r>
                        <a:rPr lang="id-ID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Pemasangan Lampu Taman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Fisik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Lelang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Banding Agung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Bandar Agung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Rp           101.475.000 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897">
                <a:tc>
                  <a:txBody>
                    <a:bodyPr/>
                    <a:lstStyle/>
                    <a:p>
                      <a:pPr algn="l" fontAlgn="b"/>
                      <a:r>
                        <a:rPr lang="id-ID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Pembuatan Pergola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Fisik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Lelang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Banding Agung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Bandar Agung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Rp             53.947.364 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897">
                <a:tc>
                  <a:txBody>
                    <a:bodyPr/>
                    <a:lstStyle/>
                    <a:p>
                      <a:pPr algn="l" fontAlgn="b"/>
                      <a:r>
                        <a:rPr lang="id-ID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Pembuatan Jalur Pejalan Kaki (Pedestrian)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Fisik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Lelang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Banding Agung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Bandar Agung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Meter Persegi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Rp           593.843.250 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799">
                <a:tc>
                  <a:txBody>
                    <a:bodyPr/>
                    <a:lstStyle/>
                    <a:p>
                      <a:pPr algn="l" fontAlgn="b"/>
                      <a:r>
                        <a:rPr lang="id-ID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Pembuatan Pagar Pembatas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Fisik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Lelang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BPRRT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Padang Ratu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650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Meter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622">
                <a:tc>
                  <a:txBody>
                    <a:bodyPr/>
                    <a:lstStyle/>
                    <a:p>
                      <a:pPr algn="l" fontAlgn="b"/>
                      <a:r>
                        <a:rPr lang="id-ID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Honorarium fasilitator Kegiatan DAK Fisik yang dilakukan secara Swakelola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Penunjang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Swakelola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orang Bulan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Rp             50.580.000 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677">
                <a:tc>
                  <a:txBody>
                    <a:bodyPr/>
                    <a:lstStyle/>
                    <a:p>
                      <a:pPr algn="l" fontAlgn="b"/>
                      <a:r>
                        <a:rPr lang="id-ID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Penunjukan Konsultan Pengawas Kegiatan Kontraktual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Penunjang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Penunjukan Langsung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orang Bulan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Rp             50.000.000 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897">
                <a:tc>
                  <a:txBody>
                    <a:bodyPr/>
                    <a:lstStyle/>
                    <a:p>
                      <a:pPr algn="l" fontAlgn="b"/>
                      <a:r>
                        <a:rPr lang="id-ID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Penyelenggaraan Rapat Koordinasi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Penunjang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Swakelola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Frekwensi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Rp             10.402.650 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654">
                <a:tc>
                  <a:txBody>
                    <a:bodyPr/>
                    <a:lstStyle/>
                    <a:p>
                      <a:pPr algn="l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Perjalanan</a:t>
                      </a: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Dinas </a:t>
                      </a:r>
                      <a:r>
                        <a:rPr lang="es-E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</a:t>
                      </a: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dan </a:t>
                      </a:r>
                      <a:r>
                        <a:rPr lang="es-E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dari</a:t>
                      </a: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lokasi</a:t>
                      </a: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E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Perencanaan</a:t>
                      </a: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s-E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pengendalian</a:t>
                      </a: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dan </a:t>
                      </a:r>
                      <a:r>
                        <a:rPr lang="es-E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pengawasan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Penunjang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Swakelola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frekwensi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Rp             12.000.000 </a:t>
                      </a:r>
                    </a:p>
                  </a:txBody>
                  <a:tcPr marL="5645" marR="5645" marT="564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897">
                <a:tc gridSpan="10">
                  <a:txBody>
                    <a:bodyPr/>
                    <a:lstStyle/>
                    <a:p>
                      <a:pPr algn="r" fontAlgn="b"/>
                      <a:r>
                        <a:rPr lang="id-ID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KEBUTUHAN DANA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Rp        2.459.653.000 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45" marR="5645" marT="56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-248" y="12"/>
            <a:ext cx="8960556" cy="855259"/>
          </a:xfrm>
          <a:prstGeom prst="rect">
            <a:avLst/>
          </a:prstGeom>
          <a:solidFill>
            <a:srgbClr val="002A54"/>
          </a:solidFill>
          <a:ln w="9525" algn="ctr">
            <a:noFill/>
            <a:miter lim="800000"/>
            <a:headEnd/>
            <a:tailEnd/>
          </a:ln>
        </p:spPr>
        <p:txBody>
          <a:bodyPr wrap="none" lIns="99437" tIns="49719" rIns="99437" bIns="49719" anchor="ctr"/>
          <a:lstStyle/>
          <a:p>
            <a:pPr marL="12776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Narrow" pitchFamily="34" charset="0"/>
              </a:rPr>
              <a:t>RENCANA KEGIATAN DAK TAHUN 2019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7488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bstract1.jpg"/>
          <p:cNvPicPr/>
          <p:nvPr/>
        </p:nvPicPr>
        <p:blipFill>
          <a:blip r:embed="rId2" cstate="print">
            <a:lum bright="20000"/>
            <a:extLst/>
          </a:blip>
          <a:srcRect/>
          <a:stretch>
            <a:fillRect/>
          </a:stretch>
        </p:blipFill>
        <p:spPr>
          <a:xfrm>
            <a:off x="12" y="33338"/>
            <a:ext cx="3111845" cy="7269444"/>
          </a:xfrm>
          <a:prstGeom prst="rect">
            <a:avLst/>
          </a:prstGeom>
        </p:spPr>
      </p:pic>
      <p:pic>
        <p:nvPicPr>
          <p:cNvPr id="16" name="Picture 15" descr="abstract1.jpg"/>
          <p:cNvPicPr/>
          <p:nvPr/>
        </p:nvPicPr>
        <p:blipFill>
          <a:blip r:embed="rId2" cstate="print">
            <a:lum bright="20000"/>
            <a:extLst/>
          </a:blip>
          <a:srcRect/>
          <a:stretch>
            <a:fillRect/>
          </a:stretch>
        </p:blipFill>
        <p:spPr>
          <a:xfrm flipH="1">
            <a:off x="5982643" y="0"/>
            <a:ext cx="4097993" cy="7345363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837" y="1569694"/>
            <a:ext cx="6097035" cy="55892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8829" y="1569696"/>
            <a:ext cx="3211886" cy="1554159"/>
          </a:xfrm>
          <a:prstGeom prst="rect">
            <a:avLst/>
          </a:prstGeom>
        </p:spPr>
        <p:txBody>
          <a:bodyPr wrap="square" lIns="91331" tIns="45664" rIns="91331" bIns="45664">
            <a:spAutoFit/>
          </a:bodyPr>
          <a:lstStyle/>
          <a:p>
            <a:pPr defTabSz="913299"/>
            <a:r>
              <a:rPr lang="en-US" sz="1900" b="1" dirty="0" err="1">
                <a:solidFill>
                  <a:prstClr val="black"/>
                </a:solidFill>
              </a:rPr>
              <a:t>Rute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dan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Estimasi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Waktu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Tempuh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Menuju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Kabupaten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Ogan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Komering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Ulu</a:t>
            </a:r>
            <a:r>
              <a:rPr lang="en-US" sz="1900" b="1" dirty="0">
                <a:solidFill>
                  <a:prstClr val="black"/>
                </a:solidFill>
              </a:rPr>
              <a:t> Selatan </a:t>
            </a:r>
            <a:r>
              <a:rPr lang="en-US" sz="1900" b="1" dirty="0" err="1">
                <a:solidFill>
                  <a:prstClr val="black"/>
                </a:solidFill>
              </a:rPr>
              <a:t>dari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Bandara</a:t>
            </a:r>
            <a:r>
              <a:rPr lang="en-US" sz="1900" b="1" dirty="0">
                <a:solidFill>
                  <a:prstClr val="black"/>
                </a:solidFill>
              </a:rPr>
              <a:t> Sultan </a:t>
            </a:r>
            <a:r>
              <a:rPr lang="en-US" sz="1900" b="1" dirty="0" err="1">
                <a:solidFill>
                  <a:prstClr val="black"/>
                </a:solidFill>
              </a:rPr>
              <a:t>Badaruddin</a:t>
            </a:r>
            <a:r>
              <a:rPr lang="en-US" sz="1900" b="1" dirty="0">
                <a:solidFill>
                  <a:prstClr val="black"/>
                </a:solidFill>
              </a:rPr>
              <a:t> II Palembang</a:t>
            </a:r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AD92398B-28C3-460C-93C9-3D2DAC093611}"/>
              </a:ext>
            </a:extLst>
          </p:cNvPr>
          <p:cNvSpPr txBox="1">
            <a:spLocks/>
          </p:cNvSpPr>
          <p:nvPr/>
        </p:nvSpPr>
        <p:spPr>
          <a:xfrm>
            <a:off x="118828" y="188946"/>
            <a:ext cx="2940416" cy="1206338"/>
          </a:xfrm>
          <a:prstGeom prst="rect">
            <a:avLst/>
          </a:prstGeom>
          <a:solidFill>
            <a:srgbClr val="FFFFFF">
              <a:alpha val="69804"/>
            </a:srgbClr>
          </a:solidFill>
          <a:ln w="38100">
            <a:solidFill>
              <a:srgbClr val="002060"/>
            </a:solidFill>
          </a:ln>
        </p:spPr>
        <p:txBody>
          <a:bodyPr vert="horz" lIns="91331" tIns="45664" rIns="91331" bIns="45664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ED7D31">
                    <a:lumMod val="50000"/>
                  </a:srgbClr>
                </a:solidFill>
                <a:latin typeface="Century Gothic" pitchFamily="34" charset="0"/>
              </a:rPr>
              <a:t>AKSESIBILITAS MENUJU OKU SELATAN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7610" y="4369944"/>
            <a:ext cx="901051" cy="677028"/>
          </a:xfrm>
          <a:prstGeom prst="rect">
            <a:avLst/>
          </a:prstGeom>
          <a:noFill/>
        </p:spPr>
        <p:txBody>
          <a:bodyPr wrap="none" lIns="91331" tIns="45664" rIns="91331" bIns="45664" rtlCol="0">
            <a:spAutoFit/>
          </a:bodyPr>
          <a:lstStyle/>
          <a:p>
            <a:pPr algn="ctr" defTabSz="913299"/>
            <a:r>
              <a:rPr lang="en-US" sz="1900" b="1" dirty="0">
                <a:solidFill>
                  <a:prstClr val="black"/>
                </a:solidFill>
              </a:rPr>
              <a:t>9J 4M</a:t>
            </a:r>
          </a:p>
          <a:p>
            <a:pPr algn="ctr" defTabSz="913299"/>
            <a:r>
              <a:rPr lang="en-US" sz="1900" b="1" dirty="0">
                <a:solidFill>
                  <a:prstClr val="black"/>
                </a:solidFill>
              </a:rPr>
              <a:t>355KM</a:t>
            </a:r>
            <a:endParaRPr lang="id-ID" sz="19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74150" y="4530940"/>
            <a:ext cx="902654" cy="677028"/>
          </a:xfrm>
          <a:prstGeom prst="rect">
            <a:avLst/>
          </a:prstGeom>
          <a:noFill/>
        </p:spPr>
        <p:txBody>
          <a:bodyPr wrap="none" lIns="91331" tIns="45664" rIns="91331" bIns="45664" rtlCol="0">
            <a:spAutoFit/>
          </a:bodyPr>
          <a:lstStyle/>
          <a:p>
            <a:pPr algn="ctr" defTabSz="913299"/>
            <a:r>
              <a:rPr lang="en-US" sz="1900" b="1" dirty="0">
                <a:solidFill>
                  <a:prstClr val="black"/>
                </a:solidFill>
              </a:rPr>
              <a:t>6J 51M</a:t>
            </a:r>
          </a:p>
          <a:p>
            <a:pPr algn="ctr" defTabSz="913299"/>
            <a:r>
              <a:rPr lang="en-US" sz="1900" b="1" dirty="0">
                <a:solidFill>
                  <a:prstClr val="black"/>
                </a:solidFill>
              </a:rPr>
              <a:t>267KM</a:t>
            </a:r>
            <a:endParaRPr lang="id-ID" sz="19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21506" y="5498829"/>
            <a:ext cx="902654" cy="677028"/>
          </a:xfrm>
          <a:prstGeom prst="rect">
            <a:avLst/>
          </a:prstGeom>
          <a:noFill/>
        </p:spPr>
        <p:txBody>
          <a:bodyPr wrap="none" lIns="91331" tIns="45664" rIns="91331" bIns="45664" rtlCol="0">
            <a:spAutoFit/>
          </a:bodyPr>
          <a:lstStyle/>
          <a:p>
            <a:pPr algn="ctr" defTabSz="913299"/>
            <a:r>
              <a:rPr lang="en-US" sz="1900" b="1" dirty="0">
                <a:solidFill>
                  <a:prstClr val="black"/>
                </a:solidFill>
              </a:rPr>
              <a:t>7J 22M</a:t>
            </a:r>
          </a:p>
          <a:p>
            <a:pPr algn="ctr" defTabSz="913299"/>
            <a:r>
              <a:rPr lang="en-US" sz="1900" b="1" dirty="0">
                <a:solidFill>
                  <a:prstClr val="black"/>
                </a:solidFill>
              </a:rPr>
              <a:t>264KM</a:t>
            </a:r>
            <a:endParaRPr lang="id-ID" sz="1900" b="1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57815" y="5553725"/>
            <a:ext cx="3545580" cy="1554159"/>
          </a:xfrm>
          <a:prstGeom prst="rect">
            <a:avLst/>
          </a:prstGeom>
        </p:spPr>
        <p:txBody>
          <a:bodyPr wrap="square" lIns="91331" tIns="45664" rIns="91331" bIns="45664">
            <a:spAutoFit/>
          </a:bodyPr>
          <a:lstStyle/>
          <a:p>
            <a:pPr algn="r" defTabSz="913299"/>
            <a:r>
              <a:rPr lang="en-US" sz="1900" b="1" dirty="0" err="1">
                <a:solidFill>
                  <a:prstClr val="black"/>
                </a:solidFill>
              </a:rPr>
              <a:t>Rute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dan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Estimasi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Waktu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Tempuh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Menuju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Kabupaten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Ogan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Komering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Ulu</a:t>
            </a:r>
            <a:r>
              <a:rPr lang="en-US" sz="1900" b="1" dirty="0">
                <a:solidFill>
                  <a:prstClr val="black"/>
                </a:solidFill>
              </a:rPr>
              <a:t> Selatan </a:t>
            </a:r>
            <a:r>
              <a:rPr lang="en-US" sz="1900" b="1" dirty="0" err="1">
                <a:solidFill>
                  <a:prstClr val="black"/>
                </a:solidFill>
              </a:rPr>
              <a:t>dari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Bandara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Fatmawati</a:t>
            </a:r>
            <a:r>
              <a:rPr lang="en-US" sz="1900" b="1" dirty="0">
                <a:solidFill>
                  <a:prstClr val="black"/>
                </a:solidFill>
              </a:rPr>
              <a:t> </a:t>
            </a:r>
            <a:r>
              <a:rPr lang="en-US" sz="1900" b="1" dirty="0" err="1">
                <a:solidFill>
                  <a:prstClr val="black"/>
                </a:solidFill>
              </a:rPr>
              <a:t>Soekarno</a:t>
            </a:r>
            <a:r>
              <a:rPr lang="en-US" sz="1900" b="1" dirty="0">
                <a:solidFill>
                  <a:prstClr val="black"/>
                </a:solidFill>
              </a:rPr>
              <a:t> Bengkulu</a:t>
            </a:r>
            <a:endParaRPr lang="en-US" sz="1900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6298" y="188951"/>
            <a:ext cx="6167098" cy="53647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26706" y="586584"/>
            <a:ext cx="1026085" cy="677028"/>
          </a:xfrm>
          <a:prstGeom prst="rect">
            <a:avLst/>
          </a:prstGeom>
          <a:noFill/>
        </p:spPr>
        <p:txBody>
          <a:bodyPr wrap="none" lIns="91331" tIns="45664" rIns="91331" bIns="45664" rtlCol="0">
            <a:spAutoFit/>
          </a:bodyPr>
          <a:lstStyle/>
          <a:p>
            <a:pPr algn="ctr" defTabSz="913299"/>
            <a:r>
              <a:rPr lang="en-US" sz="1900" b="1" dirty="0">
                <a:solidFill>
                  <a:prstClr val="black"/>
                </a:solidFill>
              </a:rPr>
              <a:t>11J 39M</a:t>
            </a:r>
          </a:p>
          <a:p>
            <a:pPr algn="ctr" defTabSz="913299"/>
            <a:r>
              <a:rPr lang="en-US" sz="1900" b="1" dirty="0">
                <a:solidFill>
                  <a:prstClr val="black"/>
                </a:solidFill>
              </a:rPr>
              <a:t>433KM</a:t>
            </a:r>
            <a:endParaRPr lang="id-ID" sz="1900" b="1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0744" y="3164065"/>
            <a:ext cx="1026085" cy="677028"/>
          </a:xfrm>
          <a:prstGeom prst="rect">
            <a:avLst/>
          </a:prstGeom>
          <a:noFill/>
        </p:spPr>
        <p:txBody>
          <a:bodyPr wrap="none" lIns="91331" tIns="45664" rIns="91331" bIns="45664" rtlCol="0">
            <a:spAutoFit/>
          </a:bodyPr>
          <a:lstStyle/>
          <a:p>
            <a:pPr algn="ctr" defTabSz="913299"/>
            <a:r>
              <a:rPr lang="en-US" sz="1900" b="1" dirty="0">
                <a:solidFill>
                  <a:prstClr val="black"/>
                </a:solidFill>
              </a:rPr>
              <a:t>12J 10M</a:t>
            </a:r>
          </a:p>
          <a:p>
            <a:pPr algn="ctr" defTabSz="913299"/>
            <a:r>
              <a:rPr lang="en-US" sz="1900" b="1" dirty="0">
                <a:solidFill>
                  <a:prstClr val="black"/>
                </a:solidFill>
              </a:rPr>
              <a:t>412KM</a:t>
            </a:r>
            <a:endParaRPr lang="id-ID" sz="1900" b="1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84328" y="4351360"/>
            <a:ext cx="902654" cy="677028"/>
          </a:xfrm>
          <a:prstGeom prst="rect">
            <a:avLst/>
          </a:prstGeom>
          <a:noFill/>
        </p:spPr>
        <p:txBody>
          <a:bodyPr wrap="none" lIns="91331" tIns="45664" rIns="91331" bIns="45664" rtlCol="0">
            <a:spAutoFit/>
          </a:bodyPr>
          <a:lstStyle/>
          <a:p>
            <a:pPr algn="ctr" defTabSz="913299"/>
            <a:r>
              <a:rPr lang="en-US" sz="1900" b="1" dirty="0">
                <a:solidFill>
                  <a:prstClr val="black"/>
                </a:solidFill>
              </a:rPr>
              <a:t>9J 13M</a:t>
            </a:r>
          </a:p>
          <a:p>
            <a:pPr algn="ctr" defTabSz="913299"/>
            <a:r>
              <a:rPr lang="en-US" sz="1900" b="1" dirty="0">
                <a:solidFill>
                  <a:prstClr val="black"/>
                </a:solidFill>
              </a:rPr>
              <a:t>335KM</a:t>
            </a:r>
            <a:endParaRPr lang="id-ID" sz="1900" b="1" dirty="0">
              <a:solidFill>
                <a:prstClr val="black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997303" y="2090324"/>
            <a:ext cx="1613667" cy="4604556"/>
          </a:xfrm>
          <a:custGeom>
            <a:avLst/>
            <a:gdLst>
              <a:gd name="connsiteX0" fmla="*/ 1951648 w 1951648"/>
              <a:gd name="connsiteY0" fmla="*/ 0 h 4299045"/>
              <a:gd name="connsiteX1" fmla="*/ 1897057 w 1951648"/>
              <a:gd name="connsiteY1" fmla="*/ 68239 h 4299045"/>
              <a:gd name="connsiteX2" fmla="*/ 1856113 w 1951648"/>
              <a:gd name="connsiteY2" fmla="*/ 95534 h 4299045"/>
              <a:gd name="connsiteX3" fmla="*/ 1815170 w 1951648"/>
              <a:gd name="connsiteY3" fmla="*/ 136477 h 4299045"/>
              <a:gd name="connsiteX4" fmla="*/ 1801522 w 1951648"/>
              <a:gd name="connsiteY4" fmla="*/ 177421 h 4299045"/>
              <a:gd name="connsiteX5" fmla="*/ 1760579 w 1951648"/>
              <a:gd name="connsiteY5" fmla="*/ 191069 h 4299045"/>
              <a:gd name="connsiteX6" fmla="*/ 1719636 w 1951648"/>
              <a:gd name="connsiteY6" fmla="*/ 218364 h 4299045"/>
              <a:gd name="connsiteX7" fmla="*/ 1705988 w 1951648"/>
              <a:gd name="connsiteY7" fmla="*/ 368489 h 4299045"/>
              <a:gd name="connsiteX8" fmla="*/ 1692340 w 1951648"/>
              <a:gd name="connsiteY8" fmla="*/ 450376 h 4299045"/>
              <a:gd name="connsiteX9" fmla="*/ 1610454 w 1951648"/>
              <a:gd name="connsiteY9" fmla="*/ 504967 h 4299045"/>
              <a:gd name="connsiteX10" fmla="*/ 1473976 w 1951648"/>
              <a:gd name="connsiteY10" fmla="*/ 532263 h 4299045"/>
              <a:gd name="connsiteX11" fmla="*/ 1405737 w 1951648"/>
              <a:gd name="connsiteY11" fmla="*/ 518615 h 4299045"/>
              <a:gd name="connsiteX12" fmla="*/ 1364794 w 1951648"/>
              <a:gd name="connsiteY12" fmla="*/ 491319 h 4299045"/>
              <a:gd name="connsiteX13" fmla="*/ 1282907 w 1951648"/>
              <a:gd name="connsiteY13" fmla="*/ 518615 h 4299045"/>
              <a:gd name="connsiteX14" fmla="*/ 1241964 w 1951648"/>
              <a:gd name="connsiteY14" fmla="*/ 532263 h 4299045"/>
              <a:gd name="connsiteX15" fmla="*/ 1160077 w 1951648"/>
              <a:gd name="connsiteY15" fmla="*/ 573206 h 4299045"/>
              <a:gd name="connsiteX16" fmla="*/ 1078191 w 1951648"/>
              <a:gd name="connsiteY16" fmla="*/ 586854 h 4299045"/>
              <a:gd name="connsiteX17" fmla="*/ 996304 w 1951648"/>
              <a:gd name="connsiteY17" fmla="*/ 614149 h 4299045"/>
              <a:gd name="connsiteX18" fmla="*/ 955361 w 1951648"/>
              <a:gd name="connsiteY18" fmla="*/ 641445 h 4299045"/>
              <a:gd name="connsiteX19" fmla="*/ 941713 w 1951648"/>
              <a:gd name="connsiteY19" fmla="*/ 696036 h 4299045"/>
              <a:gd name="connsiteX20" fmla="*/ 928065 w 1951648"/>
              <a:gd name="connsiteY20" fmla="*/ 736979 h 4299045"/>
              <a:gd name="connsiteX21" fmla="*/ 873474 w 1951648"/>
              <a:gd name="connsiteY21" fmla="*/ 818866 h 4299045"/>
              <a:gd name="connsiteX22" fmla="*/ 846179 w 1951648"/>
              <a:gd name="connsiteY22" fmla="*/ 859809 h 4299045"/>
              <a:gd name="connsiteX23" fmla="*/ 764292 w 1951648"/>
              <a:gd name="connsiteY23" fmla="*/ 914400 h 4299045"/>
              <a:gd name="connsiteX24" fmla="*/ 682406 w 1951648"/>
              <a:gd name="connsiteY24" fmla="*/ 941695 h 4299045"/>
              <a:gd name="connsiteX25" fmla="*/ 641463 w 1951648"/>
              <a:gd name="connsiteY25" fmla="*/ 968991 h 4299045"/>
              <a:gd name="connsiteX26" fmla="*/ 600519 w 1951648"/>
              <a:gd name="connsiteY26" fmla="*/ 982639 h 4299045"/>
              <a:gd name="connsiteX27" fmla="*/ 504985 w 1951648"/>
              <a:gd name="connsiteY27" fmla="*/ 1105469 h 4299045"/>
              <a:gd name="connsiteX28" fmla="*/ 491337 w 1951648"/>
              <a:gd name="connsiteY28" fmla="*/ 1146412 h 4299045"/>
              <a:gd name="connsiteX29" fmla="*/ 450394 w 1951648"/>
              <a:gd name="connsiteY29" fmla="*/ 1228298 h 4299045"/>
              <a:gd name="connsiteX30" fmla="*/ 464042 w 1951648"/>
              <a:gd name="connsiteY30" fmla="*/ 1405719 h 4299045"/>
              <a:gd name="connsiteX31" fmla="*/ 491337 w 1951648"/>
              <a:gd name="connsiteY31" fmla="*/ 1446663 h 4299045"/>
              <a:gd name="connsiteX32" fmla="*/ 504985 w 1951648"/>
              <a:gd name="connsiteY32" fmla="*/ 1487606 h 4299045"/>
              <a:gd name="connsiteX33" fmla="*/ 532280 w 1951648"/>
              <a:gd name="connsiteY33" fmla="*/ 1528549 h 4299045"/>
              <a:gd name="connsiteX34" fmla="*/ 559576 w 1951648"/>
              <a:gd name="connsiteY34" fmla="*/ 1610436 h 4299045"/>
              <a:gd name="connsiteX35" fmla="*/ 586871 w 1951648"/>
              <a:gd name="connsiteY35" fmla="*/ 1692322 h 4299045"/>
              <a:gd name="connsiteX36" fmla="*/ 627815 w 1951648"/>
              <a:gd name="connsiteY36" fmla="*/ 1842448 h 4299045"/>
              <a:gd name="connsiteX37" fmla="*/ 600519 w 1951648"/>
              <a:gd name="connsiteY37" fmla="*/ 1924334 h 4299045"/>
              <a:gd name="connsiteX38" fmla="*/ 559576 w 1951648"/>
              <a:gd name="connsiteY38" fmla="*/ 1951630 h 4299045"/>
              <a:gd name="connsiteX39" fmla="*/ 477689 w 1951648"/>
              <a:gd name="connsiteY39" fmla="*/ 2019869 h 4299045"/>
              <a:gd name="connsiteX40" fmla="*/ 327564 w 1951648"/>
              <a:gd name="connsiteY40" fmla="*/ 2047164 h 4299045"/>
              <a:gd name="connsiteX41" fmla="*/ 286621 w 1951648"/>
              <a:gd name="connsiteY41" fmla="*/ 2088107 h 4299045"/>
              <a:gd name="connsiteX42" fmla="*/ 245677 w 1951648"/>
              <a:gd name="connsiteY42" fmla="*/ 2238233 h 4299045"/>
              <a:gd name="connsiteX43" fmla="*/ 232030 w 1951648"/>
              <a:gd name="connsiteY43" fmla="*/ 2279176 h 4299045"/>
              <a:gd name="connsiteX44" fmla="*/ 163791 w 1951648"/>
              <a:gd name="connsiteY44" fmla="*/ 2347415 h 4299045"/>
              <a:gd name="connsiteX45" fmla="*/ 95552 w 1951648"/>
              <a:gd name="connsiteY45" fmla="*/ 2456597 h 4299045"/>
              <a:gd name="connsiteX46" fmla="*/ 109200 w 1951648"/>
              <a:gd name="connsiteY46" fmla="*/ 2715904 h 4299045"/>
              <a:gd name="connsiteX47" fmla="*/ 122848 w 1951648"/>
              <a:gd name="connsiteY47" fmla="*/ 2770495 h 4299045"/>
              <a:gd name="connsiteX48" fmla="*/ 204734 w 1951648"/>
              <a:gd name="connsiteY48" fmla="*/ 2825086 h 4299045"/>
              <a:gd name="connsiteX49" fmla="*/ 218382 w 1951648"/>
              <a:gd name="connsiteY49" fmla="*/ 3043451 h 4299045"/>
              <a:gd name="connsiteX50" fmla="*/ 177439 w 1951648"/>
              <a:gd name="connsiteY50" fmla="*/ 3070746 h 4299045"/>
              <a:gd name="connsiteX51" fmla="*/ 191086 w 1951648"/>
              <a:gd name="connsiteY51" fmla="*/ 3179928 h 4299045"/>
              <a:gd name="connsiteX52" fmla="*/ 191086 w 1951648"/>
              <a:gd name="connsiteY52" fmla="*/ 3289110 h 4299045"/>
              <a:gd name="connsiteX53" fmla="*/ 150143 w 1951648"/>
              <a:gd name="connsiteY53" fmla="*/ 3302758 h 4299045"/>
              <a:gd name="connsiteX54" fmla="*/ 109200 w 1951648"/>
              <a:gd name="connsiteY54" fmla="*/ 3521122 h 4299045"/>
              <a:gd name="connsiteX55" fmla="*/ 68257 w 1951648"/>
              <a:gd name="connsiteY55" fmla="*/ 3548418 h 4299045"/>
              <a:gd name="connsiteX56" fmla="*/ 40961 w 1951648"/>
              <a:gd name="connsiteY56" fmla="*/ 3630304 h 4299045"/>
              <a:gd name="connsiteX57" fmla="*/ 27313 w 1951648"/>
              <a:gd name="connsiteY57" fmla="*/ 3671248 h 4299045"/>
              <a:gd name="connsiteX58" fmla="*/ 81904 w 1951648"/>
              <a:gd name="connsiteY58" fmla="*/ 3821373 h 4299045"/>
              <a:gd name="connsiteX59" fmla="*/ 122848 w 1951648"/>
              <a:gd name="connsiteY59" fmla="*/ 3848669 h 4299045"/>
              <a:gd name="connsiteX60" fmla="*/ 150143 w 1951648"/>
              <a:gd name="connsiteY60" fmla="*/ 3889612 h 4299045"/>
              <a:gd name="connsiteX61" fmla="*/ 191086 w 1951648"/>
              <a:gd name="connsiteY61" fmla="*/ 3971498 h 4299045"/>
              <a:gd name="connsiteX62" fmla="*/ 272973 w 1951648"/>
              <a:gd name="connsiteY62" fmla="*/ 4012442 h 4299045"/>
              <a:gd name="connsiteX63" fmla="*/ 313916 w 1951648"/>
              <a:gd name="connsiteY63" fmla="*/ 4053385 h 4299045"/>
              <a:gd name="connsiteX64" fmla="*/ 341212 w 1951648"/>
              <a:gd name="connsiteY64" fmla="*/ 4135271 h 4299045"/>
              <a:gd name="connsiteX65" fmla="*/ 272973 w 1951648"/>
              <a:gd name="connsiteY65" fmla="*/ 4189863 h 4299045"/>
              <a:gd name="connsiteX66" fmla="*/ 259325 w 1951648"/>
              <a:gd name="connsiteY66" fmla="*/ 4230806 h 4299045"/>
              <a:gd name="connsiteX67" fmla="*/ 177439 w 1951648"/>
              <a:gd name="connsiteY67" fmla="*/ 4285397 h 4299045"/>
              <a:gd name="connsiteX68" fmla="*/ 122848 w 1951648"/>
              <a:gd name="connsiteY68" fmla="*/ 4271749 h 4299045"/>
              <a:gd name="connsiteX69" fmla="*/ 81904 w 1951648"/>
              <a:gd name="connsiteY69" fmla="*/ 4244454 h 4299045"/>
              <a:gd name="connsiteX70" fmla="*/ 13665 w 1951648"/>
              <a:gd name="connsiteY70" fmla="*/ 4230806 h 4299045"/>
              <a:gd name="connsiteX71" fmla="*/ 18 w 1951648"/>
              <a:gd name="connsiteY71" fmla="*/ 4299045 h 42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951648" h="4299045">
                <a:moveTo>
                  <a:pt x="1951648" y="0"/>
                </a:moveTo>
                <a:cubicBezTo>
                  <a:pt x="1933451" y="22746"/>
                  <a:pt x="1917655" y="47641"/>
                  <a:pt x="1897057" y="68239"/>
                </a:cubicBezTo>
                <a:cubicBezTo>
                  <a:pt x="1885459" y="79837"/>
                  <a:pt x="1868714" y="85033"/>
                  <a:pt x="1856113" y="95534"/>
                </a:cubicBezTo>
                <a:cubicBezTo>
                  <a:pt x="1841286" y="107890"/>
                  <a:pt x="1828818" y="122829"/>
                  <a:pt x="1815170" y="136477"/>
                </a:cubicBezTo>
                <a:cubicBezTo>
                  <a:pt x="1810621" y="150125"/>
                  <a:pt x="1811695" y="167248"/>
                  <a:pt x="1801522" y="177421"/>
                </a:cubicBezTo>
                <a:cubicBezTo>
                  <a:pt x="1791350" y="187593"/>
                  <a:pt x="1773446" y="184635"/>
                  <a:pt x="1760579" y="191069"/>
                </a:cubicBezTo>
                <a:cubicBezTo>
                  <a:pt x="1745908" y="198404"/>
                  <a:pt x="1733284" y="209266"/>
                  <a:pt x="1719636" y="218364"/>
                </a:cubicBezTo>
                <a:cubicBezTo>
                  <a:pt x="1715087" y="268406"/>
                  <a:pt x="1711859" y="318585"/>
                  <a:pt x="1705988" y="368489"/>
                </a:cubicBezTo>
                <a:cubicBezTo>
                  <a:pt x="1702755" y="395972"/>
                  <a:pt x="1708209" y="427706"/>
                  <a:pt x="1692340" y="450376"/>
                </a:cubicBezTo>
                <a:cubicBezTo>
                  <a:pt x="1673528" y="477251"/>
                  <a:pt x="1642622" y="498533"/>
                  <a:pt x="1610454" y="504967"/>
                </a:cubicBezTo>
                <a:lnTo>
                  <a:pt x="1473976" y="532263"/>
                </a:lnTo>
                <a:cubicBezTo>
                  <a:pt x="1451230" y="527714"/>
                  <a:pt x="1427457" y="526760"/>
                  <a:pt x="1405737" y="518615"/>
                </a:cubicBezTo>
                <a:cubicBezTo>
                  <a:pt x="1390379" y="512856"/>
                  <a:pt x="1381197" y="491319"/>
                  <a:pt x="1364794" y="491319"/>
                </a:cubicBezTo>
                <a:cubicBezTo>
                  <a:pt x="1336022" y="491319"/>
                  <a:pt x="1310203" y="509516"/>
                  <a:pt x="1282907" y="518615"/>
                </a:cubicBezTo>
                <a:cubicBezTo>
                  <a:pt x="1269259" y="523164"/>
                  <a:pt x="1253934" y="524283"/>
                  <a:pt x="1241964" y="532263"/>
                </a:cubicBezTo>
                <a:cubicBezTo>
                  <a:pt x="1205157" y="556801"/>
                  <a:pt x="1202456" y="563788"/>
                  <a:pt x="1160077" y="573206"/>
                </a:cubicBezTo>
                <a:cubicBezTo>
                  <a:pt x="1133064" y="579209"/>
                  <a:pt x="1105037" y="580143"/>
                  <a:pt x="1078191" y="586854"/>
                </a:cubicBezTo>
                <a:cubicBezTo>
                  <a:pt x="1050278" y="593832"/>
                  <a:pt x="996304" y="614149"/>
                  <a:pt x="996304" y="614149"/>
                </a:cubicBezTo>
                <a:cubicBezTo>
                  <a:pt x="982656" y="623248"/>
                  <a:pt x="964459" y="627797"/>
                  <a:pt x="955361" y="641445"/>
                </a:cubicBezTo>
                <a:cubicBezTo>
                  <a:pt x="944956" y="657052"/>
                  <a:pt x="946866" y="678001"/>
                  <a:pt x="941713" y="696036"/>
                </a:cubicBezTo>
                <a:cubicBezTo>
                  <a:pt x="937761" y="709868"/>
                  <a:pt x="935051" y="724403"/>
                  <a:pt x="928065" y="736979"/>
                </a:cubicBezTo>
                <a:cubicBezTo>
                  <a:pt x="912133" y="765656"/>
                  <a:pt x="891671" y="791570"/>
                  <a:pt x="873474" y="818866"/>
                </a:cubicBezTo>
                <a:cubicBezTo>
                  <a:pt x="864376" y="832514"/>
                  <a:pt x="859827" y="850711"/>
                  <a:pt x="846179" y="859809"/>
                </a:cubicBezTo>
                <a:cubicBezTo>
                  <a:pt x="818883" y="878006"/>
                  <a:pt x="795414" y="904026"/>
                  <a:pt x="764292" y="914400"/>
                </a:cubicBezTo>
                <a:lnTo>
                  <a:pt x="682406" y="941695"/>
                </a:lnTo>
                <a:cubicBezTo>
                  <a:pt x="668758" y="950794"/>
                  <a:pt x="656134" y="961655"/>
                  <a:pt x="641463" y="968991"/>
                </a:cubicBezTo>
                <a:cubicBezTo>
                  <a:pt x="628596" y="975425"/>
                  <a:pt x="612489" y="974659"/>
                  <a:pt x="600519" y="982639"/>
                </a:cubicBezTo>
                <a:cubicBezTo>
                  <a:pt x="570238" y="1002826"/>
                  <a:pt x="512732" y="1082229"/>
                  <a:pt x="504985" y="1105469"/>
                </a:cubicBezTo>
                <a:cubicBezTo>
                  <a:pt x="500436" y="1119117"/>
                  <a:pt x="497771" y="1133545"/>
                  <a:pt x="491337" y="1146412"/>
                </a:cubicBezTo>
                <a:cubicBezTo>
                  <a:pt x="438424" y="1252238"/>
                  <a:pt x="484699" y="1125386"/>
                  <a:pt x="450394" y="1228298"/>
                </a:cubicBezTo>
                <a:cubicBezTo>
                  <a:pt x="454943" y="1287438"/>
                  <a:pt x="453111" y="1347420"/>
                  <a:pt x="464042" y="1405719"/>
                </a:cubicBezTo>
                <a:cubicBezTo>
                  <a:pt x="467065" y="1421841"/>
                  <a:pt x="484002" y="1431992"/>
                  <a:pt x="491337" y="1446663"/>
                </a:cubicBezTo>
                <a:cubicBezTo>
                  <a:pt x="497771" y="1459530"/>
                  <a:pt x="498551" y="1474739"/>
                  <a:pt x="504985" y="1487606"/>
                </a:cubicBezTo>
                <a:cubicBezTo>
                  <a:pt x="512320" y="1502277"/>
                  <a:pt x="525618" y="1513560"/>
                  <a:pt x="532280" y="1528549"/>
                </a:cubicBezTo>
                <a:cubicBezTo>
                  <a:pt x="543965" y="1554841"/>
                  <a:pt x="550477" y="1583140"/>
                  <a:pt x="559576" y="1610436"/>
                </a:cubicBezTo>
                <a:lnTo>
                  <a:pt x="586871" y="1692322"/>
                </a:lnTo>
                <a:cubicBezTo>
                  <a:pt x="617656" y="1815461"/>
                  <a:pt x="602304" y="1765915"/>
                  <a:pt x="627815" y="1842448"/>
                </a:cubicBezTo>
                <a:cubicBezTo>
                  <a:pt x="618716" y="1869743"/>
                  <a:pt x="624458" y="1908374"/>
                  <a:pt x="600519" y="1924334"/>
                </a:cubicBezTo>
                <a:cubicBezTo>
                  <a:pt x="586871" y="1933433"/>
                  <a:pt x="572177" y="1941129"/>
                  <a:pt x="559576" y="1951630"/>
                </a:cubicBezTo>
                <a:cubicBezTo>
                  <a:pt x="514303" y="1989358"/>
                  <a:pt x="528515" y="1994456"/>
                  <a:pt x="477689" y="2019869"/>
                </a:cubicBezTo>
                <a:cubicBezTo>
                  <a:pt x="435615" y="2040906"/>
                  <a:pt x="365192" y="2042460"/>
                  <a:pt x="327564" y="2047164"/>
                </a:cubicBezTo>
                <a:cubicBezTo>
                  <a:pt x="313916" y="2060812"/>
                  <a:pt x="293217" y="2069968"/>
                  <a:pt x="286621" y="2088107"/>
                </a:cubicBezTo>
                <a:cubicBezTo>
                  <a:pt x="205073" y="2312363"/>
                  <a:pt x="322774" y="2122587"/>
                  <a:pt x="245677" y="2238233"/>
                </a:cubicBezTo>
                <a:cubicBezTo>
                  <a:pt x="241128" y="2251881"/>
                  <a:pt x="241017" y="2267943"/>
                  <a:pt x="232030" y="2279176"/>
                </a:cubicBezTo>
                <a:cubicBezTo>
                  <a:pt x="172885" y="2353106"/>
                  <a:pt x="204737" y="2255286"/>
                  <a:pt x="163791" y="2347415"/>
                </a:cubicBezTo>
                <a:cubicBezTo>
                  <a:pt x="115923" y="2455119"/>
                  <a:pt x="169205" y="2407494"/>
                  <a:pt x="95552" y="2456597"/>
                </a:cubicBezTo>
                <a:cubicBezTo>
                  <a:pt x="100101" y="2543033"/>
                  <a:pt x="101702" y="2629674"/>
                  <a:pt x="109200" y="2715904"/>
                </a:cubicBezTo>
                <a:cubicBezTo>
                  <a:pt x="110825" y="2734591"/>
                  <a:pt x="110496" y="2756379"/>
                  <a:pt x="122848" y="2770495"/>
                </a:cubicBezTo>
                <a:cubicBezTo>
                  <a:pt x="144450" y="2795183"/>
                  <a:pt x="204734" y="2825086"/>
                  <a:pt x="204734" y="2825086"/>
                </a:cubicBezTo>
                <a:cubicBezTo>
                  <a:pt x="234366" y="2913980"/>
                  <a:pt x="254156" y="2936130"/>
                  <a:pt x="218382" y="3043451"/>
                </a:cubicBezTo>
                <a:cubicBezTo>
                  <a:pt x="213195" y="3059012"/>
                  <a:pt x="191087" y="3061648"/>
                  <a:pt x="177439" y="3070746"/>
                </a:cubicBezTo>
                <a:cubicBezTo>
                  <a:pt x="181988" y="3107140"/>
                  <a:pt x="184525" y="3143842"/>
                  <a:pt x="191086" y="3179928"/>
                </a:cubicBezTo>
                <a:cubicBezTo>
                  <a:pt x="199468" y="3226032"/>
                  <a:pt x="227874" y="3233927"/>
                  <a:pt x="191086" y="3289110"/>
                </a:cubicBezTo>
                <a:cubicBezTo>
                  <a:pt x="183106" y="3301080"/>
                  <a:pt x="163791" y="3298209"/>
                  <a:pt x="150143" y="3302758"/>
                </a:cubicBezTo>
                <a:cubicBezTo>
                  <a:pt x="73001" y="3418473"/>
                  <a:pt x="185385" y="3235427"/>
                  <a:pt x="109200" y="3521122"/>
                </a:cubicBezTo>
                <a:cubicBezTo>
                  <a:pt x="104974" y="3536971"/>
                  <a:pt x="81905" y="3539319"/>
                  <a:pt x="68257" y="3548418"/>
                </a:cubicBezTo>
                <a:lnTo>
                  <a:pt x="40961" y="3630304"/>
                </a:lnTo>
                <a:lnTo>
                  <a:pt x="27313" y="3671248"/>
                </a:lnTo>
                <a:cubicBezTo>
                  <a:pt x="37329" y="3721324"/>
                  <a:pt x="43142" y="3782611"/>
                  <a:pt x="81904" y="3821373"/>
                </a:cubicBezTo>
                <a:cubicBezTo>
                  <a:pt x="93503" y="3832972"/>
                  <a:pt x="109200" y="3839570"/>
                  <a:pt x="122848" y="3848669"/>
                </a:cubicBezTo>
                <a:cubicBezTo>
                  <a:pt x="131946" y="3862317"/>
                  <a:pt x="142808" y="3874941"/>
                  <a:pt x="150143" y="3889612"/>
                </a:cubicBezTo>
                <a:cubicBezTo>
                  <a:pt x="172342" y="3934010"/>
                  <a:pt x="151976" y="3932388"/>
                  <a:pt x="191086" y="3971498"/>
                </a:cubicBezTo>
                <a:cubicBezTo>
                  <a:pt x="217543" y="3997955"/>
                  <a:pt x="239673" y="4001342"/>
                  <a:pt x="272973" y="4012442"/>
                </a:cubicBezTo>
                <a:cubicBezTo>
                  <a:pt x="286621" y="4026090"/>
                  <a:pt x="304543" y="4036513"/>
                  <a:pt x="313916" y="4053385"/>
                </a:cubicBezTo>
                <a:cubicBezTo>
                  <a:pt x="327889" y="4078536"/>
                  <a:pt x="341212" y="4135271"/>
                  <a:pt x="341212" y="4135271"/>
                </a:cubicBezTo>
                <a:cubicBezTo>
                  <a:pt x="293988" y="4151012"/>
                  <a:pt x="297666" y="4140476"/>
                  <a:pt x="272973" y="4189863"/>
                </a:cubicBezTo>
                <a:cubicBezTo>
                  <a:pt x="266539" y="4202730"/>
                  <a:pt x="269497" y="4220634"/>
                  <a:pt x="259325" y="4230806"/>
                </a:cubicBezTo>
                <a:cubicBezTo>
                  <a:pt x="236128" y="4254003"/>
                  <a:pt x="177439" y="4285397"/>
                  <a:pt x="177439" y="4285397"/>
                </a:cubicBezTo>
                <a:cubicBezTo>
                  <a:pt x="159242" y="4280848"/>
                  <a:pt x="140088" y="4279138"/>
                  <a:pt x="122848" y="4271749"/>
                </a:cubicBezTo>
                <a:cubicBezTo>
                  <a:pt x="107772" y="4265288"/>
                  <a:pt x="97262" y="4250213"/>
                  <a:pt x="81904" y="4244454"/>
                </a:cubicBezTo>
                <a:cubicBezTo>
                  <a:pt x="60184" y="4236309"/>
                  <a:pt x="36411" y="4235355"/>
                  <a:pt x="13665" y="4230806"/>
                </a:cubicBezTo>
                <a:cubicBezTo>
                  <a:pt x="-1085" y="4289811"/>
                  <a:pt x="18" y="4266640"/>
                  <a:pt x="18" y="4299045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1" tIns="45664" rIns="91331" bIns="45664" rtlCol="0" anchor="ctr"/>
          <a:lstStyle/>
          <a:p>
            <a:pPr algn="ctr" defTabSz="913299"/>
            <a:endParaRPr lang="id-ID" sz="19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784544" y="2119569"/>
            <a:ext cx="4220321" cy="2660691"/>
          </a:xfrm>
          <a:custGeom>
            <a:avLst/>
            <a:gdLst>
              <a:gd name="connsiteX0" fmla="*/ 0 w 5104262"/>
              <a:gd name="connsiteY0" fmla="*/ 0 h 2484155"/>
              <a:gd name="connsiteX1" fmla="*/ 122830 w 5104262"/>
              <a:gd name="connsiteY1" fmla="*/ 40944 h 2484155"/>
              <a:gd name="connsiteX2" fmla="*/ 177421 w 5104262"/>
              <a:gd name="connsiteY2" fmla="*/ 122830 h 2484155"/>
              <a:gd name="connsiteX3" fmla="*/ 218364 w 5104262"/>
              <a:gd name="connsiteY3" fmla="*/ 245660 h 2484155"/>
              <a:gd name="connsiteX4" fmla="*/ 232012 w 5104262"/>
              <a:gd name="connsiteY4" fmla="*/ 286603 h 2484155"/>
              <a:gd name="connsiteX5" fmla="*/ 313898 w 5104262"/>
              <a:gd name="connsiteY5" fmla="*/ 327547 h 2484155"/>
              <a:gd name="connsiteX6" fmla="*/ 341194 w 5104262"/>
              <a:gd name="connsiteY6" fmla="*/ 368490 h 2484155"/>
              <a:gd name="connsiteX7" fmla="*/ 382137 w 5104262"/>
              <a:gd name="connsiteY7" fmla="*/ 450376 h 2484155"/>
              <a:gd name="connsiteX8" fmla="*/ 532262 w 5104262"/>
              <a:gd name="connsiteY8" fmla="*/ 532263 h 2484155"/>
              <a:gd name="connsiteX9" fmla="*/ 641445 w 5104262"/>
              <a:gd name="connsiteY9" fmla="*/ 559559 h 2484155"/>
              <a:gd name="connsiteX10" fmla="*/ 696036 w 5104262"/>
              <a:gd name="connsiteY10" fmla="*/ 641445 h 2484155"/>
              <a:gd name="connsiteX11" fmla="*/ 723331 w 5104262"/>
              <a:gd name="connsiteY11" fmla="*/ 682388 h 2484155"/>
              <a:gd name="connsiteX12" fmla="*/ 818865 w 5104262"/>
              <a:gd name="connsiteY12" fmla="*/ 709684 h 2484155"/>
              <a:gd name="connsiteX13" fmla="*/ 914400 w 5104262"/>
              <a:gd name="connsiteY13" fmla="*/ 791571 h 2484155"/>
              <a:gd name="connsiteX14" fmla="*/ 996286 w 5104262"/>
              <a:gd name="connsiteY14" fmla="*/ 846162 h 2484155"/>
              <a:gd name="connsiteX15" fmla="*/ 1037230 w 5104262"/>
              <a:gd name="connsiteY15" fmla="*/ 859809 h 2484155"/>
              <a:gd name="connsiteX16" fmla="*/ 1078173 w 5104262"/>
              <a:gd name="connsiteY16" fmla="*/ 887105 h 2484155"/>
              <a:gd name="connsiteX17" fmla="*/ 1173707 w 5104262"/>
              <a:gd name="connsiteY17" fmla="*/ 928048 h 2484155"/>
              <a:gd name="connsiteX18" fmla="*/ 1228298 w 5104262"/>
              <a:gd name="connsiteY18" fmla="*/ 1009935 h 2484155"/>
              <a:gd name="connsiteX19" fmla="*/ 1241946 w 5104262"/>
              <a:gd name="connsiteY19" fmla="*/ 1050878 h 2484155"/>
              <a:gd name="connsiteX20" fmla="*/ 1296537 w 5104262"/>
              <a:gd name="connsiteY20" fmla="*/ 1132765 h 2484155"/>
              <a:gd name="connsiteX21" fmla="*/ 1392071 w 5104262"/>
              <a:gd name="connsiteY21" fmla="*/ 1160060 h 2484155"/>
              <a:gd name="connsiteX22" fmla="*/ 1460310 w 5104262"/>
              <a:gd name="connsiteY22" fmla="*/ 1241947 h 2484155"/>
              <a:gd name="connsiteX23" fmla="*/ 1473958 w 5104262"/>
              <a:gd name="connsiteY23" fmla="*/ 1282890 h 2484155"/>
              <a:gd name="connsiteX24" fmla="*/ 1460310 w 5104262"/>
              <a:gd name="connsiteY24" fmla="*/ 1337481 h 2484155"/>
              <a:gd name="connsiteX25" fmla="*/ 1378424 w 5104262"/>
              <a:gd name="connsiteY25" fmla="*/ 1392072 h 2484155"/>
              <a:gd name="connsiteX26" fmla="*/ 1473958 w 5104262"/>
              <a:gd name="connsiteY26" fmla="*/ 1487606 h 2484155"/>
              <a:gd name="connsiteX27" fmla="*/ 1514901 w 5104262"/>
              <a:gd name="connsiteY27" fmla="*/ 1501254 h 2484155"/>
              <a:gd name="connsiteX28" fmla="*/ 1555845 w 5104262"/>
              <a:gd name="connsiteY28" fmla="*/ 1514902 h 2484155"/>
              <a:gd name="connsiteX29" fmla="*/ 1596788 w 5104262"/>
              <a:gd name="connsiteY29" fmla="*/ 1555845 h 2484155"/>
              <a:gd name="connsiteX30" fmla="*/ 1651379 w 5104262"/>
              <a:gd name="connsiteY30" fmla="*/ 1637732 h 2484155"/>
              <a:gd name="connsiteX31" fmla="*/ 1719618 w 5104262"/>
              <a:gd name="connsiteY31" fmla="*/ 1719618 h 2484155"/>
              <a:gd name="connsiteX32" fmla="*/ 1774209 w 5104262"/>
              <a:gd name="connsiteY32" fmla="*/ 1787857 h 2484155"/>
              <a:gd name="connsiteX33" fmla="*/ 1801504 w 5104262"/>
              <a:gd name="connsiteY33" fmla="*/ 1869744 h 2484155"/>
              <a:gd name="connsiteX34" fmla="*/ 2019868 w 5104262"/>
              <a:gd name="connsiteY34" fmla="*/ 1937982 h 2484155"/>
              <a:gd name="connsiteX35" fmla="*/ 2101755 w 5104262"/>
              <a:gd name="connsiteY35" fmla="*/ 1965278 h 2484155"/>
              <a:gd name="connsiteX36" fmla="*/ 2183642 w 5104262"/>
              <a:gd name="connsiteY36" fmla="*/ 2019869 h 2484155"/>
              <a:gd name="connsiteX37" fmla="*/ 2224585 w 5104262"/>
              <a:gd name="connsiteY37" fmla="*/ 2047165 h 2484155"/>
              <a:gd name="connsiteX38" fmla="*/ 2265528 w 5104262"/>
              <a:gd name="connsiteY38" fmla="*/ 2060812 h 2484155"/>
              <a:gd name="connsiteX39" fmla="*/ 2374710 w 5104262"/>
              <a:gd name="connsiteY39" fmla="*/ 2088108 h 2484155"/>
              <a:gd name="connsiteX40" fmla="*/ 2415653 w 5104262"/>
              <a:gd name="connsiteY40" fmla="*/ 2115403 h 2484155"/>
              <a:gd name="connsiteX41" fmla="*/ 2442949 w 5104262"/>
              <a:gd name="connsiteY41" fmla="*/ 2156347 h 2484155"/>
              <a:gd name="connsiteX42" fmla="*/ 2538483 w 5104262"/>
              <a:gd name="connsiteY42" fmla="*/ 2183642 h 2484155"/>
              <a:gd name="connsiteX43" fmla="*/ 2661313 w 5104262"/>
              <a:gd name="connsiteY43" fmla="*/ 2265529 h 2484155"/>
              <a:gd name="connsiteX44" fmla="*/ 2702256 w 5104262"/>
              <a:gd name="connsiteY44" fmla="*/ 2292824 h 2484155"/>
              <a:gd name="connsiteX45" fmla="*/ 2770495 w 5104262"/>
              <a:gd name="connsiteY45" fmla="*/ 2374711 h 2484155"/>
              <a:gd name="connsiteX46" fmla="*/ 2811439 w 5104262"/>
              <a:gd name="connsiteY46" fmla="*/ 2402006 h 2484155"/>
              <a:gd name="connsiteX47" fmla="*/ 2879677 w 5104262"/>
              <a:gd name="connsiteY47" fmla="*/ 2483893 h 2484155"/>
              <a:gd name="connsiteX48" fmla="*/ 2988859 w 5104262"/>
              <a:gd name="connsiteY48" fmla="*/ 2456597 h 2484155"/>
              <a:gd name="connsiteX49" fmla="*/ 3002507 w 5104262"/>
              <a:gd name="connsiteY49" fmla="*/ 2238233 h 2484155"/>
              <a:gd name="connsiteX50" fmla="*/ 3016155 w 5104262"/>
              <a:gd name="connsiteY50" fmla="*/ 2183642 h 2484155"/>
              <a:gd name="connsiteX51" fmla="*/ 3098042 w 5104262"/>
              <a:gd name="connsiteY51" fmla="*/ 2129051 h 2484155"/>
              <a:gd name="connsiteX52" fmla="*/ 3138985 w 5104262"/>
              <a:gd name="connsiteY52" fmla="*/ 2101756 h 2484155"/>
              <a:gd name="connsiteX53" fmla="*/ 3207224 w 5104262"/>
              <a:gd name="connsiteY53" fmla="*/ 2019869 h 2484155"/>
              <a:gd name="connsiteX54" fmla="*/ 3316406 w 5104262"/>
              <a:gd name="connsiteY54" fmla="*/ 1965278 h 2484155"/>
              <a:gd name="connsiteX55" fmla="*/ 3439236 w 5104262"/>
              <a:gd name="connsiteY55" fmla="*/ 1937982 h 2484155"/>
              <a:gd name="connsiteX56" fmla="*/ 3480179 w 5104262"/>
              <a:gd name="connsiteY56" fmla="*/ 1924335 h 2484155"/>
              <a:gd name="connsiteX57" fmla="*/ 3575713 w 5104262"/>
              <a:gd name="connsiteY57" fmla="*/ 1869744 h 2484155"/>
              <a:gd name="connsiteX58" fmla="*/ 3698543 w 5104262"/>
              <a:gd name="connsiteY58" fmla="*/ 1910687 h 2484155"/>
              <a:gd name="connsiteX59" fmla="*/ 3821373 w 5104262"/>
              <a:gd name="connsiteY59" fmla="*/ 1937982 h 2484155"/>
              <a:gd name="connsiteX60" fmla="*/ 3862316 w 5104262"/>
              <a:gd name="connsiteY60" fmla="*/ 1924335 h 2484155"/>
              <a:gd name="connsiteX61" fmla="*/ 3944203 w 5104262"/>
              <a:gd name="connsiteY61" fmla="*/ 1856096 h 2484155"/>
              <a:gd name="connsiteX62" fmla="*/ 3985146 w 5104262"/>
              <a:gd name="connsiteY62" fmla="*/ 1910687 h 2484155"/>
              <a:gd name="connsiteX63" fmla="*/ 4230806 w 5104262"/>
              <a:gd name="connsiteY63" fmla="*/ 1951630 h 2484155"/>
              <a:gd name="connsiteX64" fmla="*/ 4353636 w 5104262"/>
              <a:gd name="connsiteY64" fmla="*/ 2019869 h 2484155"/>
              <a:gd name="connsiteX65" fmla="*/ 4435522 w 5104262"/>
              <a:gd name="connsiteY65" fmla="*/ 2006221 h 2484155"/>
              <a:gd name="connsiteX66" fmla="*/ 4585648 w 5104262"/>
              <a:gd name="connsiteY66" fmla="*/ 2019869 h 2484155"/>
              <a:gd name="connsiteX67" fmla="*/ 4749421 w 5104262"/>
              <a:gd name="connsiteY67" fmla="*/ 2047165 h 2484155"/>
              <a:gd name="connsiteX68" fmla="*/ 5104262 w 5104262"/>
              <a:gd name="connsiteY68" fmla="*/ 2033517 h 2484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104262" h="2484155">
                <a:moveTo>
                  <a:pt x="0" y="0"/>
                </a:moveTo>
                <a:cubicBezTo>
                  <a:pt x="40943" y="13648"/>
                  <a:pt x="98890" y="5034"/>
                  <a:pt x="122830" y="40944"/>
                </a:cubicBezTo>
                <a:lnTo>
                  <a:pt x="177421" y="122830"/>
                </a:lnTo>
                <a:lnTo>
                  <a:pt x="218364" y="245660"/>
                </a:lnTo>
                <a:cubicBezTo>
                  <a:pt x="222913" y="259308"/>
                  <a:pt x="220042" y="278623"/>
                  <a:pt x="232012" y="286603"/>
                </a:cubicBezTo>
                <a:cubicBezTo>
                  <a:pt x="284925" y="321879"/>
                  <a:pt x="257394" y="308712"/>
                  <a:pt x="313898" y="327547"/>
                </a:cubicBezTo>
                <a:cubicBezTo>
                  <a:pt x="322997" y="341195"/>
                  <a:pt x="333858" y="353819"/>
                  <a:pt x="341194" y="368490"/>
                </a:cubicBezTo>
                <a:cubicBezTo>
                  <a:pt x="363395" y="412890"/>
                  <a:pt x="343025" y="411263"/>
                  <a:pt x="382137" y="450376"/>
                </a:cubicBezTo>
                <a:cubicBezTo>
                  <a:pt x="407051" y="475290"/>
                  <a:pt x="532158" y="532237"/>
                  <a:pt x="532262" y="532263"/>
                </a:cubicBezTo>
                <a:lnTo>
                  <a:pt x="641445" y="559559"/>
                </a:lnTo>
                <a:lnTo>
                  <a:pt x="696036" y="641445"/>
                </a:lnTo>
                <a:cubicBezTo>
                  <a:pt x="705134" y="655093"/>
                  <a:pt x="707770" y="677201"/>
                  <a:pt x="723331" y="682388"/>
                </a:cubicBezTo>
                <a:cubicBezTo>
                  <a:pt x="782068" y="701968"/>
                  <a:pt x="750318" y="692547"/>
                  <a:pt x="818865" y="709684"/>
                </a:cubicBezTo>
                <a:cubicBezTo>
                  <a:pt x="865987" y="756805"/>
                  <a:pt x="856043" y="750721"/>
                  <a:pt x="914400" y="791571"/>
                </a:cubicBezTo>
                <a:cubicBezTo>
                  <a:pt x="941275" y="810384"/>
                  <a:pt x="965164" y="835789"/>
                  <a:pt x="996286" y="846162"/>
                </a:cubicBezTo>
                <a:lnTo>
                  <a:pt x="1037230" y="859809"/>
                </a:lnTo>
                <a:cubicBezTo>
                  <a:pt x="1050878" y="868908"/>
                  <a:pt x="1063097" y="880644"/>
                  <a:pt x="1078173" y="887105"/>
                </a:cubicBezTo>
                <a:cubicBezTo>
                  <a:pt x="1201559" y="939986"/>
                  <a:pt x="1070913" y="859519"/>
                  <a:pt x="1173707" y="928048"/>
                </a:cubicBezTo>
                <a:cubicBezTo>
                  <a:pt x="1191904" y="955344"/>
                  <a:pt x="1217924" y="978813"/>
                  <a:pt x="1228298" y="1009935"/>
                </a:cubicBezTo>
                <a:cubicBezTo>
                  <a:pt x="1232847" y="1023583"/>
                  <a:pt x="1234960" y="1038302"/>
                  <a:pt x="1241946" y="1050878"/>
                </a:cubicBezTo>
                <a:cubicBezTo>
                  <a:pt x="1257878" y="1079555"/>
                  <a:pt x="1265415" y="1122392"/>
                  <a:pt x="1296537" y="1132765"/>
                </a:cubicBezTo>
                <a:cubicBezTo>
                  <a:pt x="1355275" y="1152343"/>
                  <a:pt x="1323524" y="1142923"/>
                  <a:pt x="1392071" y="1160060"/>
                </a:cubicBezTo>
                <a:cubicBezTo>
                  <a:pt x="1422258" y="1190247"/>
                  <a:pt x="1441307" y="1203941"/>
                  <a:pt x="1460310" y="1241947"/>
                </a:cubicBezTo>
                <a:cubicBezTo>
                  <a:pt x="1466744" y="1254814"/>
                  <a:pt x="1469409" y="1269242"/>
                  <a:pt x="1473958" y="1282890"/>
                </a:cubicBezTo>
                <a:cubicBezTo>
                  <a:pt x="1469409" y="1301087"/>
                  <a:pt x="1472662" y="1323365"/>
                  <a:pt x="1460310" y="1337481"/>
                </a:cubicBezTo>
                <a:cubicBezTo>
                  <a:pt x="1438708" y="1362169"/>
                  <a:pt x="1378424" y="1392072"/>
                  <a:pt x="1378424" y="1392072"/>
                </a:cubicBezTo>
                <a:cubicBezTo>
                  <a:pt x="1397713" y="1488525"/>
                  <a:pt x="1370064" y="1452975"/>
                  <a:pt x="1473958" y="1487606"/>
                </a:cubicBezTo>
                <a:lnTo>
                  <a:pt x="1514901" y="1501254"/>
                </a:lnTo>
                <a:lnTo>
                  <a:pt x="1555845" y="1514902"/>
                </a:lnTo>
                <a:cubicBezTo>
                  <a:pt x="1569493" y="1528550"/>
                  <a:pt x="1584939" y="1540610"/>
                  <a:pt x="1596788" y="1555845"/>
                </a:cubicBezTo>
                <a:cubicBezTo>
                  <a:pt x="1616928" y="1581740"/>
                  <a:pt x="1628182" y="1614535"/>
                  <a:pt x="1651379" y="1637732"/>
                </a:cubicBezTo>
                <a:cubicBezTo>
                  <a:pt x="1703920" y="1690273"/>
                  <a:pt x="1681616" y="1662616"/>
                  <a:pt x="1719618" y="1719618"/>
                </a:cubicBezTo>
                <a:cubicBezTo>
                  <a:pt x="1769387" y="1868935"/>
                  <a:pt x="1686024" y="1646761"/>
                  <a:pt x="1774209" y="1787857"/>
                </a:cubicBezTo>
                <a:cubicBezTo>
                  <a:pt x="1789458" y="1812256"/>
                  <a:pt x="1775769" y="1856877"/>
                  <a:pt x="1801504" y="1869744"/>
                </a:cubicBezTo>
                <a:cubicBezTo>
                  <a:pt x="1939604" y="1938793"/>
                  <a:pt x="1744589" y="1846221"/>
                  <a:pt x="2019868" y="1937982"/>
                </a:cubicBezTo>
                <a:cubicBezTo>
                  <a:pt x="2047164" y="1947081"/>
                  <a:pt x="2077815" y="1949318"/>
                  <a:pt x="2101755" y="1965278"/>
                </a:cubicBezTo>
                <a:lnTo>
                  <a:pt x="2183642" y="2019869"/>
                </a:lnTo>
                <a:cubicBezTo>
                  <a:pt x="2197290" y="2028968"/>
                  <a:pt x="2209024" y="2041978"/>
                  <a:pt x="2224585" y="2047165"/>
                </a:cubicBezTo>
                <a:cubicBezTo>
                  <a:pt x="2238233" y="2051714"/>
                  <a:pt x="2251572" y="2057323"/>
                  <a:pt x="2265528" y="2060812"/>
                </a:cubicBezTo>
                <a:cubicBezTo>
                  <a:pt x="2296675" y="2068599"/>
                  <a:pt x="2343512" y="2072509"/>
                  <a:pt x="2374710" y="2088108"/>
                </a:cubicBezTo>
                <a:cubicBezTo>
                  <a:pt x="2389381" y="2095443"/>
                  <a:pt x="2402005" y="2106305"/>
                  <a:pt x="2415653" y="2115403"/>
                </a:cubicBezTo>
                <a:cubicBezTo>
                  <a:pt x="2424752" y="2129051"/>
                  <a:pt x="2430141" y="2146100"/>
                  <a:pt x="2442949" y="2156347"/>
                </a:cubicBezTo>
                <a:cubicBezTo>
                  <a:pt x="2451847" y="2163465"/>
                  <a:pt x="2534920" y="2182751"/>
                  <a:pt x="2538483" y="2183642"/>
                </a:cubicBezTo>
                <a:lnTo>
                  <a:pt x="2661313" y="2265529"/>
                </a:lnTo>
                <a:lnTo>
                  <a:pt x="2702256" y="2292824"/>
                </a:lnTo>
                <a:cubicBezTo>
                  <a:pt x="2729094" y="2333081"/>
                  <a:pt x="2731090" y="2341874"/>
                  <a:pt x="2770495" y="2374711"/>
                </a:cubicBezTo>
                <a:cubicBezTo>
                  <a:pt x="2783096" y="2385212"/>
                  <a:pt x="2797791" y="2392908"/>
                  <a:pt x="2811439" y="2402006"/>
                </a:cubicBezTo>
                <a:cubicBezTo>
                  <a:pt x="2820633" y="2415798"/>
                  <a:pt x="2861032" y="2482198"/>
                  <a:pt x="2879677" y="2483893"/>
                </a:cubicBezTo>
                <a:cubicBezTo>
                  <a:pt x="2917037" y="2487289"/>
                  <a:pt x="2988859" y="2456597"/>
                  <a:pt x="2988859" y="2456597"/>
                </a:cubicBezTo>
                <a:cubicBezTo>
                  <a:pt x="2993408" y="2383809"/>
                  <a:pt x="2995250" y="2310801"/>
                  <a:pt x="3002507" y="2238233"/>
                </a:cubicBezTo>
                <a:cubicBezTo>
                  <a:pt x="3004373" y="2219569"/>
                  <a:pt x="3006849" y="2199928"/>
                  <a:pt x="3016155" y="2183642"/>
                </a:cubicBezTo>
                <a:cubicBezTo>
                  <a:pt x="3047201" y="2129312"/>
                  <a:pt x="3053747" y="2151198"/>
                  <a:pt x="3098042" y="2129051"/>
                </a:cubicBezTo>
                <a:cubicBezTo>
                  <a:pt x="3112713" y="2121716"/>
                  <a:pt x="3126384" y="2112257"/>
                  <a:pt x="3138985" y="2101756"/>
                </a:cubicBezTo>
                <a:cubicBezTo>
                  <a:pt x="3273138" y="1989961"/>
                  <a:pt x="3099865" y="2127226"/>
                  <a:pt x="3207224" y="2019869"/>
                </a:cubicBezTo>
                <a:cubicBezTo>
                  <a:pt x="3233608" y="1993486"/>
                  <a:pt x="3285130" y="1977007"/>
                  <a:pt x="3316406" y="1965278"/>
                </a:cubicBezTo>
                <a:cubicBezTo>
                  <a:pt x="3383436" y="1940141"/>
                  <a:pt x="3343476" y="1959262"/>
                  <a:pt x="3439236" y="1937982"/>
                </a:cubicBezTo>
                <a:cubicBezTo>
                  <a:pt x="3453279" y="1934861"/>
                  <a:pt x="3466531" y="1928884"/>
                  <a:pt x="3480179" y="1924335"/>
                </a:cubicBezTo>
                <a:cubicBezTo>
                  <a:pt x="3495258" y="1913026"/>
                  <a:pt x="3545459" y="1866382"/>
                  <a:pt x="3575713" y="1869744"/>
                </a:cubicBezTo>
                <a:cubicBezTo>
                  <a:pt x="3698575" y="1883396"/>
                  <a:pt x="3616641" y="1897036"/>
                  <a:pt x="3698543" y="1910687"/>
                </a:cubicBezTo>
                <a:cubicBezTo>
                  <a:pt x="3794620" y="1926700"/>
                  <a:pt x="3754178" y="1915585"/>
                  <a:pt x="3821373" y="1937982"/>
                </a:cubicBezTo>
                <a:cubicBezTo>
                  <a:pt x="3835021" y="1933433"/>
                  <a:pt x="3849449" y="1930769"/>
                  <a:pt x="3862316" y="1924335"/>
                </a:cubicBezTo>
                <a:cubicBezTo>
                  <a:pt x="3900315" y="1905336"/>
                  <a:pt x="3914022" y="1886276"/>
                  <a:pt x="3944203" y="1856096"/>
                </a:cubicBezTo>
                <a:cubicBezTo>
                  <a:pt x="3957851" y="1874293"/>
                  <a:pt x="3967876" y="1895884"/>
                  <a:pt x="3985146" y="1910687"/>
                </a:cubicBezTo>
                <a:cubicBezTo>
                  <a:pt x="4046073" y="1962910"/>
                  <a:pt x="4178800" y="1947915"/>
                  <a:pt x="4230806" y="1951630"/>
                </a:cubicBezTo>
                <a:cubicBezTo>
                  <a:pt x="4324662" y="2014201"/>
                  <a:pt x="4281570" y="1995847"/>
                  <a:pt x="4353636" y="2019869"/>
                </a:cubicBezTo>
                <a:cubicBezTo>
                  <a:pt x="4380931" y="2015320"/>
                  <a:pt x="4407850" y="2006221"/>
                  <a:pt x="4435522" y="2006221"/>
                </a:cubicBezTo>
                <a:cubicBezTo>
                  <a:pt x="4485770" y="2006221"/>
                  <a:pt x="4535676" y="2014609"/>
                  <a:pt x="4585648" y="2019869"/>
                </a:cubicBezTo>
                <a:cubicBezTo>
                  <a:pt x="4696015" y="2031487"/>
                  <a:pt x="4668160" y="2026849"/>
                  <a:pt x="4749421" y="2047165"/>
                </a:cubicBezTo>
                <a:lnTo>
                  <a:pt x="5104262" y="2033517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1" tIns="45664" rIns="91331" bIns="45664" rtlCol="0" anchor="ctr"/>
          <a:lstStyle/>
          <a:p>
            <a:pPr algn="ctr" defTabSz="913299"/>
            <a:endParaRPr lang="id-ID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61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6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2203</TotalTime>
  <Words>923</Words>
  <Application>Microsoft Office PowerPoint</Application>
  <PresentationFormat>Custom</PresentationFormat>
  <Paragraphs>350</Paragraphs>
  <Slides>15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Office Theme</vt:lpstr>
      <vt:lpstr>3_Office Theme</vt:lpstr>
      <vt:lpstr>4_Office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Peran Penting Bandara Banding Agung dalam Pembangunan Kepariwisataan Kabupaten Ogan Komering Ulu Selatan</vt:lpstr>
      <vt:lpstr>Target Pengembangan Objek Daya Tarik Wisata  Kab. OKU Selatan</vt:lpstr>
      <vt:lpstr>Target Pembangunan Objek Daya Tarik Wisata  Kab. OKU Selatan</vt:lpstr>
      <vt:lpstr>Target Pembangunan Objek Daya Tarik Wisata  Kab. OKU Selatan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Rawi Ravian DPOKUS</dc:creator>
  <cp:lastModifiedBy>ASUS</cp:lastModifiedBy>
  <cp:revision>186</cp:revision>
  <dcterms:created xsi:type="dcterms:W3CDTF">2018-08-12T11:23:06Z</dcterms:created>
  <dcterms:modified xsi:type="dcterms:W3CDTF">2019-04-19T15:23:01Z</dcterms:modified>
</cp:coreProperties>
</file>