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8" r:id="rId3"/>
  </p:sldMasterIdLst>
  <p:notesMasterIdLst>
    <p:notesMasterId r:id="rId25"/>
  </p:notesMasterIdLst>
  <p:sldIdLst>
    <p:sldId id="2083" r:id="rId4"/>
    <p:sldId id="512" r:id="rId5"/>
    <p:sldId id="519" r:id="rId6"/>
    <p:sldId id="490" r:id="rId7"/>
    <p:sldId id="515" r:id="rId8"/>
    <p:sldId id="491" r:id="rId9"/>
    <p:sldId id="507" r:id="rId10"/>
    <p:sldId id="508" r:id="rId11"/>
    <p:sldId id="2075" r:id="rId12"/>
    <p:sldId id="542" r:id="rId13"/>
    <p:sldId id="2087" r:id="rId14"/>
    <p:sldId id="2089" r:id="rId15"/>
    <p:sldId id="2084" r:id="rId16"/>
    <p:sldId id="2085" r:id="rId17"/>
    <p:sldId id="2086" r:id="rId18"/>
    <p:sldId id="2088" r:id="rId19"/>
    <p:sldId id="259" r:id="rId20"/>
    <p:sldId id="285" r:id="rId21"/>
    <p:sldId id="547" r:id="rId22"/>
    <p:sldId id="2081" r:id="rId23"/>
    <p:sldId id="266" r:id="rId24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996" y="-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07DD2-7430-4FA2-B6F3-BBECB4CA328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F6F13FF0-F408-442A-A206-9F69A82D4F05}">
      <dgm:prSet phldrT="[Text]" custT="1"/>
      <dgm:spPr/>
      <dgm:t>
        <a:bodyPr/>
        <a:lstStyle/>
        <a:p>
          <a:r>
            <a:rPr lang="fi-FI" sz="1200" dirty="0">
              <a:latin typeface="Bahnschrift SemiBold" panose="020B0502040204020203" pitchFamily="34" charset="0"/>
              <a:ea typeface="Open Sans Light" pitchFamily="34" charset="0"/>
              <a:cs typeface="Open Sans Light" pitchFamily="34" charset="0"/>
            </a:rPr>
            <a:t>Optimalisasi Kebijakan eksisting didaerah</a:t>
          </a:r>
          <a:endParaRPr lang="en-ID" sz="1200" dirty="0"/>
        </a:p>
      </dgm:t>
    </dgm:pt>
    <dgm:pt modelId="{8A5DD46C-92BC-43DA-B364-87E7E3283806}" type="parTrans" cxnId="{41B4F271-B544-453A-B9B4-F34696811352}">
      <dgm:prSet/>
      <dgm:spPr/>
      <dgm:t>
        <a:bodyPr/>
        <a:lstStyle/>
        <a:p>
          <a:endParaRPr lang="en-ID"/>
        </a:p>
      </dgm:t>
    </dgm:pt>
    <dgm:pt modelId="{1ECD595A-98FC-40E4-B728-A3AA891F8F8E}" type="sibTrans" cxnId="{41B4F271-B544-453A-B9B4-F34696811352}">
      <dgm:prSet/>
      <dgm:spPr/>
      <dgm:t>
        <a:bodyPr/>
        <a:lstStyle/>
        <a:p>
          <a:endParaRPr lang="en-ID"/>
        </a:p>
      </dgm:t>
    </dgm:pt>
    <dgm:pt modelId="{270E31EB-E576-42C9-AFA4-5D30724F0014}">
      <dgm:prSet phldrT="[Text]" custT="1"/>
      <dgm:spPr/>
      <dgm:t>
        <a:bodyPr/>
        <a:lstStyle/>
        <a:p>
          <a:pPr algn="just"/>
          <a:r>
            <a:rPr lang="en-US" sz="1200" dirty="0" smtClean="0"/>
            <a:t>P</a:t>
          </a:r>
          <a:r>
            <a:rPr lang="id-ID" sz="1200" dirty="0" smtClean="0"/>
            <a:t>erlu </a:t>
          </a:r>
          <a:r>
            <a:rPr lang="id-ID" sz="1200" dirty="0"/>
            <a:t>kiranya dilakukan </a:t>
          </a:r>
          <a:r>
            <a:rPr lang="en-US" sz="1200" dirty="0" err="1"/>
            <a:t>evaluasi</a:t>
          </a:r>
          <a:r>
            <a:rPr lang="en-US" sz="1200" dirty="0"/>
            <a:t> </a:t>
          </a:r>
          <a:r>
            <a:rPr lang="en-US" sz="1200" dirty="0" err="1"/>
            <a:t>dari</a:t>
          </a:r>
          <a:r>
            <a:rPr lang="en-US" sz="1200" dirty="0"/>
            <a:t> </a:t>
          </a:r>
          <a:r>
            <a:rPr lang="en-US" sz="1200" dirty="0" err="1"/>
            <a:t>apa</a:t>
          </a:r>
          <a:r>
            <a:rPr lang="en-US" sz="1200" dirty="0"/>
            <a:t> </a:t>
          </a:r>
          <a:r>
            <a:rPr lang="en-US" sz="1200" dirty="0" err="1"/>
            <a:t>saja</a:t>
          </a:r>
          <a:r>
            <a:rPr lang="id-ID" sz="1200" dirty="0"/>
            <a:t> program-program yang masuk kedalam Roadmap Sistem Inovasi Daerah (SIDa)</a:t>
          </a:r>
          <a:r>
            <a:rPr lang="en-US" sz="1200" dirty="0"/>
            <a:t> yang </a:t>
          </a:r>
          <a:r>
            <a:rPr lang="en-US" sz="1200" dirty="0" err="1"/>
            <a:t>sudah</a:t>
          </a:r>
          <a:r>
            <a:rPr lang="en-US" sz="1200" dirty="0"/>
            <a:t> </a:t>
          </a:r>
          <a:r>
            <a:rPr lang="en-US" sz="1200" dirty="0" err="1"/>
            <a:t>terealisasi</a:t>
          </a:r>
          <a:r>
            <a:rPr lang="en-US" sz="1200" dirty="0"/>
            <a:t> </a:t>
          </a:r>
          <a:r>
            <a:rPr lang="en-US" sz="1200" dirty="0" err="1"/>
            <a:t>oleh</a:t>
          </a:r>
          <a:r>
            <a:rPr lang="en-US" sz="1200" dirty="0"/>
            <a:t> </a:t>
          </a:r>
          <a:r>
            <a:rPr lang="id-ID" sz="1200" dirty="0" smtClean="0"/>
            <a:t>Kabupaten </a:t>
          </a:r>
          <a:r>
            <a:rPr lang="en-US" sz="1200" dirty="0" smtClean="0"/>
            <a:t>OKU Selatan s</a:t>
          </a:r>
          <a:r>
            <a:rPr lang="id-ID" sz="1200" dirty="0"/>
            <a:t>ehingga </a:t>
          </a:r>
          <a:r>
            <a:rPr lang="en-US" sz="1200" dirty="0" err="1"/>
            <a:t>dapat</a:t>
          </a:r>
          <a:r>
            <a:rPr lang="en-US" sz="1200" dirty="0"/>
            <a:t> </a:t>
          </a:r>
          <a:r>
            <a:rPr lang="en-US" sz="1200" dirty="0" err="1"/>
            <a:t>memberikan</a:t>
          </a:r>
          <a:r>
            <a:rPr lang="en-US" sz="1200" dirty="0"/>
            <a:t> </a:t>
          </a:r>
          <a:r>
            <a:rPr lang="en-US" sz="1200" dirty="0" err="1"/>
            <a:t>gambaran</a:t>
          </a:r>
          <a:r>
            <a:rPr lang="en-US" sz="1200" dirty="0"/>
            <a:t> </a:t>
          </a:r>
          <a:r>
            <a:rPr lang="en-US" sz="1200" dirty="0" err="1"/>
            <a:t>pelaksanaan</a:t>
          </a:r>
          <a:r>
            <a:rPr lang="id-ID" sz="1200" dirty="0"/>
            <a:t> inovasi </a:t>
          </a:r>
          <a:r>
            <a:rPr lang="en-US" sz="1200" dirty="0" err="1"/>
            <a:t>daerah</a:t>
          </a:r>
          <a:r>
            <a:rPr lang="en-US" sz="1200" dirty="0"/>
            <a:t>. </a:t>
          </a:r>
          <a:r>
            <a:rPr lang="en-US" sz="1200" dirty="0" err="1"/>
            <a:t>Disamping</a:t>
          </a:r>
          <a:r>
            <a:rPr lang="en-US" sz="1200" dirty="0"/>
            <a:t> </a:t>
          </a:r>
          <a:r>
            <a:rPr lang="en-US" sz="1200" dirty="0" err="1"/>
            <a:t>itu</a:t>
          </a:r>
          <a:r>
            <a:rPr lang="en-US" sz="1200" dirty="0"/>
            <a:t> juga </a:t>
          </a:r>
          <a:r>
            <a:rPr lang="en-US" sz="1200" dirty="0" err="1"/>
            <a:t>optimalisasi</a:t>
          </a:r>
          <a:r>
            <a:rPr lang="en-US" sz="1200" dirty="0"/>
            <a:t> </a:t>
          </a:r>
          <a:r>
            <a:rPr lang="en-US" sz="1200" dirty="0" err="1"/>
            <a:t>dari</a:t>
          </a:r>
          <a:r>
            <a:rPr lang="en-US" sz="1200" dirty="0"/>
            <a:t> </a:t>
          </a:r>
          <a:r>
            <a:rPr lang="en-US" sz="1200" dirty="0" err="1"/>
            <a:t>penyebarluasan</a:t>
          </a:r>
          <a:r>
            <a:rPr lang="en-US" sz="1200" dirty="0"/>
            <a:t> </a:t>
          </a:r>
          <a:r>
            <a:rPr lang="en-US" sz="1200" dirty="0" err="1" smtClean="0"/>
            <a:t>informasi</a:t>
          </a:r>
          <a:r>
            <a:rPr lang="en-US" sz="1200" dirty="0" smtClean="0"/>
            <a:t>.</a:t>
          </a:r>
          <a:endParaRPr lang="en-ID" sz="1200" dirty="0"/>
        </a:p>
      </dgm:t>
    </dgm:pt>
    <dgm:pt modelId="{0C210451-A779-4523-8ECE-2273B9646F22}" type="parTrans" cxnId="{43E8EB4D-D8CA-4058-AAC4-198FD1B0470B}">
      <dgm:prSet/>
      <dgm:spPr/>
      <dgm:t>
        <a:bodyPr/>
        <a:lstStyle/>
        <a:p>
          <a:endParaRPr lang="en-ID"/>
        </a:p>
      </dgm:t>
    </dgm:pt>
    <dgm:pt modelId="{43E4BECF-A872-4539-855A-7D7A75061EE6}" type="sibTrans" cxnId="{43E8EB4D-D8CA-4058-AAC4-198FD1B0470B}">
      <dgm:prSet/>
      <dgm:spPr/>
      <dgm:t>
        <a:bodyPr/>
        <a:lstStyle/>
        <a:p>
          <a:endParaRPr lang="en-ID"/>
        </a:p>
      </dgm:t>
    </dgm:pt>
    <dgm:pt modelId="{6E5BFE15-590D-44CA-BE48-A85D82F4D6C3}">
      <dgm:prSet phldrT="[Text]" custT="1"/>
      <dgm:spPr/>
      <dgm:t>
        <a:bodyPr/>
        <a:lstStyle/>
        <a:p>
          <a:r>
            <a:rPr lang="fi-FI" sz="1200" dirty="0">
              <a:latin typeface="Bahnschrift SemiBold" panose="020B0502040204020203" pitchFamily="34" charset="0"/>
              <a:ea typeface="Open Sans Light" pitchFamily="34" charset="0"/>
              <a:cs typeface="Open Sans Light" pitchFamily="34" charset="0"/>
            </a:rPr>
            <a:t>Koordinasi Kelembagaan Perangkat Daerah</a:t>
          </a:r>
          <a:endParaRPr lang="en-ID" sz="1200" dirty="0"/>
        </a:p>
      </dgm:t>
    </dgm:pt>
    <dgm:pt modelId="{389A4795-5DCB-42D4-AA89-2D0A28737DE2}" type="parTrans" cxnId="{B0065558-A008-46B6-BDC1-F262282B91F3}">
      <dgm:prSet/>
      <dgm:spPr/>
      <dgm:t>
        <a:bodyPr/>
        <a:lstStyle/>
        <a:p>
          <a:endParaRPr lang="en-ID"/>
        </a:p>
      </dgm:t>
    </dgm:pt>
    <dgm:pt modelId="{DAE3BC3F-0D62-40A9-984E-E85BE24F03A7}" type="sibTrans" cxnId="{B0065558-A008-46B6-BDC1-F262282B91F3}">
      <dgm:prSet/>
      <dgm:spPr/>
      <dgm:t>
        <a:bodyPr/>
        <a:lstStyle/>
        <a:p>
          <a:endParaRPr lang="en-ID"/>
        </a:p>
      </dgm:t>
    </dgm:pt>
    <dgm:pt modelId="{5A20DA0D-6AEA-4B41-8C33-28369421DC1F}">
      <dgm:prSet phldrT="[Text]" custT="1"/>
      <dgm:spPr/>
      <dgm:t>
        <a:bodyPr/>
        <a:lstStyle/>
        <a:p>
          <a:pPr algn="just"/>
          <a:r>
            <a:rPr lang="en-US" sz="1200" dirty="0" err="1"/>
            <a:t>Perlu</a:t>
          </a:r>
          <a:r>
            <a:rPr lang="en-US" sz="1200" dirty="0"/>
            <a:t> </a:t>
          </a:r>
          <a:r>
            <a:rPr lang="en-US" sz="1200" dirty="0" err="1"/>
            <a:t>optimalisasi</a:t>
          </a:r>
          <a:r>
            <a:rPr lang="en-US" sz="1200" dirty="0"/>
            <a:t> </a:t>
          </a:r>
          <a:r>
            <a:rPr lang="en-US" sz="1200" dirty="0" err="1"/>
            <a:t>peran</a:t>
          </a:r>
          <a:r>
            <a:rPr lang="en-US" sz="1200" dirty="0"/>
            <a:t> </a:t>
          </a:r>
          <a:r>
            <a:rPr lang="en-US" sz="1200" dirty="0" err="1"/>
            <a:t>kelembagaan</a:t>
          </a:r>
          <a:r>
            <a:rPr lang="en-US" sz="1200" dirty="0"/>
            <a:t> </a:t>
          </a:r>
          <a:r>
            <a:rPr lang="en-US" sz="1200" dirty="0" err="1"/>
            <a:t>terutama</a:t>
          </a:r>
          <a:r>
            <a:rPr lang="en-US" sz="1200" dirty="0"/>
            <a:t> </a:t>
          </a:r>
          <a:r>
            <a:rPr lang="en-US" sz="1200" dirty="0" err="1"/>
            <a:t>pimpinan</a:t>
          </a:r>
          <a:r>
            <a:rPr lang="en-US" sz="1200" dirty="0"/>
            <a:t> pada </a:t>
          </a:r>
          <a:r>
            <a:rPr lang="en-US" sz="1200" dirty="0" err="1"/>
            <a:t>setiap</a:t>
          </a:r>
          <a:r>
            <a:rPr lang="en-US" sz="1200" dirty="0"/>
            <a:t> OPD </a:t>
          </a:r>
          <a:r>
            <a:rPr lang="en-US" sz="1200" dirty="0" err="1"/>
            <a:t>untuk</a:t>
          </a:r>
          <a:r>
            <a:rPr lang="en-US" sz="1200" dirty="0"/>
            <a:t> </a:t>
          </a:r>
          <a:r>
            <a:rPr lang="en-US" sz="1200" dirty="0" err="1"/>
            <a:t>mendorong</a:t>
          </a:r>
          <a:r>
            <a:rPr lang="en-US" sz="1200" dirty="0"/>
            <a:t> proses </a:t>
          </a:r>
          <a:r>
            <a:rPr lang="en-US" sz="1200" dirty="0" err="1"/>
            <a:t>inovasi</a:t>
          </a:r>
          <a:r>
            <a:rPr lang="en-US" sz="1200" dirty="0"/>
            <a:t>. </a:t>
          </a:r>
          <a:r>
            <a:rPr lang="en-US" sz="1200" dirty="0" err="1"/>
            <a:t>Selanjutnya</a:t>
          </a:r>
          <a:r>
            <a:rPr lang="en-US" sz="1200" dirty="0"/>
            <a:t> juga </a:t>
          </a:r>
          <a:r>
            <a:rPr lang="en-US" sz="1200" dirty="0" err="1"/>
            <a:t>pemahaman</a:t>
          </a:r>
          <a:r>
            <a:rPr lang="en-US" sz="1200" dirty="0"/>
            <a:t> </a:t>
          </a:r>
          <a:r>
            <a:rPr lang="en-US" sz="1200" dirty="0" err="1"/>
            <a:t>terhadap</a:t>
          </a:r>
          <a:r>
            <a:rPr lang="en-US" sz="1200" dirty="0"/>
            <a:t> </a:t>
          </a:r>
          <a:r>
            <a:rPr lang="en-US" sz="1200" dirty="0" err="1"/>
            <a:t>bagaimana</a:t>
          </a:r>
          <a:r>
            <a:rPr lang="en-US" sz="1200" dirty="0"/>
            <a:t> proses </a:t>
          </a:r>
          <a:r>
            <a:rPr lang="en-US" sz="1200" dirty="0" err="1"/>
            <a:t>perencanaan</a:t>
          </a:r>
          <a:r>
            <a:rPr lang="en-US" sz="1200" dirty="0"/>
            <a:t> </a:t>
          </a:r>
          <a:r>
            <a:rPr lang="en-US" sz="1200" dirty="0" err="1"/>
            <a:t>inovasi</a:t>
          </a:r>
          <a:r>
            <a:rPr lang="en-US" sz="1200" dirty="0"/>
            <a:t> </a:t>
          </a:r>
          <a:r>
            <a:rPr lang="en-US" sz="1200" dirty="0" err="1"/>
            <a:t>sampai</a:t>
          </a:r>
          <a:r>
            <a:rPr lang="en-US" sz="1200" dirty="0"/>
            <a:t> </a:t>
          </a:r>
          <a:r>
            <a:rPr lang="en-US" sz="1200" dirty="0" err="1"/>
            <a:t>melaporkan</a:t>
          </a:r>
          <a:r>
            <a:rPr lang="en-US" sz="1200" dirty="0"/>
            <a:t> </a:t>
          </a:r>
          <a:r>
            <a:rPr lang="en-US" sz="1200" dirty="0" err="1"/>
            <a:t>inovasi</a:t>
          </a:r>
          <a:r>
            <a:rPr lang="en-US" sz="1200" dirty="0"/>
            <a:t> </a:t>
          </a:r>
          <a:r>
            <a:rPr lang="en-US" sz="1200" dirty="0" err="1"/>
            <a:t>daerah</a:t>
          </a:r>
          <a:r>
            <a:rPr lang="en-US" sz="1200" dirty="0"/>
            <a:t> </a:t>
          </a:r>
          <a:r>
            <a:rPr lang="en-US" sz="1200" dirty="0" err="1"/>
            <a:t>baik</a:t>
          </a:r>
          <a:r>
            <a:rPr lang="en-US" sz="1200" dirty="0"/>
            <a:t> </a:t>
          </a:r>
          <a:r>
            <a:rPr lang="en-US" sz="1200" dirty="0" err="1"/>
            <a:t>itu</a:t>
          </a:r>
          <a:r>
            <a:rPr lang="en-US" sz="1200" dirty="0"/>
            <a:t> yang </a:t>
          </a:r>
          <a:r>
            <a:rPr lang="en-US" sz="1200" dirty="0" err="1"/>
            <a:t>dilakukan</a:t>
          </a:r>
          <a:r>
            <a:rPr lang="en-US" sz="1200" dirty="0"/>
            <a:t> oleh ASN, OPD, Masyarakat, DPRD dan </a:t>
          </a:r>
          <a:r>
            <a:rPr lang="en-US" sz="1200" dirty="0" err="1"/>
            <a:t>Kepala</a:t>
          </a:r>
          <a:r>
            <a:rPr lang="en-US" sz="1200" dirty="0"/>
            <a:t> Daerah</a:t>
          </a:r>
          <a:r>
            <a:rPr lang="en-US" sz="1300" dirty="0"/>
            <a:t>.</a:t>
          </a:r>
          <a:endParaRPr lang="en-ID" sz="1300" dirty="0"/>
        </a:p>
      </dgm:t>
    </dgm:pt>
    <dgm:pt modelId="{55E25783-84CF-414E-B084-E461BDA58C89}" type="parTrans" cxnId="{48404F8A-CFE7-4416-A5DC-2DFC92EEF4A8}">
      <dgm:prSet/>
      <dgm:spPr/>
      <dgm:t>
        <a:bodyPr/>
        <a:lstStyle/>
        <a:p>
          <a:endParaRPr lang="en-ID"/>
        </a:p>
      </dgm:t>
    </dgm:pt>
    <dgm:pt modelId="{77195EF1-3322-411E-851B-8AF782CC97EA}" type="sibTrans" cxnId="{48404F8A-CFE7-4416-A5DC-2DFC92EEF4A8}">
      <dgm:prSet/>
      <dgm:spPr/>
      <dgm:t>
        <a:bodyPr/>
        <a:lstStyle/>
        <a:p>
          <a:endParaRPr lang="en-ID"/>
        </a:p>
      </dgm:t>
    </dgm:pt>
    <dgm:pt modelId="{CE68AD3E-F4E9-41E8-8810-C70114590BF2}">
      <dgm:prSet phldrT="[Text]" custT="1"/>
      <dgm:spPr/>
      <dgm:t>
        <a:bodyPr/>
        <a:lstStyle/>
        <a:p>
          <a:pPr algn="just"/>
          <a:r>
            <a:rPr lang="en-US" sz="1200" dirty="0"/>
            <a:t>Agenda </a:t>
          </a:r>
          <a:r>
            <a:rPr lang="en-US" sz="1200" dirty="0" err="1"/>
            <a:t>pemahaman</a:t>
          </a:r>
          <a:r>
            <a:rPr lang="en-US" sz="1200" dirty="0"/>
            <a:t> </a:t>
          </a:r>
          <a:r>
            <a:rPr lang="en-US" sz="1200" dirty="0" err="1"/>
            <a:t>bersama</a:t>
          </a:r>
          <a:r>
            <a:rPr lang="id-ID" sz="1200" dirty="0"/>
            <a:t> secara berkelanjutan mengenai apa yang dimaksud dengan inovasi dan pentingnya inovasi bagi Pemerintah </a:t>
          </a:r>
          <a:r>
            <a:rPr lang="en-US" sz="1200" dirty="0"/>
            <a:t>D</a:t>
          </a:r>
          <a:r>
            <a:rPr lang="id-ID" sz="1200" dirty="0"/>
            <a:t>aerah</a:t>
          </a:r>
          <a:r>
            <a:rPr lang="en-US" sz="1200" dirty="0"/>
            <a:t>.</a:t>
          </a:r>
          <a:endParaRPr lang="en-ID" sz="1200" dirty="0"/>
        </a:p>
      </dgm:t>
    </dgm:pt>
    <dgm:pt modelId="{026440F5-4F63-4EF4-A9F5-7680D0D342E6}" type="parTrans" cxnId="{ABD035EE-86CA-46E2-A913-3F1156D43C89}">
      <dgm:prSet/>
      <dgm:spPr/>
      <dgm:t>
        <a:bodyPr/>
        <a:lstStyle/>
        <a:p>
          <a:endParaRPr lang="en-ID"/>
        </a:p>
      </dgm:t>
    </dgm:pt>
    <dgm:pt modelId="{4CAC69B7-B533-4093-8145-4EFF18F7A969}" type="sibTrans" cxnId="{ABD035EE-86CA-46E2-A913-3F1156D43C89}">
      <dgm:prSet/>
      <dgm:spPr/>
      <dgm:t>
        <a:bodyPr/>
        <a:lstStyle/>
        <a:p>
          <a:endParaRPr lang="en-ID"/>
        </a:p>
      </dgm:t>
    </dgm:pt>
    <dgm:pt modelId="{7409D324-CA6B-4ED9-A828-E17C61B6C1CD}">
      <dgm:prSet phldrT="[Text]" custT="1"/>
      <dgm:spPr/>
      <dgm:t>
        <a:bodyPr/>
        <a:lstStyle/>
        <a:p>
          <a:r>
            <a:rPr lang="id-ID" sz="1200" dirty="0">
              <a:latin typeface="Bahnschrift SemiBold" panose="020B0502040204020203" pitchFamily="34" charset="0"/>
            </a:rPr>
            <a:t>Komunikasi Publik Inovasi Daerah</a:t>
          </a:r>
          <a:endParaRPr lang="en-ID" sz="1200" dirty="0"/>
        </a:p>
      </dgm:t>
    </dgm:pt>
    <dgm:pt modelId="{4AA649AE-A01C-4A30-8094-87C3B04CEAB7}" type="parTrans" cxnId="{94AB9C2F-7A38-45E1-B13C-9646B8B7B6BF}">
      <dgm:prSet/>
      <dgm:spPr/>
      <dgm:t>
        <a:bodyPr/>
        <a:lstStyle/>
        <a:p>
          <a:endParaRPr lang="en-ID"/>
        </a:p>
      </dgm:t>
    </dgm:pt>
    <dgm:pt modelId="{B4AB3629-720A-44D9-8E0C-A569C316EE5A}" type="sibTrans" cxnId="{94AB9C2F-7A38-45E1-B13C-9646B8B7B6BF}">
      <dgm:prSet/>
      <dgm:spPr/>
      <dgm:t>
        <a:bodyPr/>
        <a:lstStyle/>
        <a:p>
          <a:endParaRPr lang="en-ID"/>
        </a:p>
      </dgm:t>
    </dgm:pt>
    <dgm:pt modelId="{423D7A49-A40F-4DE4-B29A-7F907D29FA35}">
      <dgm:prSet phldrT="[Text]" custT="1"/>
      <dgm:spPr/>
      <dgm:t>
        <a:bodyPr/>
        <a:lstStyle/>
        <a:p>
          <a:pPr algn="just"/>
          <a:r>
            <a:rPr lang="en-US" sz="1200" dirty="0" err="1" smtClean="0"/>
            <a:t>Mengoptimalkan</a:t>
          </a:r>
          <a:r>
            <a:rPr lang="en-US" sz="1200" dirty="0" smtClean="0"/>
            <a:t> </a:t>
          </a:r>
          <a:r>
            <a:rPr lang="en-US" sz="1200" dirty="0" err="1"/>
            <a:t>pemanfaatan</a:t>
          </a:r>
          <a:r>
            <a:rPr lang="en-US" sz="1200" dirty="0"/>
            <a:t> Media </a:t>
          </a:r>
          <a:r>
            <a:rPr lang="en-US" sz="1200" dirty="0" err="1"/>
            <a:t>Sosial</a:t>
          </a:r>
          <a:r>
            <a:rPr lang="en-US" sz="1200" dirty="0"/>
            <a:t> dan Media Massa </a:t>
          </a:r>
          <a:r>
            <a:rPr lang="en-US" sz="1200" dirty="0" err="1"/>
            <a:t>sebagai</a:t>
          </a:r>
          <a:r>
            <a:rPr lang="en-US" sz="1200" dirty="0"/>
            <a:t> </a:t>
          </a:r>
          <a:r>
            <a:rPr lang="en-US" sz="1200" dirty="0" err="1"/>
            <a:t>saluran</a:t>
          </a:r>
          <a:r>
            <a:rPr lang="en-US" sz="1200" dirty="0"/>
            <a:t> </a:t>
          </a:r>
          <a:r>
            <a:rPr lang="en-US" sz="1200" dirty="0" err="1"/>
            <a:t>komunikasi</a:t>
          </a:r>
          <a:r>
            <a:rPr lang="en-US" sz="1200" dirty="0"/>
            <a:t> </a:t>
          </a:r>
          <a:r>
            <a:rPr lang="en-US" sz="1200" dirty="0" err="1"/>
            <a:t>publik</a:t>
          </a:r>
          <a:r>
            <a:rPr lang="en-US" sz="1200" dirty="0"/>
            <a:t> </a:t>
          </a:r>
          <a:r>
            <a:rPr lang="en-US" sz="1200" dirty="0" err="1"/>
            <a:t>dalam</a:t>
          </a:r>
          <a:r>
            <a:rPr lang="en-US" sz="1200" dirty="0"/>
            <a:t> </a:t>
          </a:r>
          <a:r>
            <a:rPr lang="en-US" sz="1200" dirty="0" err="1"/>
            <a:t>penyebarluasan</a:t>
          </a:r>
          <a:r>
            <a:rPr lang="en-US" sz="1200" dirty="0"/>
            <a:t> </a:t>
          </a:r>
          <a:r>
            <a:rPr lang="en-US" sz="1200" dirty="0" err="1"/>
            <a:t>informasi</a:t>
          </a:r>
          <a:r>
            <a:rPr lang="en-US" sz="1200" dirty="0"/>
            <a:t> </a:t>
          </a:r>
          <a:r>
            <a:rPr lang="en-US" sz="1200" dirty="0" err="1"/>
            <a:t>inovasi</a:t>
          </a:r>
          <a:endParaRPr lang="en-ID" sz="1200" dirty="0"/>
        </a:p>
      </dgm:t>
    </dgm:pt>
    <dgm:pt modelId="{7E32E7AA-630F-4006-83C9-65EAB358B636}" type="parTrans" cxnId="{5695C781-D17E-4B62-9D85-4E3085E0A07B}">
      <dgm:prSet/>
      <dgm:spPr/>
      <dgm:t>
        <a:bodyPr/>
        <a:lstStyle/>
        <a:p>
          <a:endParaRPr lang="en-ID"/>
        </a:p>
      </dgm:t>
    </dgm:pt>
    <dgm:pt modelId="{DC0F1D9C-F334-487E-A7DF-33A72A26DD63}" type="sibTrans" cxnId="{5695C781-D17E-4B62-9D85-4E3085E0A07B}">
      <dgm:prSet/>
      <dgm:spPr/>
      <dgm:t>
        <a:bodyPr/>
        <a:lstStyle/>
        <a:p>
          <a:endParaRPr lang="en-ID"/>
        </a:p>
      </dgm:t>
    </dgm:pt>
    <dgm:pt modelId="{7EEEEA9A-8D11-46FE-87CB-6A22B76AEBA6}" type="pres">
      <dgm:prSet presAssocID="{8C507DD2-7430-4FA2-B6F3-BBECB4CA3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B5FA5-D0FD-4F38-A7AB-B050BF64D59F}" type="pres">
      <dgm:prSet presAssocID="{F6F13FF0-F408-442A-A206-9F69A82D4F05}" presName="parentText" presStyleLbl="node1" presStyleIdx="0" presStyleCnt="3" custScaleY="27111" custLinFactX="84680" custLinFactNeighborX="100000" custLinFactNeighborY="-877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CC55A-7740-47D3-8ABD-96F2AAC3F448}" type="pres">
      <dgm:prSet presAssocID="{F6F13FF0-F408-442A-A206-9F69A82D4F05}" presName="childText" presStyleLbl="revTx" presStyleIdx="0" presStyleCnt="3" custScaleY="114748" custLinFactX="87037" custLinFactNeighborX="100000" custLinFactNeighborY="-19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36776-3EF2-405F-AA3D-118C81E0F33D}" type="pres">
      <dgm:prSet presAssocID="{6E5BFE15-590D-44CA-BE48-A85D82F4D6C3}" presName="parentText" presStyleLbl="node1" presStyleIdx="1" presStyleCnt="3" custScaleY="28546" custLinFactNeighborY="-11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6C52D-5942-4CCA-944D-CC357823FF34}" type="pres">
      <dgm:prSet presAssocID="{6E5BFE15-590D-44CA-BE48-A85D82F4D6C3}" presName="childText" presStyleLbl="revTx" presStyleIdx="1" presStyleCnt="3" custScaleY="106692" custLinFactNeighborY="-9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35C9-DAC3-4FC5-90D1-8D8099A09314}" type="pres">
      <dgm:prSet presAssocID="{7409D324-CA6B-4ED9-A828-E17C61B6C1CD}" presName="parentText" presStyleLbl="node1" presStyleIdx="2" presStyleCnt="3" custScaleY="246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29F26-8E45-49F7-96FF-F4421090737D}" type="pres">
      <dgm:prSet presAssocID="{7409D324-CA6B-4ED9-A828-E17C61B6C1CD}" presName="childText" presStyleLbl="revTx" presStyleIdx="2" presStyleCnt="3" custScaleY="110194" custLinFactNeighborY="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4F271-B544-453A-B9B4-F34696811352}" srcId="{8C507DD2-7430-4FA2-B6F3-BBECB4CA3287}" destId="{F6F13FF0-F408-442A-A206-9F69A82D4F05}" srcOrd="0" destOrd="0" parTransId="{8A5DD46C-92BC-43DA-B364-87E7E3283806}" sibTransId="{1ECD595A-98FC-40E4-B728-A3AA891F8F8E}"/>
    <dgm:cxn modelId="{48404F8A-CFE7-4416-A5DC-2DFC92EEF4A8}" srcId="{6E5BFE15-590D-44CA-BE48-A85D82F4D6C3}" destId="{5A20DA0D-6AEA-4B41-8C33-28369421DC1F}" srcOrd="0" destOrd="0" parTransId="{55E25783-84CF-414E-B084-E461BDA58C89}" sibTransId="{77195EF1-3322-411E-851B-8AF782CC97EA}"/>
    <dgm:cxn modelId="{3E0821EA-5116-47CC-A024-894E11B04AAD}" type="presOf" srcId="{270E31EB-E576-42C9-AFA4-5D30724F0014}" destId="{72FCC55A-7740-47D3-8ABD-96F2AAC3F448}" srcOrd="0" destOrd="0" presId="urn:microsoft.com/office/officeart/2005/8/layout/vList2"/>
    <dgm:cxn modelId="{BEF6E056-A3FF-4C7A-AA20-F3F7FCEB0924}" type="presOf" srcId="{F6F13FF0-F408-442A-A206-9F69A82D4F05}" destId="{E90B5FA5-D0FD-4F38-A7AB-B050BF64D59F}" srcOrd="0" destOrd="0" presId="urn:microsoft.com/office/officeart/2005/8/layout/vList2"/>
    <dgm:cxn modelId="{11CE0089-C2FA-44DB-8537-FD36AA272CD6}" type="presOf" srcId="{5A20DA0D-6AEA-4B41-8C33-28369421DC1F}" destId="{DCF6C52D-5942-4CCA-944D-CC357823FF34}" srcOrd="0" destOrd="0" presId="urn:microsoft.com/office/officeart/2005/8/layout/vList2"/>
    <dgm:cxn modelId="{94AB9C2F-7A38-45E1-B13C-9646B8B7B6BF}" srcId="{8C507DD2-7430-4FA2-B6F3-BBECB4CA3287}" destId="{7409D324-CA6B-4ED9-A828-E17C61B6C1CD}" srcOrd="2" destOrd="0" parTransId="{4AA649AE-A01C-4A30-8094-87C3B04CEAB7}" sibTransId="{B4AB3629-720A-44D9-8E0C-A569C316EE5A}"/>
    <dgm:cxn modelId="{71A09594-BEA8-485A-8854-9C5F020F47B0}" type="presOf" srcId="{6E5BFE15-590D-44CA-BE48-A85D82F4D6C3}" destId="{74D36776-3EF2-405F-AA3D-118C81E0F33D}" srcOrd="0" destOrd="0" presId="urn:microsoft.com/office/officeart/2005/8/layout/vList2"/>
    <dgm:cxn modelId="{9A07327C-73DD-4143-9DCD-9E57C655C795}" type="presOf" srcId="{8C507DD2-7430-4FA2-B6F3-BBECB4CA3287}" destId="{7EEEEA9A-8D11-46FE-87CB-6A22B76AEBA6}" srcOrd="0" destOrd="0" presId="urn:microsoft.com/office/officeart/2005/8/layout/vList2"/>
    <dgm:cxn modelId="{ABD035EE-86CA-46E2-A913-3F1156D43C89}" srcId="{7409D324-CA6B-4ED9-A828-E17C61B6C1CD}" destId="{CE68AD3E-F4E9-41E8-8810-C70114590BF2}" srcOrd="0" destOrd="0" parTransId="{026440F5-4F63-4EF4-A9F5-7680D0D342E6}" sibTransId="{4CAC69B7-B533-4093-8145-4EFF18F7A969}"/>
    <dgm:cxn modelId="{5695C781-D17E-4B62-9D85-4E3085E0A07B}" srcId="{7409D324-CA6B-4ED9-A828-E17C61B6C1CD}" destId="{423D7A49-A40F-4DE4-B29A-7F907D29FA35}" srcOrd="1" destOrd="0" parTransId="{7E32E7AA-630F-4006-83C9-65EAB358B636}" sibTransId="{DC0F1D9C-F334-487E-A7DF-33A72A26DD63}"/>
    <dgm:cxn modelId="{DC06E41B-4B2F-4C7F-A8BB-DF86904BA72D}" type="presOf" srcId="{CE68AD3E-F4E9-41E8-8810-C70114590BF2}" destId="{45D29F26-8E45-49F7-96FF-F4421090737D}" srcOrd="0" destOrd="0" presId="urn:microsoft.com/office/officeart/2005/8/layout/vList2"/>
    <dgm:cxn modelId="{B2B047FD-0691-4449-9EF3-848FBAF6D8BB}" type="presOf" srcId="{423D7A49-A40F-4DE4-B29A-7F907D29FA35}" destId="{45D29F26-8E45-49F7-96FF-F4421090737D}" srcOrd="0" destOrd="1" presId="urn:microsoft.com/office/officeart/2005/8/layout/vList2"/>
    <dgm:cxn modelId="{B0065558-A008-46B6-BDC1-F262282B91F3}" srcId="{8C507DD2-7430-4FA2-B6F3-BBECB4CA3287}" destId="{6E5BFE15-590D-44CA-BE48-A85D82F4D6C3}" srcOrd="1" destOrd="0" parTransId="{389A4795-5DCB-42D4-AA89-2D0A28737DE2}" sibTransId="{DAE3BC3F-0D62-40A9-984E-E85BE24F03A7}"/>
    <dgm:cxn modelId="{43E8EB4D-D8CA-4058-AAC4-198FD1B0470B}" srcId="{F6F13FF0-F408-442A-A206-9F69A82D4F05}" destId="{270E31EB-E576-42C9-AFA4-5D30724F0014}" srcOrd="0" destOrd="0" parTransId="{0C210451-A779-4523-8ECE-2273B9646F22}" sibTransId="{43E4BECF-A872-4539-855A-7D7A75061EE6}"/>
    <dgm:cxn modelId="{FA789FF6-A3C9-41A0-868F-96A22307CC48}" type="presOf" srcId="{7409D324-CA6B-4ED9-A828-E17C61B6C1CD}" destId="{B3C735C9-DAC3-4FC5-90D1-8D8099A09314}" srcOrd="0" destOrd="0" presId="urn:microsoft.com/office/officeart/2005/8/layout/vList2"/>
    <dgm:cxn modelId="{4BB3F723-10AD-4F6F-9BFB-7A41E79646A2}" type="presParOf" srcId="{7EEEEA9A-8D11-46FE-87CB-6A22B76AEBA6}" destId="{E90B5FA5-D0FD-4F38-A7AB-B050BF64D59F}" srcOrd="0" destOrd="0" presId="urn:microsoft.com/office/officeart/2005/8/layout/vList2"/>
    <dgm:cxn modelId="{7748923D-0C56-4A8B-B670-8C3CA4EAED9C}" type="presParOf" srcId="{7EEEEA9A-8D11-46FE-87CB-6A22B76AEBA6}" destId="{72FCC55A-7740-47D3-8ABD-96F2AAC3F448}" srcOrd="1" destOrd="0" presId="urn:microsoft.com/office/officeart/2005/8/layout/vList2"/>
    <dgm:cxn modelId="{498A7E94-456C-4389-8323-C5EAE3CF4079}" type="presParOf" srcId="{7EEEEA9A-8D11-46FE-87CB-6A22B76AEBA6}" destId="{74D36776-3EF2-405F-AA3D-118C81E0F33D}" srcOrd="2" destOrd="0" presId="urn:microsoft.com/office/officeart/2005/8/layout/vList2"/>
    <dgm:cxn modelId="{EE9E94FB-280F-4E36-B549-F8D4A4B4B113}" type="presParOf" srcId="{7EEEEA9A-8D11-46FE-87CB-6A22B76AEBA6}" destId="{DCF6C52D-5942-4CCA-944D-CC357823FF34}" srcOrd="3" destOrd="0" presId="urn:microsoft.com/office/officeart/2005/8/layout/vList2"/>
    <dgm:cxn modelId="{6DCFF84F-BEA5-4E21-BE64-98E9C642EFE1}" type="presParOf" srcId="{7EEEEA9A-8D11-46FE-87CB-6A22B76AEBA6}" destId="{B3C735C9-DAC3-4FC5-90D1-8D8099A09314}" srcOrd="4" destOrd="0" presId="urn:microsoft.com/office/officeart/2005/8/layout/vList2"/>
    <dgm:cxn modelId="{D4F1620A-4882-4D70-A11C-3BFA5F82DB9A}" type="presParOf" srcId="{7EEEEA9A-8D11-46FE-87CB-6A22B76AEBA6}" destId="{45D29F26-8E45-49F7-96FF-F442109073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B5FA5-D0FD-4F38-A7AB-B050BF64D59F}">
      <dsp:nvSpPr>
        <dsp:cNvPr id="0" name=""/>
        <dsp:cNvSpPr/>
      </dsp:nvSpPr>
      <dsp:spPr>
        <a:xfrm>
          <a:off x="0" y="0"/>
          <a:ext cx="9749642" cy="329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latin typeface="Bahnschrift SemiBold" panose="020B0502040204020203" pitchFamily="34" charset="0"/>
              <a:ea typeface="Open Sans Light" pitchFamily="34" charset="0"/>
              <a:cs typeface="Open Sans Light" pitchFamily="34" charset="0"/>
            </a:rPr>
            <a:t>Optimalisasi Kebijakan eksisting didaerah</a:t>
          </a:r>
          <a:endParaRPr lang="en-ID" sz="1200" kern="1200" dirty="0"/>
        </a:p>
      </dsp:txBody>
      <dsp:txXfrm>
        <a:off x="16104" y="16104"/>
        <a:ext cx="9717434" cy="297678"/>
      </dsp:txXfrm>
    </dsp:sp>
    <dsp:sp modelId="{72FCC55A-7740-47D3-8ABD-96F2AAC3F448}">
      <dsp:nvSpPr>
        <dsp:cNvPr id="0" name=""/>
        <dsp:cNvSpPr/>
      </dsp:nvSpPr>
      <dsp:spPr>
        <a:xfrm>
          <a:off x="0" y="387140"/>
          <a:ext cx="9749642" cy="123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551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P</a:t>
          </a:r>
          <a:r>
            <a:rPr lang="id-ID" sz="1200" kern="1200" dirty="0" smtClean="0"/>
            <a:t>erlu </a:t>
          </a:r>
          <a:r>
            <a:rPr lang="id-ID" sz="1200" kern="1200" dirty="0"/>
            <a:t>kiranya dilakukan </a:t>
          </a:r>
          <a:r>
            <a:rPr lang="en-US" sz="1200" kern="1200" dirty="0" err="1"/>
            <a:t>evaluasi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apa</a:t>
          </a:r>
          <a:r>
            <a:rPr lang="en-US" sz="1200" kern="1200" dirty="0"/>
            <a:t> </a:t>
          </a:r>
          <a:r>
            <a:rPr lang="en-US" sz="1200" kern="1200" dirty="0" err="1"/>
            <a:t>saja</a:t>
          </a:r>
          <a:r>
            <a:rPr lang="id-ID" sz="1200" kern="1200" dirty="0"/>
            <a:t> program-program yang masuk kedalam Roadmap Sistem Inovasi Daerah (SIDa)</a:t>
          </a:r>
          <a:r>
            <a:rPr lang="en-US" sz="1200" kern="1200" dirty="0"/>
            <a:t> yang </a:t>
          </a:r>
          <a:r>
            <a:rPr lang="en-US" sz="1200" kern="1200" dirty="0" err="1"/>
            <a:t>sudah</a:t>
          </a:r>
          <a:r>
            <a:rPr lang="en-US" sz="1200" kern="1200" dirty="0"/>
            <a:t> </a:t>
          </a:r>
          <a:r>
            <a:rPr lang="en-US" sz="1200" kern="1200" dirty="0" err="1"/>
            <a:t>terealisasi</a:t>
          </a:r>
          <a:r>
            <a:rPr lang="en-US" sz="1200" kern="1200" dirty="0"/>
            <a:t> </a:t>
          </a:r>
          <a:r>
            <a:rPr lang="en-US" sz="1200" kern="1200" dirty="0" err="1"/>
            <a:t>oleh</a:t>
          </a:r>
          <a:r>
            <a:rPr lang="en-US" sz="1200" kern="1200" dirty="0"/>
            <a:t> </a:t>
          </a:r>
          <a:r>
            <a:rPr lang="id-ID" sz="1200" kern="1200" dirty="0" smtClean="0"/>
            <a:t>Kabupaten </a:t>
          </a:r>
          <a:r>
            <a:rPr lang="en-US" sz="1200" kern="1200" dirty="0" smtClean="0"/>
            <a:t>OKU Selatan s</a:t>
          </a:r>
          <a:r>
            <a:rPr lang="id-ID" sz="1200" kern="1200" dirty="0"/>
            <a:t>ehingga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gambaran</a:t>
          </a:r>
          <a:r>
            <a:rPr lang="en-US" sz="1200" kern="1200" dirty="0"/>
            <a:t> </a:t>
          </a:r>
          <a:r>
            <a:rPr lang="en-US" sz="1200" kern="1200" dirty="0" err="1"/>
            <a:t>pelaksanaan</a:t>
          </a:r>
          <a:r>
            <a:rPr lang="id-ID" sz="1200" kern="1200" dirty="0"/>
            <a:t> inovasi </a:t>
          </a:r>
          <a:r>
            <a:rPr lang="en-US" sz="1200" kern="1200" dirty="0" err="1"/>
            <a:t>daerah</a:t>
          </a:r>
          <a:r>
            <a:rPr lang="en-US" sz="1200" kern="1200" dirty="0"/>
            <a:t>. </a:t>
          </a:r>
          <a:r>
            <a:rPr lang="en-US" sz="1200" kern="1200" dirty="0" err="1"/>
            <a:t>Disamping</a:t>
          </a:r>
          <a:r>
            <a:rPr lang="en-US" sz="1200" kern="1200" dirty="0"/>
            <a:t> </a:t>
          </a:r>
          <a:r>
            <a:rPr lang="en-US" sz="1200" kern="1200" dirty="0" err="1"/>
            <a:t>itu</a:t>
          </a:r>
          <a:r>
            <a:rPr lang="en-US" sz="1200" kern="1200" dirty="0"/>
            <a:t> juga </a:t>
          </a:r>
          <a:r>
            <a:rPr lang="en-US" sz="1200" kern="1200" dirty="0" err="1"/>
            <a:t>optimalisasi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penyebarluasan</a:t>
          </a:r>
          <a:r>
            <a:rPr lang="en-US" sz="1200" kern="1200" dirty="0"/>
            <a:t> </a:t>
          </a:r>
          <a:r>
            <a:rPr lang="en-US" sz="1200" kern="1200" dirty="0" err="1" smtClean="0"/>
            <a:t>informasi</a:t>
          </a:r>
          <a:r>
            <a:rPr lang="en-US" sz="1200" kern="1200" dirty="0" smtClean="0"/>
            <a:t>.</a:t>
          </a:r>
          <a:endParaRPr lang="en-ID" sz="1200" kern="1200" dirty="0"/>
        </a:p>
      </dsp:txBody>
      <dsp:txXfrm>
        <a:off x="0" y="387140"/>
        <a:ext cx="9749642" cy="1235147"/>
      </dsp:txXfrm>
    </dsp:sp>
    <dsp:sp modelId="{74D36776-3EF2-405F-AA3D-118C81E0F33D}">
      <dsp:nvSpPr>
        <dsp:cNvPr id="0" name=""/>
        <dsp:cNvSpPr/>
      </dsp:nvSpPr>
      <dsp:spPr>
        <a:xfrm>
          <a:off x="0" y="1740605"/>
          <a:ext cx="9749642" cy="347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latin typeface="Bahnschrift SemiBold" panose="020B0502040204020203" pitchFamily="34" charset="0"/>
              <a:ea typeface="Open Sans Light" pitchFamily="34" charset="0"/>
              <a:cs typeface="Open Sans Light" pitchFamily="34" charset="0"/>
            </a:rPr>
            <a:t>Koordinasi Kelembagaan Perangkat Daerah</a:t>
          </a:r>
          <a:endParaRPr lang="en-ID" sz="1200" kern="1200" dirty="0"/>
        </a:p>
      </dsp:txBody>
      <dsp:txXfrm>
        <a:off x="16956" y="1757561"/>
        <a:ext cx="9715730" cy="313435"/>
      </dsp:txXfrm>
    </dsp:sp>
    <dsp:sp modelId="{DCF6C52D-5942-4CCA-944D-CC357823FF34}">
      <dsp:nvSpPr>
        <dsp:cNvPr id="0" name=""/>
        <dsp:cNvSpPr/>
      </dsp:nvSpPr>
      <dsp:spPr>
        <a:xfrm>
          <a:off x="0" y="2094491"/>
          <a:ext cx="9749642" cy="114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551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err="1"/>
            <a:t>Perlu</a:t>
          </a:r>
          <a:r>
            <a:rPr lang="en-US" sz="1200" kern="1200" dirty="0"/>
            <a:t> </a:t>
          </a:r>
          <a:r>
            <a:rPr lang="en-US" sz="1200" kern="1200" dirty="0" err="1"/>
            <a:t>optimalisasi</a:t>
          </a:r>
          <a:r>
            <a:rPr lang="en-US" sz="1200" kern="1200" dirty="0"/>
            <a:t> </a:t>
          </a:r>
          <a:r>
            <a:rPr lang="en-US" sz="1200" kern="1200" dirty="0" err="1"/>
            <a:t>peran</a:t>
          </a:r>
          <a:r>
            <a:rPr lang="en-US" sz="1200" kern="1200" dirty="0"/>
            <a:t> </a:t>
          </a:r>
          <a:r>
            <a:rPr lang="en-US" sz="1200" kern="1200" dirty="0" err="1"/>
            <a:t>kelembagaan</a:t>
          </a:r>
          <a:r>
            <a:rPr lang="en-US" sz="1200" kern="1200" dirty="0"/>
            <a:t> </a:t>
          </a:r>
          <a:r>
            <a:rPr lang="en-US" sz="1200" kern="1200" dirty="0" err="1"/>
            <a:t>terutama</a:t>
          </a:r>
          <a:r>
            <a:rPr lang="en-US" sz="1200" kern="1200" dirty="0"/>
            <a:t> </a:t>
          </a:r>
          <a:r>
            <a:rPr lang="en-US" sz="1200" kern="1200" dirty="0" err="1"/>
            <a:t>pimpinan</a:t>
          </a:r>
          <a:r>
            <a:rPr lang="en-US" sz="1200" kern="1200" dirty="0"/>
            <a:t> pada </a:t>
          </a:r>
          <a:r>
            <a:rPr lang="en-US" sz="1200" kern="1200" dirty="0" err="1"/>
            <a:t>setiap</a:t>
          </a:r>
          <a:r>
            <a:rPr lang="en-US" sz="1200" kern="1200" dirty="0"/>
            <a:t> OPD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mendorong</a:t>
          </a:r>
          <a:r>
            <a:rPr lang="en-US" sz="1200" kern="1200" dirty="0"/>
            <a:t> proses </a:t>
          </a:r>
          <a:r>
            <a:rPr lang="en-US" sz="1200" kern="1200" dirty="0" err="1"/>
            <a:t>inovasi</a:t>
          </a:r>
          <a:r>
            <a:rPr lang="en-US" sz="1200" kern="1200" dirty="0"/>
            <a:t>. </a:t>
          </a:r>
          <a:r>
            <a:rPr lang="en-US" sz="1200" kern="1200" dirty="0" err="1"/>
            <a:t>Selanjutnya</a:t>
          </a:r>
          <a:r>
            <a:rPr lang="en-US" sz="1200" kern="1200" dirty="0"/>
            <a:t> juga </a:t>
          </a:r>
          <a:r>
            <a:rPr lang="en-US" sz="1200" kern="1200" dirty="0" err="1"/>
            <a:t>pemahaman</a:t>
          </a:r>
          <a:r>
            <a:rPr lang="en-US" sz="1200" kern="1200" dirty="0"/>
            <a:t> </a:t>
          </a:r>
          <a:r>
            <a:rPr lang="en-US" sz="1200" kern="1200" dirty="0" err="1"/>
            <a:t>terhadap</a:t>
          </a:r>
          <a:r>
            <a:rPr lang="en-US" sz="1200" kern="1200" dirty="0"/>
            <a:t> </a:t>
          </a:r>
          <a:r>
            <a:rPr lang="en-US" sz="1200" kern="1200" dirty="0" err="1"/>
            <a:t>bagaimana</a:t>
          </a:r>
          <a:r>
            <a:rPr lang="en-US" sz="1200" kern="1200" dirty="0"/>
            <a:t> proses </a:t>
          </a:r>
          <a:r>
            <a:rPr lang="en-US" sz="1200" kern="1200" dirty="0" err="1"/>
            <a:t>perencanaan</a:t>
          </a:r>
          <a:r>
            <a:rPr lang="en-US" sz="1200" kern="1200" dirty="0"/>
            <a:t> </a:t>
          </a:r>
          <a:r>
            <a:rPr lang="en-US" sz="1200" kern="1200" dirty="0" err="1"/>
            <a:t>inovasi</a:t>
          </a:r>
          <a:r>
            <a:rPr lang="en-US" sz="1200" kern="1200" dirty="0"/>
            <a:t> </a:t>
          </a:r>
          <a:r>
            <a:rPr lang="en-US" sz="1200" kern="1200" dirty="0" err="1"/>
            <a:t>sampai</a:t>
          </a:r>
          <a:r>
            <a:rPr lang="en-US" sz="1200" kern="1200" dirty="0"/>
            <a:t> </a:t>
          </a:r>
          <a:r>
            <a:rPr lang="en-US" sz="1200" kern="1200" dirty="0" err="1"/>
            <a:t>melaporkan</a:t>
          </a:r>
          <a:r>
            <a:rPr lang="en-US" sz="1200" kern="1200" dirty="0"/>
            <a:t> </a:t>
          </a:r>
          <a:r>
            <a:rPr lang="en-US" sz="1200" kern="1200" dirty="0" err="1"/>
            <a:t>inovasi</a:t>
          </a:r>
          <a:r>
            <a:rPr lang="en-US" sz="1200" kern="1200" dirty="0"/>
            <a:t> </a:t>
          </a:r>
          <a:r>
            <a:rPr lang="en-US" sz="1200" kern="1200" dirty="0" err="1"/>
            <a:t>daerah</a:t>
          </a:r>
          <a:r>
            <a:rPr lang="en-US" sz="1200" kern="1200" dirty="0"/>
            <a:t> </a:t>
          </a:r>
          <a:r>
            <a:rPr lang="en-US" sz="1200" kern="1200" dirty="0" err="1"/>
            <a:t>baik</a:t>
          </a:r>
          <a:r>
            <a:rPr lang="en-US" sz="1200" kern="1200" dirty="0"/>
            <a:t> </a:t>
          </a:r>
          <a:r>
            <a:rPr lang="en-US" sz="1200" kern="1200" dirty="0" err="1"/>
            <a:t>itu</a:t>
          </a:r>
          <a:r>
            <a:rPr lang="en-US" sz="1200" kern="1200" dirty="0"/>
            <a:t> yang </a:t>
          </a:r>
          <a:r>
            <a:rPr lang="en-US" sz="1200" kern="1200" dirty="0" err="1"/>
            <a:t>dilakukan</a:t>
          </a:r>
          <a:r>
            <a:rPr lang="en-US" sz="1200" kern="1200" dirty="0"/>
            <a:t> oleh ASN, OPD, Masyarakat, DPRD dan </a:t>
          </a:r>
          <a:r>
            <a:rPr lang="en-US" sz="1200" kern="1200" dirty="0" err="1"/>
            <a:t>Kepala</a:t>
          </a:r>
          <a:r>
            <a:rPr lang="en-US" sz="1200" kern="1200" dirty="0"/>
            <a:t> Daerah</a:t>
          </a:r>
          <a:r>
            <a:rPr lang="en-US" sz="1300" kern="1200" dirty="0"/>
            <a:t>.</a:t>
          </a:r>
          <a:endParaRPr lang="en-ID" sz="1300" kern="1200" dirty="0"/>
        </a:p>
      </dsp:txBody>
      <dsp:txXfrm>
        <a:off x="0" y="2094491"/>
        <a:ext cx="9749642" cy="1148432"/>
      </dsp:txXfrm>
    </dsp:sp>
    <dsp:sp modelId="{B3C735C9-DAC3-4FC5-90D1-8D8099A09314}">
      <dsp:nvSpPr>
        <dsp:cNvPr id="0" name=""/>
        <dsp:cNvSpPr/>
      </dsp:nvSpPr>
      <dsp:spPr>
        <a:xfrm>
          <a:off x="0" y="3358471"/>
          <a:ext cx="9749642" cy="2997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>
              <a:latin typeface="Bahnschrift SemiBold" panose="020B0502040204020203" pitchFamily="34" charset="0"/>
            </a:rPr>
            <a:t>Komunikasi Publik Inovasi Daerah</a:t>
          </a:r>
          <a:endParaRPr lang="en-ID" sz="1200" kern="1200" dirty="0"/>
        </a:p>
      </dsp:txBody>
      <dsp:txXfrm>
        <a:off x="14633" y="3373104"/>
        <a:ext cx="9720376" cy="270492"/>
      </dsp:txXfrm>
    </dsp:sp>
    <dsp:sp modelId="{45D29F26-8E45-49F7-96FF-F4421090737D}">
      <dsp:nvSpPr>
        <dsp:cNvPr id="0" name=""/>
        <dsp:cNvSpPr/>
      </dsp:nvSpPr>
      <dsp:spPr>
        <a:xfrm>
          <a:off x="0" y="3670422"/>
          <a:ext cx="9749642" cy="118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551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/>
            <a:t>Agenda </a:t>
          </a:r>
          <a:r>
            <a:rPr lang="en-US" sz="1200" kern="1200" dirty="0" err="1"/>
            <a:t>pemahaman</a:t>
          </a:r>
          <a:r>
            <a:rPr lang="en-US" sz="1200" kern="1200" dirty="0"/>
            <a:t> </a:t>
          </a:r>
          <a:r>
            <a:rPr lang="en-US" sz="1200" kern="1200" dirty="0" err="1"/>
            <a:t>bersama</a:t>
          </a:r>
          <a:r>
            <a:rPr lang="id-ID" sz="1200" kern="1200" dirty="0"/>
            <a:t> secara berkelanjutan mengenai apa yang dimaksud dengan inovasi dan pentingnya inovasi bagi Pemerintah </a:t>
          </a:r>
          <a:r>
            <a:rPr lang="en-US" sz="1200" kern="1200" dirty="0"/>
            <a:t>D</a:t>
          </a:r>
          <a:r>
            <a:rPr lang="id-ID" sz="1200" kern="1200" dirty="0"/>
            <a:t>aerah</a:t>
          </a:r>
          <a:r>
            <a:rPr lang="en-US" sz="1200" kern="1200" dirty="0"/>
            <a:t>.</a:t>
          </a:r>
          <a:endParaRPr lang="en-ID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err="1" smtClean="0"/>
            <a:t>Mengoptimalkan</a:t>
          </a:r>
          <a:r>
            <a:rPr lang="en-US" sz="1200" kern="1200" dirty="0" smtClean="0"/>
            <a:t> </a:t>
          </a:r>
          <a:r>
            <a:rPr lang="en-US" sz="1200" kern="1200" dirty="0" err="1"/>
            <a:t>pemanfaatan</a:t>
          </a:r>
          <a:r>
            <a:rPr lang="en-US" sz="1200" kern="1200" dirty="0"/>
            <a:t> Media </a:t>
          </a:r>
          <a:r>
            <a:rPr lang="en-US" sz="1200" kern="1200" dirty="0" err="1"/>
            <a:t>Sosial</a:t>
          </a:r>
          <a:r>
            <a:rPr lang="en-US" sz="1200" kern="1200" dirty="0"/>
            <a:t> dan Media Massa </a:t>
          </a:r>
          <a:r>
            <a:rPr lang="en-US" sz="1200" kern="1200" dirty="0" err="1"/>
            <a:t>sebagai</a:t>
          </a:r>
          <a:r>
            <a:rPr lang="en-US" sz="1200" kern="1200" dirty="0"/>
            <a:t> </a:t>
          </a:r>
          <a:r>
            <a:rPr lang="en-US" sz="1200" kern="1200" dirty="0" err="1"/>
            <a:t>saluran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publik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penyebarluasan</a:t>
          </a:r>
          <a:r>
            <a:rPr lang="en-US" sz="1200" kern="1200" dirty="0"/>
            <a:t> </a:t>
          </a:r>
          <a:r>
            <a:rPr lang="en-US" sz="1200" kern="1200" dirty="0" err="1"/>
            <a:t>informasi</a:t>
          </a:r>
          <a:r>
            <a:rPr lang="en-US" sz="1200" kern="1200" dirty="0"/>
            <a:t> </a:t>
          </a:r>
          <a:r>
            <a:rPr lang="en-US" sz="1200" kern="1200" dirty="0" err="1"/>
            <a:t>inovasi</a:t>
          </a:r>
          <a:endParaRPr lang="en-ID" sz="1200" kern="1200" dirty="0"/>
        </a:p>
      </dsp:txBody>
      <dsp:txXfrm>
        <a:off x="0" y="3670422"/>
        <a:ext cx="9749642" cy="118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18973C2-5C5A-4E01-9231-6546D3A051BF}" type="datetimeFigureOut">
              <a:rPr lang="en-ID" smtClean="0"/>
              <a:pPr/>
              <a:t>19/02/2024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A306DA-E7C9-47BA-A06E-B215857D7E1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96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176338" y="2708033"/>
            <a:ext cx="5066425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76338" y="4383635"/>
            <a:ext cx="5066425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505694" y="2990420"/>
            <a:ext cx="1888400" cy="877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94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2244" y="458076"/>
            <a:ext cx="9227654" cy="562527"/>
          </a:xfrm>
          <a:prstGeom prst="rect">
            <a:avLst/>
          </a:prstGeom>
        </p:spPr>
        <p:txBody>
          <a:bodyPr lIns="103922" tIns="51961" rIns="103922" bIns="51961">
            <a:noAutofit/>
          </a:bodyPr>
          <a:lstStyle>
            <a:lvl1pPr algn="ctr">
              <a:defRPr sz="5055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2244" y="968698"/>
            <a:ext cx="9227654" cy="436908"/>
          </a:xfrm>
        </p:spPr>
        <p:txBody>
          <a:bodyPr>
            <a:normAutofit/>
          </a:bodyPr>
          <a:lstStyle>
            <a:lvl1pPr marL="0" indent="0" algn="ctr">
              <a:buNone/>
              <a:defRPr sz="183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26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">
            <a:extLst>
              <a:ext uri="{FF2B5EF4-FFF2-40B4-BE49-F238E27FC236}">
                <a16:creationId xmlns="" xmlns:a16="http://schemas.microsoft.com/office/drawing/2014/main" id="{CC8B9376-3C75-4343-B7B6-3F1AA28EF277}"/>
              </a:ext>
            </a:extLst>
          </p:cNvPr>
          <p:cNvGrpSpPr/>
          <p:nvPr userDrawn="1"/>
        </p:nvGrpSpPr>
        <p:grpSpPr>
          <a:xfrm>
            <a:off x="3515066" y="2377442"/>
            <a:ext cx="6389370" cy="4480560"/>
            <a:chOff x="2345971" y="2985178"/>
            <a:chExt cx="6794632" cy="3872822"/>
          </a:xfrm>
        </p:grpSpPr>
        <p:sp>
          <p:nvSpPr>
            <p:cNvPr id="131" name="Shape">
              <a:extLst>
                <a:ext uri="{FF2B5EF4-FFF2-40B4-BE49-F238E27FC236}">
                  <a16:creationId xmlns="" xmlns:a16="http://schemas.microsoft.com/office/drawing/2014/main" id="{70C298D0-8D48-440D-B2BB-6073FBD4BFCD}"/>
                </a:ext>
              </a:extLst>
            </p:cNvPr>
            <p:cNvSpPr/>
            <p:nvPr/>
          </p:nvSpPr>
          <p:spPr>
            <a:xfrm>
              <a:off x="5538650" y="2985178"/>
              <a:ext cx="3437224" cy="386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2" name="Shape">
              <a:extLst>
                <a:ext uri="{FF2B5EF4-FFF2-40B4-BE49-F238E27FC236}">
                  <a16:creationId xmlns="" xmlns:a16="http://schemas.microsoft.com/office/drawing/2014/main" id="{82C02662-BD1C-430D-9804-B55B46E99CCD}"/>
                </a:ext>
              </a:extLst>
            </p:cNvPr>
            <p:cNvSpPr/>
            <p:nvPr/>
          </p:nvSpPr>
          <p:spPr>
            <a:xfrm>
              <a:off x="5538650" y="3834294"/>
              <a:ext cx="1734746" cy="302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3" name="Shape">
              <a:extLst>
                <a:ext uri="{FF2B5EF4-FFF2-40B4-BE49-F238E27FC236}">
                  <a16:creationId xmlns="" xmlns:a16="http://schemas.microsoft.com/office/drawing/2014/main" id="{CCCA51E3-5A71-4D60-B997-DD319626265A}"/>
                </a:ext>
              </a:extLst>
            </p:cNvPr>
            <p:cNvSpPr/>
            <p:nvPr/>
          </p:nvSpPr>
          <p:spPr>
            <a:xfrm>
              <a:off x="7273395" y="3825803"/>
              <a:ext cx="1702479" cy="303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 dirty="0"/>
            </a:p>
          </p:txBody>
        </p:sp>
        <p:sp>
          <p:nvSpPr>
            <p:cNvPr id="134" name="Shape">
              <a:extLst>
                <a:ext uri="{FF2B5EF4-FFF2-40B4-BE49-F238E27FC236}">
                  <a16:creationId xmlns="" xmlns:a16="http://schemas.microsoft.com/office/drawing/2014/main" id="{ED57458B-927A-4595-8484-2A3C5447A508}"/>
                </a:ext>
              </a:extLst>
            </p:cNvPr>
            <p:cNvSpPr/>
            <p:nvPr/>
          </p:nvSpPr>
          <p:spPr>
            <a:xfrm>
              <a:off x="6110954" y="5093536"/>
              <a:ext cx="935727" cy="176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5" name="Shape">
              <a:extLst>
                <a:ext uri="{FF2B5EF4-FFF2-40B4-BE49-F238E27FC236}">
                  <a16:creationId xmlns="" xmlns:a16="http://schemas.microsoft.com/office/drawing/2014/main" id="{779141D1-E41C-4888-9FFB-7825B896ADD6}"/>
                </a:ext>
              </a:extLst>
            </p:cNvPr>
            <p:cNvSpPr/>
            <p:nvPr/>
          </p:nvSpPr>
          <p:spPr>
            <a:xfrm>
              <a:off x="6107558" y="5323646"/>
              <a:ext cx="472110" cy="153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6" name="Shape">
              <a:extLst>
                <a:ext uri="{FF2B5EF4-FFF2-40B4-BE49-F238E27FC236}">
                  <a16:creationId xmlns="" xmlns:a16="http://schemas.microsoft.com/office/drawing/2014/main" id="{CF744466-3738-495C-8622-48A142A9274E}"/>
                </a:ext>
              </a:extLst>
            </p:cNvPr>
            <p:cNvSpPr/>
            <p:nvPr/>
          </p:nvSpPr>
          <p:spPr>
            <a:xfrm>
              <a:off x="6579668" y="5321099"/>
              <a:ext cx="467012" cy="153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7" name="Shape">
              <a:extLst>
                <a:ext uri="{FF2B5EF4-FFF2-40B4-BE49-F238E27FC236}">
                  <a16:creationId xmlns="" xmlns:a16="http://schemas.microsoft.com/office/drawing/2014/main" id="{A53C0550-3FB6-473F-B6B6-FBA02B324F63}"/>
                </a:ext>
              </a:extLst>
            </p:cNvPr>
            <p:cNvSpPr/>
            <p:nvPr/>
          </p:nvSpPr>
          <p:spPr>
            <a:xfrm>
              <a:off x="8179402" y="4725867"/>
              <a:ext cx="936576" cy="17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8" name="Shape">
              <a:extLst>
                <a:ext uri="{FF2B5EF4-FFF2-40B4-BE49-F238E27FC236}">
                  <a16:creationId xmlns="" xmlns:a16="http://schemas.microsoft.com/office/drawing/2014/main" id="{87490E38-31FD-4CB5-A96D-80233A2AB498}"/>
                </a:ext>
              </a:extLst>
            </p:cNvPr>
            <p:cNvSpPr/>
            <p:nvPr/>
          </p:nvSpPr>
          <p:spPr>
            <a:xfrm>
              <a:off x="8179402" y="4955129"/>
              <a:ext cx="472959" cy="153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39" name="Shape">
              <a:extLst>
                <a:ext uri="{FF2B5EF4-FFF2-40B4-BE49-F238E27FC236}">
                  <a16:creationId xmlns="" xmlns:a16="http://schemas.microsoft.com/office/drawing/2014/main" id="{E5B24188-72BE-4868-85CC-C0DC73FFC9E4}"/>
                </a:ext>
              </a:extLst>
            </p:cNvPr>
            <p:cNvSpPr/>
            <p:nvPr/>
          </p:nvSpPr>
          <p:spPr>
            <a:xfrm>
              <a:off x="8652360" y="4955129"/>
              <a:ext cx="463618" cy="153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0" name="Shape">
              <a:extLst>
                <a:ext uri="{FF2B5EF4-FFF2-40B4-BE49-F238E27FC236}">
                  <a16:creationId xmlns="" xmlns:a16="http://schemas.microsoft.com/office/drawing/2014/main" id="{02C93D45-C8E2-4583-AC9C-5AB9F4937042}"/>
                </a:ext>
              </a:extLst>
            </p:cNvPr>
            <p:cNvSpPr/>
            <p:nvPr/>
          </p:nvSpPr>
          <p:spPr>
            <a:xfrm>
              <a:off x="7500110" y="5093536"/>
              <a:ext cx="936577" cy="176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1" name="Shape">
              <a:extLst>
                <a:ext uri="{FF2B5EF4-FFF2-40B4-BE49-F238E27FC236}">
                  <a16:creationId xmlns="" xmlns:a16="http://schemas.microsoft.com/office/drawing/2014/main" id="{A422C8A8-17C2-49FF-A8CD-5C8289AC3C5C}"/>
                </a:ext>
              </a:extLst>
            </p:cNvPr>
            <p:cNvSpPr/>
            <p:nvPr/>
          </p:nvSpPr>
          <p:spPr>
            <a:xfrm>
              <a:off x="7500108" y="5323646"/>
              <a:ext cx="472959" cy="153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2" name="Shape">
              <a:extLst>
                <a:ext uri="{FF2B5EF4-FFF2-40B4-BE49-F238E27FC236}">
                  <a16:creationId xmlns="" xmlns:a16="http://schemas.microsoft.com/office/drawing/2014/main" id="{DC472286-7D21-48D7-AA49-08E251A75D8B}"/>
                </a:ext>
              </a:extLst>
            </p:cNvPr>
            <p:cNvSpPr/>
            <p:nvPr/>
          </p:nvSpPr>
          <p:spPr>
            <a:xfrm>
              <a:off x="7973066" y="5321099"/>
              <a:ext cx="463620" cy="153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3" name="Shape">
              <a:extLst>
                <a:ext uri="{FF2B5EF4-FFF2-40B4-BE49-F238E27FC236}">
                  <a16:creationId xmlns="" xmlns:a16="http://schemas.microsoft.com/office/drawing/2014/main" id="{E2A86E61-5049-4B43-B0AD-C05A5CDDC443}"/>
                </a:ext>
              </a:extLst>
            </p:cNvPr>
            <p:cNvSpPr/>
            <p:nvPr/>
          </p:nvSpPr>
          <p:spPr>
            <a:xfrm>
              <a:off x="6820816" y="5510451"/>
              <a:ext cx="935727" cy="134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4" name="Shape">
              <a:extLst>
                <a:ext uri="{FF2B5EF4-FFF2-40B4-BE49-F238E27FC236}">
                  <a16:creationId xmlns="" xmlns:a16="http://schemas.microsoft.com/office/drawing/2014/main" id="{D2D2278D-E744-4AED-B627-C596B12D7414}"/>
                </a:ext>
              </a:extLst>
            </p:cNvPr>
            <p:cNvSpPr/>
            <p:nvPr/>
          </p:nvSpPr>
          <p:spPr>
            <a:xfrm>
              <a:off x="6820816" y="5739713"/>
              <a:ext cx="472110" cy="111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5" name="Shape">
              <a:extLst>
                <a:ext uri="{FF2B5EF4-FFF2-40B4-BE49-F238E27FC236}">
                  <a16:creationId xmlns="" xmlns:a16="http://schemas.microsoft.com/office/drawing/2014/main" id="{EE34AD53-1BFE-4E9B-9BBB-6320EFAA00D7}"/>
                </a:ext>
              </a:extLst>
            </p:cNvPr>
            <p:cNvSpPr/>
            <p:nvPr/>
          </p:nvSpPr>
          <p:spPr>
            <a:xfrm>
              <a:off x="7292925" y="5737166"/>
              <a:ext cx="463618" cy="112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6" name="Shape">
              <a:extLst>
                <a:ext uri="{FF2B5EF4-FFF2-40B4-BE49-F238E27FC236}">
                  <a16:creationId xmlns="" xmlns:a16="http://schemas.microsoft.com/office/drawing/2014/main" id="{8D0E43E4-FEFD-49EE-BCF1-7A04EA4BE31B}"/>
                </a:ext>
              </a:extLst>
            </p:cNvPr>
            <p:cNvSpPr/>
            <p:nvPr/>
          </p:nvSpPr>
          <p:spPr>
            <a:xfrm>
              <a:off x="8204876" y="5510451"/>
              <a:ext cx="935727" cy="134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7" name="Shape">
              <a:extLst>
                <a:ext uri="{FF2B5EF4-FFF2-40B4-BE49-F238E27FC236}">
                  <a16:creationId xmlns="" xmlns:a16="http://schemas.microsoft.com/office/drawing/2014/main" id="{E60B8A55-644C-490B-94A2-E22F8CFCFDF8}"/>
                </a:ext>
              </a:extLst>
            </p:cNvPr>
            <p:cNvSpPr/>
            <p:nvPr/>
          </p:nvSpPr>
          <p:spPr>
            <a:xfrm>
              <a:off x="8204876" y="5739713"/>
              <a:ext cx="472110" cy="111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8" name="Shape">
              <a:extLst>
                <a:ext uri="{FF2B5EF4-FFF2-40B4-BE49-F238E27FC236}">
                  <a16:creationId xmlns="" xmlns:a16="http://schemas.microsoft.com/office/drawing/2014/main" id="{0922923B-EBBB-4C15-9A61-52D8702E5FE4}"/>
                </a:ext>
              </a:extLst>
            </p:cNvPr>
            <p:cNvSpPr/>
            <p:nvPr/>
          </p:nvSpPr>
          <p:spPr>
            <a:xfrm>
              <a:off x="8676985" y="5737166"/>
              <a:ext cx="463618" cy="112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49" name="Shape">
              <a:extLst>
                <a:ext uri="{FF2B5EF4-FFF2-40B4-BE49-F238E27FC236}">
                  <a16:creationId xmlns="" xmlns:a16="http://schemas.microsoft.com/office/drawing/2014/main" id="{785FFD87-CDD6-44A6-8385-C7E697B533B0}"/>
                </a:ext>
              </a:extLst>
            </p:cNvPr>
            <p:cNvSpPr/>
            <p:nvPr/>
          </p:nvSpPr>
          <p:spPr>
            <a:xfrm>
              <a:off x="2345971" y="3714570"/>
              <a:ext cx="3438074" cy="314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730"/>
                  </a:lnTo>
                  <a:lnTo>
                    <a:pt x="10696" y="0"/>
                  </a:lnTo>
                  <a:lnTo>
                    <a:pt x="0" y="578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0" name="Shape">
              <a:extLst>
                <a:ext uri="{FF2B5EF4-FFF2-40B4-BE49-F238E27FC236}">
                  <a16:creationId xmlns="" xmlns:a16="http://schemas.microsoft.com/office/drawing/2014/main" id="{858BC7E9-4C0D-45C3-8530-5EA39BE6088D}"/>
                </a:ext>
              </a:extLst>
            </p:cNvPr>
            <p:cNvSpPr/>
            <p:nvPr/>
          </p:nvSpPr>
          <p:spPr>
            <a:xfrm>
              <a:off x="2345972" y="4556892"/>
              <a:ext cx="1735595" cy="230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82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1" name="Shape">
              <a:extLst>
                <a:ext uri="{FF2B5EF4-FFF2-40B4-BE49-F238E27FC236}">
                  <a16:creationId xmlns="" xmlns:a16="http://schemas.microsoft.com/office/drawing/2014/main" id="{8A36D8D9-984D-41AD-8374-19FB6905EB91}"/>
                </a:ext>
              </a:extLst>
            </p:cNvPr>
            <p:cNvSpPr/>
            <p:nvPr/>
          </p:nvSpPr>
          <p:spPr>
            <a:xfrm>
              <a:off x="4081566" y="4548401"/>
              <a:ext cx="1702479" cy="230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87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2" name="Shape">
              <a:extLst>
                <a:ext uri="{FF2B5EF4-FFF2-40B4-BE49-F238E27FC236}">
                  <a16:creationId xmlns="" xmlns:a16="http://schemas.microsoft.com/office/drawing/2014/main" id="{01543C25-6874-44E4-9D8B-B1A3B8FC034D}"/>
                </a:ext>
              </a:extLst>
            </p:cNvPr>
            <p:cNvSpPr/>
            <p:nvPr/>
          </p:nvSpPr>
          <p:spPr>
            <a:xfrm>
              <a:off x="2902901" y="5816983"/>
              <a:ext cx="936576" cy="104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704"/>
                  </a:lnTo>
                  <a:lnTo>
                    <a:pt x="10692" y="0"/>
                  </a:lnTo>
                  <a:lnTo>
                    <a:pt x="0" y="47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3" name="Shape">
              <a:extLst>
                <a:ext uri="{FF2B5EF4-FFF2-40B4-BE49-F238E27FC236}">
                  <a16:creationId xmlns="" xmlns:a16="http://schemas.microsoft.com/office/drawing/2014/main" id="{351BB000-B6C7-4025-922E-4ADCFB9FFA52}"/>
                </a:ext>
              </a:extLst>
            </p:cNvPr>
            <p:cNvSpPr/>
            <p:nvPr/>
          </p:nvSpPr>
          <p:spPr>
            <a:xfrm>
              <a:off x="2902901" y="6046245"/>
              <a:ext cx="472959" cy="81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603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4" name="Shape">
              <a:extLst>
                <a:ext uri="{FF2B5EF4-FFF2-40B4-BE49-F238E27FC236}">
                  <a16:creationId xmlns="" xmlns:a16="http://schemas.microsoft.com/office/drawing/2014/main" id="{B17CE394-A7EF-401E-BDCD-E25275D49639}"/>
                </a:ext>
              </a:extLst>
            </p:cNvPr>
            <p:cNvSpPr/>
            <p:nvPr/>
          </p:nvSpPr>
          <p:spPr>
            <a:xfrm>
              <a:off x="3375861" y="6043698"/>
              <a:ext cx="466164" cy="8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8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5" name="Shape">
              <a:extLst>
                <a:ext uri="{FF2B5EF4-FFF2-40B4-BE49-F238E27FC236}">
                  <a16:creationId xmlns="" xmlns:a16="http://schemas.microsoft.com/office/drawing/2014/main" id="{69EAE727-065A-405D-82D7-9599AEB5B893}"/>
                </a:ext>
              </a:extLst>
            </p:cNvPr>
            <p:cNvSpPr/>
            <p:nvPr/>
          </p:nvSpPr>
          <p:spPr>
            <a:xfrm>
              <a:off x="4986724" y="5447616"/>
              <a:ext cx="935727" cy="140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498"/>
                  </a:lnTo>
                  <a:lnTo>
                    <a:pt x="10702" y="0"/>
                  </a:lnTo>
                  <a:lnTo>
                    <a:pt x="0" y="352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6" name="Shape">
              <a:extLst>
                <a:ext uri="{FF2B5EF4-FFF2-40B4-BE49-F238E27FC236}">
                  <a16:creationId xmlns="" xmlns:a16="http://schemas.microsoft.com/office/drawing/2014/main" id="{E4107AE9-0463-4E5C-9A85-92832413B429}"/>
                </a:ext>
              </a:extLst>
            </p:cNvPr>
            <p:cNvSpPr/>
            <p:nvPr/>
          </p:nvSpPr>
          <p:spPr>
            <a:xfrm>
              <a:off x="4986724" y="5678575"/>
              <a:ext cx="472959" cy="117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18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7" name="Shape">
              <a:extLst>
                <a:ext uri="{FF2B5EF4-FFF2-40B4-BE49-F238E27FC236}">
                  <a16:creationId xmlns="" xmlns:a16="http://schemas.microsoft.com/office/drawing/2014/main" id="{8939E4B8-8B58-455D-BEF8-7B6A0D11BE02}"/>
                </a:ext>
              </a:extLst>
            </p:cNvPr>
            <p:cNvSpPr/>
            <p:nvPr/>
          </p:nvSpPr>
          <p:spPr>
            <a:xfrm>
              <a:off x="5460206" y="5676878"/>
              <a:ext cx="464793" cy="117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20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8" name="Shape">
              <a:extLst>
                <a:ext uri="{FF2B5EF4-FFF2-40B4-BE49-F238E27FC236}">
                  <a16:creationId xmlns="" xmlns:a16="http://schemas.microsoft.com/office/drawing/2014/main" id="{CBF01F8C-11E2-41CF-B480-1FD01AC316B3}"/>
                </a:ext>
              </a:extLst>
            </p:cNvPr>
            <p:cNvSpPr/>
            <p:nvPr/>
          </p:nvSpPr>
          <p:spPr>
            <a:xfrm>
              <a:off x="4307431" y="5816983"/>
              <a:ext cx="936576" cy="104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704"/>
                  </a:lnTo>
                  <a:lnTo>
                    <a:pt x="10692" y="0"/>
                  </a:lnTo>
                  <a:lnTo>
                    <a:pt x="0" y="47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59" name="Shape">
              <a:extLst>
                <a:ext uri="{FF2B5EF4-FFF2-40B4-BE49-F238E27FC236}">
                  <a16:creationId xmlns="" xmlns:a16="http://schemas.microsoft.com/office/drawing/2014/main" id="{87C50CD2-2C6F-4A26-BCA0-3A59E82525F8}"/>
                </a:ext>
              </a:extLst>
            </p:cNvPr>
            <p:cNvSpPr/>
            <p:nvPr/>
          </p:nvSpPr>
          <p:spPr>
            <a:xfrm>
              <a:off x="4307431" y="6046244"/>
              <a:ext cx="472959" cy="81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603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0" name="Shape">
              <a:extLst>
                <a:ext uri="{FF2B5EF4-FFF2-40B4-BE49-F238E27FC236}">
                  <a16:creationId xmlns="" xmlns:a16="http://schemas.microsoft.com/office/drawing/2014/main" id="{31F40E8F-7455-427B-BAAB-389CA7B57FD3}"/>
                </a:ext>
              </a:extLst>
            </p:cNvPr>
            <p:cNvSpPr/>
            <p:nvPr/>
          </p:nvSpPr>
          <p:spPr>
            <a:xfrm>
              <a:off x="4781316" y="6043698"/>
              <a:ext cx="465238" cy="8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8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1" name="Shape">
              <a:extLst>
                <a:ext uri="{FF2B5EF4-FFF2-40B4-BE49-F238E27FC236}">
                  <a16:creationId xmlns="" xmlns:a16="http://schemas.microsoft.com/office/drawing/2014/main" id="{A87F2450-6310-472F-B0DE-D12244F2C689}"/>
                </a:ext>
              </a:extLst>
            </p:cNvPr>
            <p:cNvSpPr/>
            <p:nvPr/>
          </p:nvSpPr>
          <p:spPr>
            <a:xfrm>
              <a:off x="3630685" y="6233051"/>
              <a:ext cx="936576" cy="62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865"/>
                  </a:lnTo>
                  <a:lnTo>
                    <a:pt x="10692" y="0"/>
                  </a:lnTo>
                  <a:lnTo>
                    <a:pt x="0" y="792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2" name="Shape">
              <a:extLst>
                <a:ext uri="{FF2B5EF4-FFF2-40B4-BE49-F238E27FC236}">
                  <a16:creationId xmlns="" xmlns:a16="http://schemas.microsoft.com/office/drawing/2014/main" id="{422B4036-FD58-4602-9930-0041A2454577}"/>
                </a:ext>
              </a:extLst>
            </p:cNvPr>
            <p:cNvSpPr/>
            <p:nvPr/>
          </p:nvSpPr>
          <p:spPr>
            <a:xfrm>
              <a:off x="3628137" y="6462312"/>
              <a:ext cx="470411" cy="39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42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3" name="Shape">
              <a:extLst>
                <a:ext uri="{FF2B5EF4-FFF2-40B4-BE49-F238E27FC236}">
                  <a16:creationId xmlns="" xmlns:a16="http://schemas.microsoft.com/office/drawing/2014/main" id="{40379A4C-8A84-4BDC-BBED-1A5AB7C95517}"/>
                </a:ext>
              </a:extLst>
            </p:cNvPr>
            <p:cNvSpPr/>
            <p:nvPr/>
          </p:nvSpPr>
          <p:spPr>
            <a:xfrm>
              <a:off x="4098548" y="6460612"/>
              <a:ext cx="468712" cy="39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246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4" name="Shape">
              <a:extLst>
                <a:ext uri="{FF2B5EF4-FFF2-40B4-BE49-F238E27FC236}">
                  <a16:creationId xmlns="" xmlns:a16="http://schemas.microsoft.com/office/drawing/2014/main" id="{3269C32A-E594-4855-BB4E-38ABA9CC0BD0}"/>
                </a:ext>
              </a:extLst>
            </p:cNvPr>
            <p:cNvSpPr/>
            <p:nvPr/>
          </p:nvSpPr>
          <p:spPr>
            <a:xfrm>
              <a:off x="5012198" y="6233051"/>
              <a:ext cx="935728" cy="62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865"/>
                  </a:lnTo>
                  <a:lnTo>
                    <a:pt x="10682" y="0"/>
                  </a:lnTo>
                  <a:lnTo>
                    <a:pt x="0" y="792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5" name="Shape">
              <a:extLst>
                <a:ext uri="{FF2B5EF4-FFF2-40B4-BE49-F238E27FC236}">
                  <a16:creationId xmlns="" xmlns:a16="http://schemas.microsoft.com/office/drawing/2014/main" id="{50D8AA9F-495D-4D77-8020-35F8A76C9A5C}"/>
                </a:ext>
              </a:extLst>
            </p:cNvPr>
            <p:cNvSpPr/>
            <p:nvPr/>
          </p:nvSpPr>
          <p:spPr>
            <a:xfrm>
              <a:off x="5012198" y="6462312"/>
              <a:ext cx="471777" cy="39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42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  <p:sp>
          <p:nvSpPr>
            <p:cNvPr id="166" name="Shape">
              <a:extLst>
                <a:ext uri="{FF2B5EF4-FFF2-40B4-BE49-F238E27FC236}">
                  <a16:creationId xmlns="" xmlns:a16="http://schemas.microsoft.com/office/drawing/2014/main" id="{392CBB54-954E-482D-9903-C7B4C5C06ADC}"/>
                </a:ext>
              </a:extLst>
            </p:cNvPr>
            <p:cNvSpPr/>
            <p:nvPr/>
          </p:nvSpPr>
          <p:spPr>
            <a:xfrm>
              <a:off x="5479212" y="6460612"/>
              <a:ext cx="472110" cy="39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246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57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5" y="2"/>
            <a:ext cx="4313238" cy="2799366"/>
          </a:xfrm>
        </p:spPr>
        <p:txBody>
          <a:bodyPr anchor="b"/>
          <a:lstStyle>
            <a:lvl1pPr algn="l">
              <a:defRPr sz="55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64" y="2918786"/>
            <a:ext cx="3609074" cy="1020433"/>
          </a:xfrm>
        </p:spPr>
        <p:txBody>
          <a:bodyPr/>
          <a:lstStyle>
            <a:lvl1pPr marL="0" indent="0" algn="l">
              <a:buNone/>
              <a:defRPr sz="2206"/>
            </a:lvl1pPr>
            <a:lvl2pPr marL="420213" indent="0" algn="ctr">
              <a:buNone/>
              <a:defRPr sz="1838"/>
            </a:lvl2pPr>
            <a:lvl3pPr marL="840425" indent="0" algn="ctr">
              <a:buNone/>
              <a:defRPr sz="1654"/>
            </a:lvl3pPr>
            <a:lvl4pPr marL="1260638" indent="0" algn="ctr">
              <a:buNone/>
              <a:defRPr sz="1471"/>
            </a:lvl4pPr>
            <a:lvl5pPr marL="1680850" indent="0" algn="ctr">
              <a:buNone/>
              <a:defRPr sz="1471"/>
            </a:lvl5pPr>
            <a:lvl6pPr marL="2101063" indent="0" algn="ctr">
              <a:buNone/>
              <a:defRPr sz="1471"/>
            </a:lvl6pPr>
            <a:lvl7pPr marL="2521275" indent="0" algn="ctr">
              <a:buNone/>
              <a:defRPr sz="1471"/>
            </a:lvl7pPr>
            <a:lvl8pPr marL="2941488" indent="0" algn="ctr">
              <a:buNone/>
              <a:defRPr sz="1471"/>
            </a:lvl8pPr>
            <a:lvl9pPr marL="3361700" indent="0" algn="ctr">
              <a:buNone/>
              <a:defRPr sz="14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3C93932-62E8-6A41-BC83-413BE68F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047" y="1356892"/>
            <a:ext cx="2425984" cy="275015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71B6344-1D0C-8249-8FBE-15D0D43AA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7649" y="1400696"/>
            <a:ext cx="2734617" cy="30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="" xmlns:a16="http://schemas.microsoft.com/office/drawing/2014/main" id="{9D141335-75C9-4138-8836-6A1B70E1A4B4}"/>
              </a:ext>
            </a:extLst>
          </p:cNvPr>
          <p:cNvGrpSpPr/>
          <p:nvPr userDrawn="1"/>
        </p:nvGrpSpPr>
        <p:grpSpPr>
          <a:xfrm>
            <a:off x="6517320" y="2377442"/>
            <a:ext cx="3387117" cy="4480560"/>
            <a:chOff x="8021316" y="2377440"/>
            <a:chExt cx="4168759" cy="4480560"/>
          </a:xfrm>
        </p:grpSpPr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AC8EEDFD-460C-479B-82EE-F812AE1A9089}"/>
                </a:ext>
              </a:extLst>
            </p:cNvPr>
            <p:cNvSpPr/>
            <p:nvPr/>
          </p:nvSpPr>
          <p:spPr>
            <a:xfrm>
              <a:off x="8021316" y="2377440"/>
              <a:ext cx="3978108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247154A4-EBD3-435F-B507-84C6B4923588}"/>
                </a:ext>
              </a:extLst>
            </p:cNvPr>
            <p:cNvSpPr/>
            <p:nvPr/>
          </p:nvSpPr>
          <p:spPr>
            <a:xfrm>
              <a:off x="8021316" y="3359803"/>
              <a:ext cx="2007727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19A40487-2D97-4E4E-914D-9B64E44C521D}"/>
                </a:ext>
              </a:extLst>
            </p:cNvPr>
            <p:cNvSpPr/>
            <p:nvPr/>
          </p:nvSpPr>
          <p:spPr>
            <a:xfrm>
              <a:off x="10029042" y="3349979"/>
              <a:ext cx="1970382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 dirty="0">
                <a:solidFill>
                  <a:srgbClr val="FFFFFF"/>
                </a:solidFill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C85532FF-30F4-48C4-9657-6C4746E208B9}"/>
                </a:ext>
              </a:extLst>
            </p:cNvPr>
            <p:cNvSpPr/>
            <p:nvPr/>
          </p:nvSpPr>
          <p:spPr>
            <a:xfrm>
              <a:off x="8683678" y="4816650"/>
              <a:ext cx="1082974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775238FB-90E6-49AA-97D0-9C3760D863B7}"/>
                </a:ext>
              </a:extLst>
            </p:cNvPr>
            <p:cNvSpPr/>
            <p:nvPr/>
          </p:nvSpPr>
          <p:spPr>
            <a:xfrm>
              <a:off x="8679748" y="5082869"/>
              <a:ext cx="5464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818DD759-B353-49C5-A163-D614DDB97D69}"/>
                </a:ext>
              </a:extLst>
            </p:cNvPr>
            <p:cNvSpPr/>
            <p:nvPr/>
          </p:nvSpPr>
          <p:spPr>
            <a:xfrm>
              <a:off x="9226149" y="5079923"/>
              <a:ext cx="540501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2A854451-200C-4EB1-A1C7-A9CD7C9B5BD6}"/>
                </a:ext>
              </a:extLst>
            </p:cNvPr>
            <p:cNvSpPr/>
            <p:nvPr/>
          </p:nvSpPr>
          <p:spPr>
            <a:xfrm>
              <a:off x="11077619" y="4391285"/>
              <a:ext cx="108395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="" xmlns:a16="http://schemas.microsoft.com/office/drawing/2014/main" id="{D109AF1E-DB7C-4475-8256-F2B3AF2E8221}"/>
                </a:ext>
              </a:extLst>
            </p:cNvPr>
            <p:cNvSpPr/>
            <p:nvPr/>
          </p:nvSpPr>
          <p:spPr>
            <a:xfrm>
              <a:off x="11077619" y="4656523"/>
              <a:ext cx="547384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6E9234D9-4650-44A7-8EFA-BF3E147CC41E}"/>
                </a:ext>
              </a:extLst>
            </p:cNvPr>
            <p:cNvSpPr/>
            <p:nvPr/>
          </p:nvSpPr>
          <p:spPr>
            <a:xfrm>
              <a:off x="11625002" y="4656523"/>
              <a:ext cx="536573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1015CF0F-3B2B-477C-A691-5D3BD6E1F8C3}"/>
                </a:ext>
              </a:extLst>
            </p:cNvPr>
            <p:cNvSpPr/>
            <p:nvPr/>
          </p:nvSpPr>
          <p:spPr>
            <a:xfrm>
              <a:off x="10291433" y="4816650"/>
              <a:ext cx="108395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="" xmlns:a16="http://schemas.microsoft.com/office/drawing/2014/main" id="{53CE2228-FB24-4C91-854F-CFFEFB019F18}"/>
                </a:ext>
              </a:extLst>
            </p:cNvPr>
            <p:cNvSpPr/>
            <p:nvPr/>
          </p:nvSpPr>
          <p:spPr>
            <a:xfrm>
              <a:off x="10291431" y="5082869"/>
              <a:ext cx="54738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="" xmlns:a16="http://schemas.microsoft.com/office/drawing/2014/main" id="{24AE1339-B8C6-4E61-9AC1-78F4A0128DC7}"/>
                </a:ext>
              </a:extLst>
            </p:cNvPr>
            <p:cNvSpPr/>
            <p:nvPr/>
          </p:nvSpPr>
          <p:spPr>
            <a:xfrm>
              <a:off x="10838814" y="5079923"/>
              <a:ext cx="53657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BBF32BAE-648B-4876-AF3D-95975CD163F9}"/>
                </a:ext>
              </a:extLst>
            </p:cNvPr>
            <p:cNvSpPr/>
            <p:nvPr/>
          </p:nvSpPr>
          <p:spPr>
            <a:xfrm>
              <a:off x="9505245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6A692E27-8FFD-4371-A469-81D23B6E8C7A}"/>
                </a:ext>
              </a:extLst>
            </p:cNvPr>
            <p:cNvSpPr/>
            <p:nvPr/>
          </p:nvSpPr>
          <p:spPr>
            <a:xfrm>
              <a:off x="9505245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="" xmlns:a16="http://schemas.microsoft.com/office/drawing/2014/main" id="{84BA4D77-8C91-485E-AC46-4AEFCC0E2AA3}"/>
                </a:ext>
              </a:extLst>
            </p:cNvPr>
            <p:cNvSpPr/>
            <p:nvPr/>
          </p:nvSpPr>
          <p:spPr>
            <a:xfrm>
              <a:off x="10051645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="" xmlns:a16="http://schemas.microsoft.com/office/drawing/2014/main" id="{73CEB785-2595-4C6F-A4AC-2973AB9CF608}"/>
                </a:ext>
              </a:extLst>
            </p:cNvPr>
            <p:cNvSpPr/>
            <p:nvPr/>
          </p:nvSpPr>
          <p:spPr>
            <a:xfrm>
              <a:off x="11107101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="" xmlns:a16="http://schemas.microsoft.com/office/drawing/2014/main" id="{F27913C9-AECB-4C87-A528-226D50A92DD3}"/>
                </a:ext>
              </a:extLst>
            </p:cNvPr>
            <p:cNvSpPr/>
            <p:nvPr/>
          </p:nvSpPr>
          <p:spPr>
            <a:xfrm>
              <a:off x="11107101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="" xmlns:a16="http://schemas.microsoft.com/office/drawing/2014/main" id="{BBF36AD9-BA2F-4FA3-8C3A-B786143B1487}"/>
                </a:ext>
              </a:extLst>
            </p:cNvPr>
            <p:cNvSpPr/>
            <p:nvPr/>
          </p:nvSpPr>
          <p:spPr>
            <a:xfrm>
              <a:off x="11653502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56075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56075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9" y="6356351"/>
            <a:ext cx="22288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1"/>
            <a:ext cx="3343275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toy, computer&#10;&#10;Description automatically generated">
            <a:extLst>
              <a:ext uri="{FF2B5EF4-FFF2-40B4-BE49-F238E27FC236}">
                <a16:creationId xmlns="" xmlns:a16="http://schemas.microsoft.com/office/drawing/2014/main" id="{16AA5C09-E274-BF49-BBDB-CD0E56B6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669" y="966348"/>
            <a:ext cx="2149977" cy="31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="" xmlns:a16="http://schemas.microsoft.com/office/drawing/2014/main" id="{27809024-4EB7-4E66-8B3B-669044367F70}"/>
              </a:ext>
            </a:extLst>
          </p:cNvPr>
          <p:cNvGrpSpPr/>
          <p:nvPr userDrawn="1"/>
        </p:nvGrpSpPr>
        <p:grpSpPr>
          <a:xfrm>
            <a:off x="6517320" y="2377442"/>
            <a:ext cx="3387117" cy="4480560"/>
            <a:chOff x="8021316" y="2377440"/>
            <a:chExt cx="4168759" cy="4480560"/>
          </a:xfrm>
        </p:grpSpPr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4DC26055-9EA2-4CB9-89D1-2D9AB0E0C4B6}"/>
                </a:ext>
              </a:extLst>
            </p:cNvPr>
            <p:cNvSpPr/>
            <p:nvPr/>
          </p:nvSpPr>
          <p:spPr>
            <a:xfrm>
              <a:off x="8021316" y="2377440"/>
              <a:ext cx="3978108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826DE9A0-E4C3-4C6A-B2E9-B14FEF148A08}"/>
                </a:ext>
              </a:extLst>
            </p:cNvPr>
            <p:cNvSpPr/>
            <p:nvPr/>
          </p:nvSpPr>
          <p:spPr>
            <a:xfrm>
              <a:off x="8021316" y="3359803"/>
              <a:ext cx="2007727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911239E7-BE42-4F81-9987-CBF0F9D7988A}"/>
                </a:ext>
              </a:extLst>
            </p:cNvPr>
            <p:cNvSpPr/>
            <p:nvPr/>
          </p:nvSpPr>
          <p:spPr>
            <a:xfrm>
              <a:off x="10029042" y="3349979"/>
              <a:ext cx="1970382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 dirty="0">
                <a:solidFill>
                  <a:srgbClr val="FFFFFF"/>
                </a:solidFill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DBB8A0BB-F056-49C2-B9C0-27E19C14D6AF}"/>
                </a:ext>
              </a:extLst>
            </p:cNvPr>
            <p:cNvSpPr/>
            <p:nvPr/>
          </p:nvSpPr>
          <p:spPr>
            <a:xfrm>
              <a:off x="8683678" y="4816650"/>
              <a:ext cx="1082974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593EEFA5-2089-4293-A692-55D72C282613}"/>
                </a:ext>
              </a:extLst>
            </p:cNvPr>
            <p:cNvSpPr/>
            <p:nvPr/>
          </p:nvSpPr>
          <p:spPr>
            <a:xfrm>
              <a:off x="8679748" y="5082869"/>
              <a:ext cx="5464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60E5E002-F0F3-47F7-ADCC-1D080E6651F5}"/>
                </a:ext>
              </a:extLst>
            </p:cNvPr>
            <p:cNvSpPr/>
            <p:nvPr/>
          </p:nvSpPr>
          <p:spPr>
            <a:xfrm>
              <a:off x="9226149" y="5079923"/>
              <a:ext cx="540501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02099933-A4AA-4452-B07E-28CFAD14DB26}"/>
                </a:ext>
              </a:extLst>
            </p:cNvPr>
            <p:cNvSpPr/>
            <p:nvPr/>
          </p:nvSpPr>
          <p:spPr>
            <a:xfrm>
              <a:off x="11077619" y="4391285"/>
              <a:ext cx="108395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="" xmlns:a16="http://schemas.microsoft.com/office/drawing/2014/main" id="{DEB7CB13-F96D-440B-BFD3-64D271E4EDEF}"/>
                </a:ext>
              </a:extLst>
            </p:cNvPr>
            <p:cNvSpPr/>
            <p:nvPr/>
          </p:nvSpPr>
          <p:spPr>
            <a:xfrm>
              <a:off x="11077619" y="4656523"/>
              <a:ext cx="547384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9530751E-0F5B-4C50-B48C-68B1850159D1}"/>
                </a:ext>
              </a:extLst>
            </p:cNvPr>
            <p:cNvSpPr/>
            <p:nvPr/>
          </p:nvSpPr>
          <p:spPr>
            <a:xfrm>
              <a:off x="11625002" y="4656523"/>
              <a:ext cx="536573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18A7A52F-AC5A-4687-9A19-8A8B8B8BCFA3}"/>
                </a:ext>
              </a:extLst>
            </p:cNvPr>
            <p:cNvSpPr/>
            <p:nvPr/>
          </p:nvSpPr>
          <p:spPr>
            <a:xfrm>
              <a:off x="10291433" y="4816650"/>
              <a:ext cx="108395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="" xmlns:a16="http://schemas.microsoft.com/office/drawing/2014/main" id="{2D24A95D-FFCC-451E-A6F5-F1D6DBBAEB60}"/>
                </a:ext>
              </a:extLst>
            </p:cNvPr>
            <p:cNvSpPr/>
            <p:nvPr/>
          </p:nvSpPr>
          <p:spPr>
            <a:xfrm>
              <a:off x="10291431" y="5082869"/>
              <a:ext cx="54738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="" xmlns:a16="http://schemas.microsoft.com/office/drawing/2014/main" id="{212A40C2-7862-4FA4-B0BF-F89038335BDE}"/>
                </a:ext>
              </a:extLst>
            </p:cNvPr>
            <p:cNvSpPr/>
            <p:nvPr/>
          </p:nvSpPr>
          <p:spPr>
            <a:xfrm>
              <a:off x="10838814" y="5079923"/>
              <a:ext cx="53657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E7D58964-734E-43CA-B424-2E10FEE6BFA5}"/>
                </a:ext>
              </a:extLst>
            </p:cNvPr>
            <p:cNvSpPr/>
            <p:nvPr/>
          </p:nvSpPr>
          <p:spPr>
            <a:xfrm>
              <a:off x="9505245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EE245ACC-C1CA-47E3-9332-2176B1D19663}"/>
                </a:ext>
              </a:extLst>
            </p:cNvPr>
            <p:cNvSpPr/>
            <p:nvPr/>
          </p:nvSpPr>
          <p:spPr>
            <a:xfrm>
              <a:off x="9505245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="" xmlns:a16="http://schemas.microsoft.com/office/drawing/2014/main" id="{234E70DD-31A4-4570-93D6-C30FF00FB63B}"/>
                </a:ext>
              </a:extLst>
            </p:cNvPr>
            <p:cNvSpPr/>
            <p:nvPr/>
          </p:nvSpPr>
          <p:spPr>
            <a:xfrm>
              <a:off x="10051645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="" xmlns:a16="http://schemas.microsoft.com/office/drawing/2014/main" id="{8BEF3C47-66BC-4FD6-8E96-D6F504515B6B}"/>
                </a:ext>
              </a:extLst>
            </p:cNvPr>
            <p:cNvSpPr/>
            <p:nvPr/>
          </p:nvSpPr>
          <p:spPr>
            <a:xfrm>
              <a:off x="11107101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="" xmlns:a16="http://schemas.microsoft.com/office/drawing/2014/main" id="{090B83C4-9DAC-4A80-9D8D-707FB05F180F}"/>
                </a:ext>
              </a:extLst>
            </p:cNvPr>
            <p:cNvSpPr/>
            <p:nvPr/>
          </p:nvSpPr>
          <p:spPr>
            <a:xfrm>
              <a:off x="11107101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="" xmlns:a16="http://schemas.microsoft.com/office/drawing/2014/main" id="{2EEF271A-78EB-469F-8A07-ADF0195C6D6B}"/>
                </a:ext>
              </a:extLst>
            </p:cNvPr>
            <p:cNvSpPr/>
            <p:nvPr/>
          </p:nvSpPr>
          <p:spPr>
            <a:xfrm>
              <a:off x="11653502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65128"/>
            <a:ext cx="56203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56203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9" y="6356351"/>
            <a:ext cx="22288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1"/>
            <a:ext cx="3343275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sitting, computer, computer, table&#10;&#10;Description automatically generated">
            <a:extLst>
              <a:ext uri="{FF2B5EF4-FFF2-40B4-BE49-F238E27FC236}">
                <a16:creationId xmlns="" xmlns:a16="http://schemas.microsoft.com/office/drawing/2014/main" id="{0E782DF9-7854-7B48-8A2E-C6B390B18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8551" y="493168"/>
            <a:ext cx="3084273" cy="35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="" xmlns:a16="http://schemas.microsoft.com/office/drawing/2014/main" id="{A91E1750-533D-457F-BFD9-096D75696E5A}"/>
              </a:ext>
            </a:extLst>
          </p:cNvPr>
          <p:cNvGrpSpPr/>
          <p:nvPr userDrawn="1"/>
        </p:nvGrpSpPr>
        <p:grpSpPr>
          <a:xfrm>
            <a:off x="6517320" y="2377442"/>
            <a:ext cx="3387117" cy="4480560"/>
            <a:chOff x="8021316" y="2377440"/>
            <a:chExt cx="4168759" cy="4480560"/>
          </a:xfrm>
        </p:grpSpPr>
        <p:sp>
          <p:nvSpPr>
            <p:cNvPr id="35" name="Shape">
              <a:extLst>
                <a:ext uri="{FF2B5EF4-FFF2-40B4-BE49-F238E27FC236}">
                  <a16:creationId xmlns="" xmlns:a16="http://schemas.microsoft.com/office/drawing/2014/main" id="{6E179E08-896A-4F9E-A51A-93643DD53C97}"/>
                </a:ext>
              </a:extLst>
            </p:cNvPr>
            <p:cNvSpPr/>
            <p:nvPr/>
          </p:nvSpPr>
          <p:spPr>
            <a:xfrm>
              <a:off x="8021316" y="2377440"/>
              <a:ext cx="3978108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="" xmlns:a16="http://schemas.microsoft.com/office/drawing/2014/main" id="{9D9DE4EB-60A3-4339-940F-583F69D43432}"/>
                </a:ext>
              </a:extLst>
            </p:cNvPr>
            <p:cNvSpPr/>
            <p:nvPr/>
          </p:nvSpPr>
          <p:spPr>
            <a:xfrm>
              <a:off x="8021316" y="3359803"/>
              <a:ext cx="2007727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D2686E59-A214-463F-9D4B-96B9B5C7F965}"/>
                </a:ext>
              </a:extLst>
            </p:cNvPr>
            <p:cNvSpPr/>
            <p:nvPr/>
          </p:nvSpPr>
          <p:spPr>
            <a:xfrm>
              <a:off x="10029042" y="3349979"/>
              <a:ext cx="1970382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 dirty="0">
                <a:solidFill>
                  <a:srgbClr val="FFFFFF"/>
                </a:solidFill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0004425D-B7B0-450E-97F0-B866F1876F10}"/>
                </a:ext>
              </a:extLst>
            </p:cNvPr>
            <p:cNvSpPr/>
            <p:nvPr/>
          </p:nvSpPr>
          <p:spPr>
            <a:xfrm>
              <a:off x="8683678" y="4816650"/>
              <a:ext cx="1082974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E1A9618E-C5F8-42F8-81A9-AA32D8414226}"/>
                </a:ext>
              </a:extLst>
            </p:cNvPr>
            <p:cNvSpPr/>
            <p:nvPr userDrawn="1"/>
          </p:nvSpPr>
          <p:spPr>
            <a:xfrm>
              <a:off x="8679748" y="5082869"/>
              <a:ext cx="5464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C53CA5A1-B06E-405E-ACF6-56F5D37AFD87}"/>
                </a:ext>
              </a:extLst>
            </p:cNvPr>
            <p:cNvSpPr/>
            <p:nvPr/>
          </p:nvSpPr>
          <p:spPr>
            <a:xfrm>
              <a:off x="9226149" y="5079923"/>
              <a:ext cx="540501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5CAA22B8-2D68-4E89-8BBE-6849DA4F087C}"/>
                </a:ext>
              </a:extLst>
            </p:cNvPr>
            <p:cNvSpPr/>
            <p:nvPr/>
          </p:nvSpPr>
          <p:spPr>
            <a:xfrm>
              <a:off x="11077619" y="4391285"/>
              <a:ext cx="108395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37C6C412-F809-451E-88BA-F8E415F7D9B7}"/>
                </a:ext>
              </a:extLst>
            </p:cNvPr>
            <p:cNvSpPr/>
            <p:nvPr/>
          </p:nvSpPr>
          <p:spPr>
            <a:xfrm>
              <a:off x="11077619" y="4656523"/>
              <a:ext cx="547384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FCE33A31-7B70-44AB-B2D7-11586F3E6610}"/>
                </a:ext>
              </a:extLst>
            </p:cNvPr>
            <p:cNvSpPr/>
            <p:nvPr/>
          </p:nvSpPr>
          <p:spPr>
            <a:xfrm>
              <a:off x="11625002" y="4656523"/>
              <a:ext cx="536573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="" xmlns:a16="http://schemas.microsoft.com/office/drawing/2014/main" id="{62E93108-34F3-4A84-9651-DF702FE0B9B0}"/>
                </a:ext>
              </a:extLst>
            </p:cNvPr>
            <p:cNvSpPr/>
            <p:nvPr/>
          </p:nvSpPr>
          <p:spPr>
            <a:xfrm>
              <a:off x="10291433" y="4816650"/>
              <a:ext cx="108395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20A35D8C-4598-4802-8235-D3FC99620CB0}"/>
                </a:ext>
              </a:extLst>
            </p:cNvPr>
            <p:cNvSpPr/>
            <p:nvPr/>
          </p:nvSpPr>
          <p:spPr>
            <a:xfrm>
              <a:off x="10291431" y="5082869"/>
              <a:ext cx="54738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4BFE8CF9-09C7-443D-97C1-167837F3717E}"/>
                </a:ext>
              </a:extLst>
            </p:cNvPr>
            <p:cNvSpPr/>
            <p:nvPr/>
          </p:nvSpPr>
          <p:spPr>
            <a:xfrm>
              <a:off x="10838814" y="5079923"/>
              <a:ext cx="53657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="" xmlns:a16="http://schemas.microsoft.com/office/drawing/2014/main" id="{456F1665-76C5-4B1A-9575-306DA449CFC9}"/>
                </a:ext>
              </a:extLst>
            </p:cNvPr>
            <p:cNvSpPr/>
            <p:nvPr/>
          </p:nvSpPr>
          <p:spPr>
            <a:xfrm>
              <a:off x="9505245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="" xmlns:a16="http://schemas.microsoft.com/office/drawing/2014/main" id="{FBF92E26-8A0E-43A5-81FB-B30EC67C926E}"/>
                </a:ext>
              </a:extLst>
            </p:cNvPr>
            <p:cNvSpPr/>
            <p:nvPr/>
          </p:nvSpPr>
          <p:spPr>
            <a:xfrm>
              <a:off x="9505245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92B2F865-AA0B-47D4-BB1C-2E2CB677FE2B}"/>
                </a:ext>
              </a:extLst>
            </p:cNvPr>
            <p:cNvSpPr/>
            <p:nvPr/>
          </p:nvSpPr>
          <p:spPr>
            <a:xfrm>
              <a:off x="10051645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6C60BF78-4832-4B34-9EF1-1213F17F48D4}"/>
                </a:ext>
              </a:extLst>
            </p:cNvPr>
            <p:cNvSpPr/>
            <p:nvPr/>
          </p:nvSpPr>
          <p:spPr>
            <a:xfrm>
              <a:off x="11107101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="" xmlns:a16="http://schemas.microsoft.com/office/drawing/2014/main" id="{BA8E7442-BDE7-42B9-8E6E-836A0AF9973D}"/>
                </a:ext>
              </a:extLst>
            </p:cNvPr>
            <p:cNvSpPr/>
            <p:nvPr/>
          </p:nvSpPr>
          <p:spPr>
            <a:xfrm>
              <a:off x="11107101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="" xmlns:a16="http://schemas.microsoft.com/office/drawing/2014/main" id="{FF1D727A-49D4-4AF0-AB97-F540E3EE8F57}"/>
                </a:ext>
              </a:extLst>
            </p:cNvPr>
            <p:cNvSpPr/>
            <p:nvPr/>
          </p:nvSpPr>
          <p:spPr>
            <a:xfrm>
              <a:off x="11653502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5626270" cy="2852737"/>
          </a:xfrm>
        </p:spPr>
        <p:txBody>
          <a:bodyPr anchor="b"/>
          <a:lstStyle>
            <a:lvl1pPr>
              <a:defRPr sz="55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5626270" cy="1500187"/>
          </a:xfrm>
        </p:spPr>
        <p:txBody>
          <a:bodyPr/>
          <a:lstStyle>
            <a:lvl1pPr marL="0" indent="0">
              <a:buNone/>
              <a:defRPr sz="2206">
                <a:solidFill>
                  <a:schemeClr val="bg1">
                    <a:lumMod val="95000"/>
                  </a:schemeClr>
                </a:solidFill>
              </a:defRPr>
            </a:lvl1pPr>
            <a:lvl2pPr marL="420213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2pPr>
            <a:lvl3pPr marL="84042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26063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4pPr>
            <a:lvl5pPr marL="168085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5pPr>
            <a:lvl6pPr marL="2101063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6pPr>
            <a:lvl7pPr marL="252127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7pPr>
            <a:lvl8pPr marL="294148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8pPr>
            <a:lvl9pPr marL="33617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9" y="6356351"/>
            <a:ext cx="22288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1"/>
            <a:ext cx="3343275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80602B0-21AE-ED46-80B1-9D3D28195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08650" y="1273191"/>
            <a:ext cx="2321472" cy="27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="" xmlns:a16="http://schemas.microsoft.com/office/drawing/2014/main" id="{6B721BF2-69B5-491D-9549-E1FE8DEEB772}"/>
              </a:ext>
            </a:extLst>
          </p:cNvPr>
          <p:cNvGrpSpPr/>
          <p:nvPr userDrawn="1"/>
        </p:nvGrpSpPr>
        <p:grpSpPr>
          <a:xfrm>
            <a:off x="6517320" y="2377442"/>
            <a:ext cx="3387117" cy="4480560"/>
            <a:chOff x="8021316" y="2377440"/>
            <a:chExt cx="4168759" cy="4480560"/>
          </a:xfrm>
        </p:grpSpPr>
        <p:sp>
          <p:nvSpPr>
            <p:cNvPr id="35" name="Shape">
              <a:extLst>
                <a:ext uri="{FF2B5EF4-FFF2-40B4-BE49-F238E27FC236}">
                  <a16:creationId xmlns="" xmlns:a16="http://schemas.microsoft.com/office/drawing/2014/main" id="{EB7A74F1-61DA-46C8-A51C-0EEA9D16B220}"/>
                </a:ext>
              </a:extLst>
            </p:cNvPr>
            <p:cNvSpPr/>
            <p:nvPr/>
          </p:nvSpPr>
          <p:spPr>
            <a:xfrm>
              <a:off x="8021316" y="2377440"/>
              <a:ext cx="3978108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="" xmlns:a16="http://schemas.microsoft.com/office/drawing/2014/main" id="{A0FD8D57-941C-4DBB-8990-7FE43B5A335B}"/>
                </a:ext>
              </a:extLst>
            </p:cNvPr>
            <p:cNvSpPr/>
            <p:nvPr/>
          </p:nvSpPr>
          <p:spPr>
            <a:xfrm>
              <a:off x="8021316" y="3359803"/>
              <a:ext cx="2007727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1F0309A4-B16E-45F0-B3F9-2951577AB649}"/>
                </a:ext>
              </a:extLst>
            </p:cNvPr>
            <p:cNvSpPr/>
            <p:nvPr/>
          </p:nvSpPr>
          <p:spPr>
            <a:xfrm>
              <a:off x="10029042" y="3349979"/>
              <a:ext cx="1970382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 dirty="0">
                <a:solidFill>
                  <a:srgbClr val="FFFFFF"/>
                </a:solidFill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1162207D-11D4-4BEF-A4F0-9FAC379EBBC0}"/>
                </a:ext>
              </a:extLst>
            </p:cNvPr>
            <p:cNvSpPr/>
            <p:nvPr/>
          </p:nvSpPr>
          <p:spPr>
            <a:xfrm>
              <a:off x="8683678" y="4816650"/>
              <a:ext cx="1082974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064A1131-2492-4B39-92F1-3A2164A5A9E4}"/>
                </a:ext>
              </a:extLst>
            </p:cNvPr>
            <p:cNvSpPr/>
            <p:nvPr/>
          </p:nvSpPr>
          <p:spPr>
            <a:xfrm>
              <a:off x="8679748" y="5082869"/>
              <a:ext cx="5464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324CDE2E-C2E4-4C02-A579-3DA27CA8541D}"/>
                </a:ext>
              </a:extLst>
            </p:cNvPr>
            <p:cNvSpPr/>
            <p:nvPr/>
          </p:nvSpPr>
          <p:spPr>
            <a:xfrm>
              <a:off x="9226149" y="5079923"/>
              <a:ext cx="540501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8FFDB743-9082-45DB-924F-B1DD6B6417A6}"/>
                </a:ext>
              </a:extLst>
            </p:cNvPr>
            <p:cNvSpPr/>
            <p:nvPr/>
          </p:nvSpPr>
          <p:spPr>
            <a:xfrm>
              <a:off x="11077619" y="4391285"/>
              <a:ext cx="108395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628BF355-7D69-4EDE-BF4D-26F8E3AF5B4B}"/>
                </a:ext>
              </a:extLst>
            </p:cNvPr>
            <p:cNvSpPr/>
            <p:nvPr/>
          </p:nvSpPr>
          <p:spPr>
            <a:xfrm>
              <a:off x="11077619" y="4656523"/>
              <a:ext cx="547384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1C9F38FC-8272-4862-B607-EEAFEDBF0AC3}"/>
                </a:ext>
              </a:extLst>
            </p:cNvPr>
            <p:cNvSpPr/>
            <p:nvPr/>
          </p:nvSpPr>
          <p:spPr>
            <a:xfrm>
              <a:off x="11625002" y="4656523"/>
              <a:ext cx="536573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="" xmlns:a16="http://schemas.microsoft.com/office/drawing/2014/main" id="{367641B7-7004-41FC-BCD5-3B61F75130F7}"/>
                </a:ext>
              </a:extLst>
            </p:cNvPr>
            <p:cNvSpPr/>
            <p:nvPr/>
          </p:nvSpPr>
          <p:spPr>
            <a:xfrm>
              <a:off x="10291433" y="4816650"/>
              <a:ext cx="108395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2897D252-070E-48B3-B95F-D7ED4FFE3925}"/>
                </a:ext>
              </a:extLst>
            </p:cNvPr>
            <p:cNvSpPr/>
            <p:nvPr/>
          </p:nvSpPr>
          <p:spPr>
            <a:xfrm>
              <a:off x="10291431" y="5082869"/>
              <a:ext cx="54738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3164CB84-C2AD-4A56-B25E-54B4663C9DAB}"/>
                </a:ext>
              </a:extLst>
            </p:cNvPr>
            <p:cNvSpPr/>
            <p:nvPr/>
          </p:nvSpPr>
          <p:spPr>
            <a:xfrm>
              <a:off x="10838814" y="5079923"/>
              <a:ext cx="53657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="" xmlns:a16="http://schemas.microsoft.com/office/drawing/2014/main" id="{95CDA365-EE1A-4B42-A009-0D2B665FD7C7}"/>
                </a:ext>
              </a:extLst>
            </p:cNvPr>
            <p:cNvSpPr/>
            <p:nvPr/>
          </p:nvSpPr>
          <p:spPr>
            <a:xfrm>
              <a:off x="9505245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="" xmlns:a16="http://schemas.microsoft.com/office/drawing/2014/main" id="{CA3F7323-7711-4078-95A3-1DD06AA33163}"/>
                </a:ext>
              </a:extLst>
            </p:cNvPr>
            <p:cNvSpPr/>
            <p:nvPr/>
          </p:nvSpPr>
          <p:spPr>
            <a:xfrm>
              <a:off x="9505245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BFBD030C-19A1-4F22-97AB-9C1D1C6BD98E}"/>
                </a:ext>
              </a:extLst>
            </p:cNvPr>
            <p:cNvSpPr/>
            <p:nvPr/>
          </p:nvSpPr>
          <p:spPr>
            <a:xfrm>
              <a:off x="10051645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C894C04A-9C7A-43A1-8580-2CCA8BE37C4B}"/>
                </a:ext>
              </a:extLst>
            </p:cNvPr>
            <p:cNvSpPr/>
            <p:nvPr/>
          </p:nvSpPr>
          <p:spPr>
            <a:xfrm>
              <a:off x="11107101" y="5298988"/>
              <a:ext cx="1082974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="" xmlns:a16="http://schemas.microsoft.com/office/drawing/2014/main" id="{7B0C36F8-A1DC-4CF9-AFA1-21C40094C485}"/>
                </a:ext>
              </a:extLst>
            </p:cNvPr>
            <p:cNvSpPr/>
            <p:nvPr/>
          </p:nvSpPr>
          <p:spPr>
            <a:xfrm>
              <a:off x="11107101" y="5564227"/>
              <a:ext cx="546402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="" xmlns:a16="http://schemas.microsoft.com/office/drawing/2014/main" id="{14657BAD-495F-41B4-821C-2E7C5242DF9B}"/>
                </a:ext>
              </a:extLst>
            </p:cNvPr>
            <p:cNvSpPr/>
            <p:nvPr/>
          </p:nvSpPr>
          <p:spPr>
            <a:xfrm>
              <a:off x="11653502" y="5561280"/>
              <a:ext cx="536573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5678939" cy="2852737"/>
          </a:xfrm>
        </p:spPr>
        <p:txBody>
          <a:bodyPr anchor="b"/>
          <a:lstStyle>
            <a:lvl1pPr>
              <a:defRPr sz="55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5678939" cy="1500187"/>
          </a:xfrm>
        </p:spPr>
        <p:txBody>
          <a:bodyPr/>
          <a:lstStyle>
            <a:lvl1pPr marL="0" indent="0">
              <a:buNone/>
              <a:defRPr sz="2206">
                <a:solidFill>
                  <a:schemeClr val="bg1">
                    <a:lumMod val="95000"/>
                  </a:schemeClr>
                </a:solidFill>
              </a:defRPr>
            </a:lvl1pPr>
            <a:lvl2pPr marL="420213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2pPr>
            <a:lvl3pPr marL="84042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26063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4pPr>
            <a:lvl5pPr marL="168085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5pPr>
            <a:lvl6pPr marL="2101063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6pPr>
            <a:lvl7pPr marL="252127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7pPr>
            <a:lvl8pPr marL="294148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8pPr>
            <a:lvl9pPr marL="33617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9" y="6356351"/>
            <a:ext cx="22288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1"/>
            <a:ext cx="3343275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="" xmlns:a16="http://schemas.microsoft.com/office/drawing/2014/main" id="{21B4319E-38A6-F740-B7AB-C42023E87E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24560" y="1328732"/>
            <a:ext cx="2981887" cy="35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="" xmlns:a16="http://schemas.microsoft.com/office/drawing/2014/main" id="{89DA6E26-81F4-4ED3-8042-54297FEB3DD1}"/>
              </a:ext>
            </a:extLst>
          </p:cNvPr>
          <p:cNvGrpSpPr/>
          <p:nvPr userDrawn="1"/>
        </p:nvGrpSpPr>
        <p:grpSpPr>
          <a:xfrm>
            <a:off x="2" y="2377442"/>
            <a:ext cx="3372993" cy="4480560"/>
            <a:chOff x="2" y="2377440"/>
            <a:chExt cx="4151376" cy="4480560"/>
          </a:xfrm>
        </p:grpSpPr>
        <p:sp>
          <p:nvSpPr>
            <p:cNvPr id="35" name="Shape">
              <a:extLst>
                <a:ext uri="{FF2B5EF4-FFF2-40B4-BE49-F238E27FC236}">
                  <a16:creationId xmlns="" xmlns:a16="http://schemas.microsoft.com/office/drawing/2014/main" id="{3197C464-F734-425D-9D9F-5691C46104D6}"/>
                </a:ext>
              </a:extLst>
            </p:cNvPr>
            <p:cNvSpPr/>
            <p:nvPr/>
          </p:nvSpPr>
          <p:spPr>
            <a:xfrm flipH="1">
              <a:off x="189858" y="2377440"/>
              <a:ext cx="3961520" cy="44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662"/>
                  </a:lnTo>
                  <a:lnTo>
                    <a:pt x="10693" y="0"/>
                  </a:lnTo>
                  <a:lnTo>
                    <a:pt x="0" y="471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="" xmlns:a16="http://schemas.microsoft.com/office/drawing/2014/main" id="{F7FAA4CF-B99B-4328-9266-852B66DD914E}"/>
                </a:ext>
              </a:extLst>
            </p:cNvPr>
            <p:cNvSpPr/>
            <p:nvPr/>
          </p:nvSpPr>
          <p:spPr>
            <a:xfrm flipH="1">
              <a:off x="2152023" y="3359803"/>
              <a:ext cx="1999355" cy="34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957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CF82552A-4F19-497B-AC03-5E1626FAA217}"/>
                </a:ext>
              </a:extLst>
            </p:cNvPr>
            <p:cNvSpPr/>
            <p:nvPr/>
          </p:nvSpPr>
          <p:spPr>
            <a:xfrm flipH="1">
              <a:off x="189858" y="3349979"/>
              <a:ext cx="1962166" cy="35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6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 dirty="0">
                <a:solidFill>
                  <a:srgbClr val="FFFFFF"/>
                </a:solidFill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="" xmlns:a16="http://schemas.microsoft.com/office/drawing/2014/main" id="{964BD80F-62C7-460D-8D3C-9518EBBC48EF}"/>
                </a:ext>
              </a:extLst>
            </p:cNvPr>
            <p:cNvSpPr/>
            <p:nvPr/>
          </p:nvSpPr>
          <p:spPr>
            <a:xfrm flipH="1">
              <a:off x="2413320" y="4816650"/>
              <a:ext cx="1078458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70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="" xmlns:a16="http://schemas.microsoft.com/office/drawing/2014/main" id="{F282BE2A-255C-4A01-AB3B-66A86FA1A5E2}"/>
                </a:ext>
              </a:extLst>
            </p:cNvPr>
            <p:cNvSpPr/>
            <p:nvPr/>
          </p:nvSpPr>
          <p:spPr>
            <a:xfrm flipH="1">
              <a:off x="2951568" y="5082869"/>
              <a:ext cx="544124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="" xmlns:a16="http://schemas.microsoft.com/office/drawing/2014/main" id="{342862EC-31BE-4586-8A07-8B3F405D80B8}"/>
                </a:ext>
              </a:extLst>
            </p:cNvPr>
            <p:cNvSpPr/>
            <p:nvPr/>
          </p:nvSpPr>
          <p:spPr>
            <a:xfrm flipH="1">
              <a:off x="2413322" y="5079923"/>
              <a:ext cx="538247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5B5C5887-D5EA-46F8-A1BD-DABC1ACC303B}"/>
                </a:ext>
              </a:extLst>
            </p:cNvPr>
            <p:cNvSpPr/>
            <p:nvPr/>
          </p:nvSpPr>
          <p:spPr>
            <a:xfrm flipH="1">
              <a:off x="28383" y="4391285"/>
              <a:ext cx="1079436" cy="204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77"/>
                  </a:lnTo>
                  <a:lnTo>
                    <a:pt x="10692" y="0"/>
                  </a:lnTo>
                  <a:lnTo>
                    <a:pt x="0" y="280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1" name="Shape">
              <a:extLst>
                <a:ext uri="{FF2B5EF4-FFF2-40B4-BE49-F238E27FC236}">
                  <a16:creationId xmlns="" xmlns:a16="http://schemas.microsoft.com/office/drawing/2014/main" id="{177E4883-80A6-4BC7-A8C0-D0A7319A727A}"/>
                </a:ext>
              </a:extLst>
            </p:cNvPr>
            <p:cNvSpPr/>
            <p:nvPr/>
          </p:nvSpPr>
          <p:spPr>
            <a:xfrm flipH="1">
              <a:off x="562718" y="4656523"/>
              <a:ext cx="545102" cy="17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="" xmlns:a16="http://schemas.microsoft.com/office/drawing/2014/main" id="{E08D7AAF-2806-40B7-BA84-6A25949E57B8}"/>
                </a:ext>
              </a:extLst>
            </p:cNvPr>
            <p:cNvSpPr/>
            <p:nvPr/>
          </p:nvSpPr>
          <p:spPr>
            <a:xfrm flipH="1">
              <a:off x="28383" y="4656523"/>
              <a:ext cx="534336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D31D418B-577A-45B2-BF29-420D73DB4864}"/>
                </a:ext>
              </a:extLst>
            </p:cNvPr>
            <p:cNvSpPr/>
            <p:nvPr/>
          </p:nvSpPr>
          <p:spPr>
            <a:xfrm flipH="1">
              <a:off x="811290" y="4816650"/>
              <a:ext cx="1079437" cy="20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786"/>
                  </a:lnTo>
                  <a:lnTo>
                    <a:pt x="10692" y="0"/>
                  </a:lnTo>
                  <a:lnTo>
                    <a:pt x="0" y="281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="" xmlns:a16="http://schemas.microsoft.com/office/drawing/2014/main" id="{27CA03C8-6E5A-4FF3-908F-E94CF67D3C5C}"/>
                </a:ext>
              </a:extLst>
            </p:cNvPr>
            <p:cNvSpPr/>
            <p:nvPr/>
          </p:nvSpPr>
          <p:spPr>
            <a:xfrm flipH="1">
              <a:off x="1345627" y="5082869"/>
              <a:ext cx="545102" cy="17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192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="" xmlns:a16="http://schemas.microsoft.com/office/drawing/2014/main" id="{9944BD17-9036-47F7-97B4-53B24C3AFC43}"/>
                </a:ext>
              </a:extLst>
            </p:cNvPr>
            <p:cNvSpPr/>
            <p:nvPr/>
          </p:nvSpPr>
          <p:spPr>
            <a:xfrm flipH="1">
              <a:off x="811290" y="5079923"/>
              <a:ext cx="534339" cy="177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32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="" xmlns:a16="http://schemas.microsoft.com/office/drawing/2014/main" id="{DCCA4DCD-FA56-4C8C-A216-3DDBD0F7187F}"/>
                </a:ext>
              </a:extLst>
            </p:cNvPr>
            <p:cNvSpPr/>
            <p:nvPr/>
          </p:nvSpPr>
          <p:spPr>
            <a:xfrm flipH="1">
              <a:off x="1595179" y="5298988"/>
              <a:ext cx="1078458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68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="" xmlns:a16="http://schemas.microsoft.com/office/drawing/2014/main" id="{DB7ACF20-948B-489B-910C-4A8B489BB1A9}"/>
                </a:ext>
              </a:extLst>
            </p:cNvPr>
            <p:cNvSpPr/>
            <p:nvPr/>
          </p:nvSpPr>
          <p:spPr>
            <a:xfrm flipH="1">
              <a:off x="2129513" y="5564227"/>
              <a:ext cx="544124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8" name="Shape">
              <a:extLst>
                <a:ext uri="{FF2B5EF4-FFF2-40B4-BE49-F238E27FC236}">
                  <a16:creationId xmlns="" xmlns:a16="http://schemas.microsoft.com/office/drawing/2014/main" id="{BF69969E-5C9C-4CB0-8B8D-0CE7D3BF74C1}"/>
                </a:ext>
              </a:extLst>
            </p:cNvPr>
            <p:cNvSpPr/>
            <p:nvPr/>
          </p:nvSpPr>
          <p:spPr>
            <a:xfrm flipH="1">
              <a:off x="1595180" y="5561280"/>
              <a:ext cx="534336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="" xmlns:a16="http://schemas.microsoft.com/office/drawing/2014/main" id="{9F3954D9-F51C-43BF-8A01-802FA9A8DDFB}"/>
                </a:ext>
              </a:extLst>
            </p:cNvPr>
            <p:cNvSpPr/>
            <p:nvPr/>
          </p:nvSpPr>
          <p:spPr>
            <a:xfrm flipH="1">
              <a:off x="2" y="5298988"/>
              <a:ext cx="1078458" cy="15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634"/>
                  </a:lnTo>
                  <a:lnTo>
                    <a:pt x="10702" y="0"/>
                  </a:lnTo>
                  <a:lnTo>
                    <a:pt x="0" y="36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="" xmlns:a16="http://schemas.microsoft.com/office/drawing/2014/main" id="{35635928-C8C1-4DB0-9B99-1AD1958A1A67}"/>
                </a:ext>
              </a:extLst>
            </p:cNvPr>
            <p:cNvSpPr/>
            <p:nvPr/>
          </p:nvSpPr>
          <p:spPr>
            <a:xfrm flipH="1">
              <a:off x="534337" y="5564227"/>
              <a:ext cx="544124" cy="129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37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="" xmlns:a16="http://schemas.microsoft.com/office/drawing/2014/main" id="{13BE8B44-738C-4562-A05D-F3FF0273CC31}"/>
                </a:ext>
              </a:extLst>
            </p:cNvPr>
            <p:cNvSpPr/>
            <p:nvPr/>
          </p:nvSpPr>
          <p:spPr>
            <a:xfrm flipH="1">
              <a:off x="2" y="5561280"/>
              <a:ext cx="534336" cy="12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44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sz="2757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469" y="1709739"/>
            <a:ext cx="5643335" cy="2852737"/>
          </a:xfrm>
        </p:spPr>
        <p:txBody>
          <a:bodyPr anchor="b"/>
          <a:lstStyle>
            <a:lvl1pPr>
              <a:defRPr sz="55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469" y="4589464"/>
            <a:ext cx="5643335" cy="1500187"/>
          </a:xfrm>
        </p:spPr>
        <p:txBody>
          <a:bodyPr/>
          <a:lstStyle>
            <a:lvl1pPr marL="0" indent="0">
              <a:buNone/>
              <a:defRPr sz="2206">
                <a:solidFill>
                  <a:schemeClr val="bg1">
                    <a:lumMod val="95000"/>
                  </a:schemeClr>
                </a:solidFill>
              </a:defRPr>
            </a:lvl1pPr>
            <a:lvl2pPr marL="420213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2pPr>
            <a:lvl3pPr marL="84042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26063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4pPr>
            <a:lvl5pPr marL="168085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5pPr>
            <a:lvl6pPr marL="2101063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6pPr>
            <a:lvl7pPr marL="252127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7pPr>
            <a:lvl8pPr marL="294148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8pPr>
            <a:lvl9pPr marL="33617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9" y="6356351"/>
            <a:ext cx="22288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1"/>
            <a:ext cx="3343275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7139" y="652440"/>
            <a:ext cx="1083469" cy="13335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28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7515" y="2050104"/>
            <a:ext cx="1382713" cy="2384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103"/>
            </a:lvl1pPr>
            <a:lvl2pPr marL="420213" indent="0" algn="ctr">
              <a:buNone/>
              <a:defRPr/>
            </a:lvl2pPr>
            <a:lvl3pPr marL="840425" indent="0" algn="ctr">
              <a:buNone/>
              <a:defRPr/>
            </a:lvl3pPr>
            <a:lvl4pPr marL="1260638" indent="0" algn="ctr">
              <a:buNone/>
              <a:defRPr/>
            </a:lvl4pPr>
            <a:lvl5pPr marL="168085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515" y="2334587"/>
            <a:ext cx="1382713" cy="2384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103"/>
            </a:lvl1pPr>
            <a:lvl2pPr marL="420213" indent="0" algn="ctr">
              <a:buNone/>
              <a:defRPr/>
            </a:lvl2pPr>
            <a:lvl3pPr marL="840425" indent="0" algn="ctr">
              <a:buNone/>
              <a:defRPr/>
            </a:lvl3pPr>
            <a:lvl4pPr marL="1260638" indent="0" algn="ctr">
              <a:buNone/>
              <a:defRPr/>
            </a:lvl4pPr>
            <a:lvl5pPr marL="168085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7515" y="2619070"/>
            <a:ext cx="1382713" cy="2384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103"/>
            </a:lvl1pPr>
            <a:lvl2pPr marL="420213" indent="0" algn="ctr">
              <a:buNone/>
              <a:defRPr/>
            </a:lvl2pPr>
            <a:lvl3pPr marL="840425" indent="0" algn="ctr">
              <a:buNone/>
              <a:defRPr/>
            </a:lvl3pPr>
            <a:lvl4pPr marL="1260638" indent="0" algn="ctr">
              <a:buNone/>
              <a:defRPr/>
            </a:lvl4pPr>
            <a:lvl5pPr marL="168085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F5CDCC52-9A59-7D4E-82EA-FF58C8866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7" y="595722"/>
            <a:ext cx="2776852" cy="42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681038" y="1830766"/>
            <a:ext cx="8543927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=""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=""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=""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0319">
                <a:defRPr/>
              </a:pPr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=""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0319">
                <a:defRPr/>
              </a:pPr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=""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0319">
                <a:defRPr/>
              </a:pPr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=""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0319">
                <a:defRPr/>
              </a:pPr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=""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=""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30319"/>
              <a:endParaRPr lang="en-US" sz="1241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81039" y="365128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DDA1BD1B-C8C3-4792-B6D1-31BB68B811AB}"/>
              </a:ext>
            </a:extLst>
          </p:cNvPr>
          <p:cNvGrpSpPr/>
          <p:nvPr userDrawn="1"/>
        </p:nvGrpSpPr>
        <p:grpSpPr>
          <a:xfrm>
            <a:off x="2964062" y="-1636081"/>
            <a:ext cx="3977878" cy="1333500"/>
            <a:chOff x="3648075" y="-1636081"/>
            <a:chExt cx="4895850" cy="133350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3EEA3A1-97E2-475A-A04E-F032DB547107}"/>
                </a:ext>
              </a:extLst>
            </p:cNvPr>
            <p:cNvSpPr/>
            <p:nvPr userDrawn="1"/>
          </p:nvSpPr>
          <p:spPr>
            <a:xfrm>
              <a:off x="3648075" y="-1636081"/>
              <a:ext cx="4895850" cy="13335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54" b="1" dirty="0">
                  <a:solidFill>
                    <a:sysClr val="windowText" lastClr="000000"/>
                  </a:solidFill>
                </a:rPr>
                <a:t>COLOR THEME </a:t>
              </a:r>
              <a:r>
                <a:rPr lang="en-US" sz="1654" dirty="0">
                  <a:solidFill>
                    <a:sysClr val="windowText" lastClr="000000"/>
                  </a:solidFill>
                </a:rPr>
                <a:t>(extra)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AD61F0F-3D09-458B-917E-A04D9DD2AF2B}"/>
                </a:ext>
              </a:extLst>
            </p:cNvPr>
            <p:cNvSpPr txBox="1"/>
            <p:nvPr userDrawn="1"/>
          </p:nvSpPr>
          <p:spPr>
            <a:xfrm>
              <a:off x="7361748" y="-571621"/>
              <a:ext cx="1182177" cy="24788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011" i="0" dirty="0">
                  <a:solidFill>
                    <a:srgbClr val="FF0000"/>
                  </a:solidFill>
                </a:rPr>
                <a:t>Remove frame</a:t>
              </a:r>
            </a:p>
          </p:txBody>
        </p:sp>
      </p:grp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81037" y="3709150"/>
            <a:ext cx="8543925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044" dirty="0">
                <a:latin typeface="+mj-lt"/>
                <a:ea typeface="+mj-ea"/>
                <a:cs typeface="+mj-cs"/>
              </a:defRPr>
            </a:lvl1pPr>
          </a:lstStyle>
          <a:p>
            <a:pPr marL="210106" lvl="0" indent="-210106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3713707" y="4033186"/>
            <a:ext cx="2254143" cy="2440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57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16928" y="6124729"/>
            <a:ext cx="1945271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6142268" y="4033186"/>
            <a:ext cx="2209259" cy="2440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257" dirty="0">
                <a:solidFill>
                  <a:schemeClr val="bg1"/>
                </a:solidFill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=""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44281" y="6124729"/>
            <a:ext cx="1945271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2037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9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F550-3958-44BB-AB86-0B0185601C39}" type="datetimeFigureOut">
              <a:rPr lang="id-ID" smtClean="0"/>
              <a:pPr/>
              <a:t>19/02/2024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68AA-6C2E-47E9-93F8-5653B0F6772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631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505694" y="1337753"/>
            <a:ext cx="1888400" cy="8771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125637" y="1371100"/>
            <a:ext cx="5137925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638" y="1245033"/>
            <a:ext cx="57525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66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61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66019" y="2484800"/>
            <a:ext cx="537615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05694" y="2990420"/>
            <a:ext cx="1888400" cy="877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355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176338" y="2708033"/>
            <a:ext cx="5066425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76338" y="4383635"/>
            <a:ext cx="5066425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505694" y="2990420"/>
            <a:ext cx="1888400" cy="877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40361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6110975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430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290615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700210" y="2661000"/>
            <a:ext cx="290615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008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564438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633575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50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8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773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/>
          <p:nvPr/>
        </p:nvSpPr>
        <p:spPr>
          <a:xfrm rot="5400000">
            <a:off x="-167288" y="59651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95300" y="5875079"/>
            <a:ext cx="89154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8095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3191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528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642040"/>
          </a:xfrm>
          <a:prstGeom prst="rect">
            <a:avLst/>
          </a:prstGeom>
        </p:spPr>
        <p:txBody>
          <a:bodyPr lIns="103922" tIns="51961" rIns="103922" bIns="51961"/>
          <a:lstStyle>
            <a:lvl1pPr>
              <a:defRPr sz="3309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827434"/>
            <a:ext cx="8543925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4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5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3" presetClass="entr" presetSubtype="3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6110975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472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290615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700210" y="2661000"/>
            <a:ext cx="290615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634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/>
          <p:nvPr/>
        </p:nvSpPr>
        <p:spPr>
          <a:xfrm rot="5400000">
            <a:off x="-167288" y="9994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564438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633575" y="2661000"/>
            <a:ext cx="2777125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55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/>
          <p:nvPr/>
        </p:nvSpPr>
        <p:spPr>
          <a:xfrm rot="5400000">
            <a:off x="-167288" y="5965168"/>
            <a:ext cx="624800" cy="29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95300" y="5875079"/>
            <a:ext cx="89154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94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78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9410700" y="6233133"/>
            <a:ext cx="50765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15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6110975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322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99" r:id="rId9"/>
    <p:sldLayoutId id="214748370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9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4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0320" y="7007225"/>
            <a:ext cx="1451038" cy="24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1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011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01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344612" y="-16654"/>
            <a:ext cx="1328721" cy="599705"/>
            <a:chOff x="-2096383" y="21447"/>
            <a:chExt cx="1635349" cy="59970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436411" cy="233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9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1" y="387370"/>
              <a:ext cx="540977" cy="233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9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9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840425" rtl="0" eaLnBrk="1" latinLnBrk="0" hangingPunct="1">
        <a:lnSpc>
          <a:spcPct val="90000"/>
        </a:lnSpc>
        <a:spcBef>
          <a:spcPct val="0"/>
        </a:spcBef>
        <a:buNone/>
        <a:defRPr sz="4044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106" indent="-210106" algn="l" defTabSz="840425" rtl="0" eaLnBrk="1" latinLnBrk="0" hangingPunct="1">
        <a:lnSpc>
          <a:spcPct val="90000"/>
        </a:lnSpc>
        <a:spcBef>
          <a:spcPts val="919"/>
        </a:spcBef>
        <a:spcAft>
          <a:spcPts val="1103"/>
        </a:spcAft>
        <a:buFont typeface="Arial" panose="020B0604020202020204" pitchFamily="34" charset="0"/>
        <a:buChar char="•"/>
        <a:defRPr sz="2573" kern="1200">
          <a:solidFill>
            <a:schemeClr val="bg1"/>
          </a:solidFill>
          <a:latin typeface="+mn-lt"/>
          <a:ea typeface="+mn-ea"/>
          <a:cs typeface="+mn-cs"/>
        </a:defRPr>
      </a:lvl1pPr>
      <a:lvl2pPr marL="630319" indent="-210106" algn="l" defTabSz="840425" rtl="0" eaLnBrk="1" latinLnBrk="0" hangingPunct="1">
        <a:lnSpc>
          <a:spcPct val="90000"/>
        </a:lnSpc>
        <a:spcBef>
          <a:spcPts val="460"/>
        </a:spcBef>
        <a:spcAft>
          <a:spcPts val="1103"/>
        </a:spcAft>
        <a:buFont typeface="Arial" panose="020B0604020202020204" pitchFamily="34" charset="0"/>
        <a:buChar char="•"/>
        <a:defRPr sz="2206" kern="1200">
          <a:solidFill>
            <a:schemeClr val="bg1"/>
          </a:solidFill>
          <a:latin typeface="+mn-lt"/>
          <a:ea typeface="+mn-ea"/>
          <a:cs typeface="+mn-cs"/>
        </a:defRPr>
      </a:lvl2pPr>
      <a:lvl3pPr marL="1050531" indent="-210106" algn="l" defTabSz="840425" rtl="0" eaLnBrk="1" latinLnBrk="0" hangingPunct="1">
        <a:lnSpc>
          <a:spcPct val="90000"/>
        </a:lnSpc>
        <a:spcBef>
          <a:spcPts val="460"/>
        </a:spcBef>
        <a:spcAft>
          <a:spcPts val="1103"/>
        </a:spcAft>
        <a:buFont typeface="Arial" panose="020B0604020202020204" pitchFamily="34" charset="0"/>
        <a:buChar char="•"/>
        <a:defRPr sz="1838" kern="1200">
          <a:solidFill>
            <a:schemeClr val="bg1"/>
          </a:solidFill>
          <a:latin typeface="+mn-lt"/>
          <a:ea typeface="+mn-ea"/>
          <a:cs typeface="+mn-cs"/>
        </a:defRPr>
      </a:lvl3pPr>
      <a:lvl4pPr marL="1470744" indent="-210106" algn="l" defTabSz="840425" rtl="0" eaLnBrk="1" latinLnBrk="0" hangingPunct="1">
        <a:lnSpc>
          <a:spcPct val="90000"/>
        </a:lnSpc>
        <a:spcBef>
          <a:spcPts val="460"/>
        </a:spcBef>
        <a:spcAft>
          <a:spcPts val="1103"/>
        </a:spcAft>
        <a:buFont typeface="Arial" panose="020B0604020202020204" pitchFamily="34" charset="0"/>
        <a:buChar char="•"/>
        <a:defRPr sz="1654" kern="1200">
          <a:solidFill>
            <a:schemeClr val="bg1"/>
          </a:solidFill>
          <a:latin typeface="+mn-lt"/>
          <a:ea typeface="+mn-ea"/>
          <a:cs typeface="+mn-cs"/>
        </a:defRPr>
      </a:lvl4pPr>
      <a:lvl5pPr marL="1890956" indent="-210106" algn="l" defTabSz="840425" rtl="0" eaLnBrk="1" latinLnBrk="0" hangingPunct="1">
        <a:lnSpc>
          <a:spcPct val="90000"/>
        </a:lnSpc>
        <a:spcBef>
          <a:spcPts val="460"/>
        </a:spcBef>
        <a:spcAft>
          <a:spcPts val="1103"/>
        </a:spcAft>
        <a:buFont typeface="Arial" panose="020B0604020202020204" pitchFamily="34" charset="0"/>
        <a:buChar char="•"/>
        <a:defRPr sz="1654" kern="1200">
          <a:solidFill>
            <a:schemeClr val="bg1"/>
          </a:solidFill>
          <a:latin typeface="+mn-lt"/>
          <a:ea typeface="+mn-ea"/>
          <a:cs typeface="+mn-cs"/>
        </a:defRPr>
      </a:lvl5pPr>
      <a:lvl6pPr marL="2311169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731381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3151594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571806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213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425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638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85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1063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1275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1488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170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807467"/>
            <a:ext cx="6110975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2661000"/>
            <a:ext cx="6110975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69777" y="6182333"/>
            <a:ext cx="494975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5759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3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eks.inovasi.litbang.kemendagri.go.id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C396AF-644F-4621-9F7A-2AB0408A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036"/>
            <a:ext cx="9906000" cy="980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35C3-CB7E-4412-84BF-85B17AB6E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077" y="1751519"/>
            <a:ext cx="8187928" cy="137169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PETA </a:t>
            </a:r>
            <a:r>
              <a:rPr lang="en-US" sz="2800" dirty="0" smtClean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INOVASI </a:t>
            </a:r>
            <a:r>
              <a:rPr lang="en-US" sz="2800" dirty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DAERAH KABUPATEN </a:t>
            </a:r>
            <a:r>
              <a:rPr lang="id-ID" sz="2800" dirty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OKU SELATAN TAHUN </a:t>
            </a:r>
            <a:r>
              <a:rPr lang="id-ID" sz="2800" dirty="0" smtClean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202</a:t>
            </a:r>
            <a:r>
              <a:rPr lang="en-US" sz="2800" dirty="0" smtClean="0">
                <a:latin typeface="Segoe UI Semibold" pitchFamily="34" charset="0"/>
                <a:ea typeface="Segoe UI Black" panose="020B0A02040204020203" pitchFamily="34" charset="0"/>
                <a:cs typeface="Segoe UI Semibold" pitchFamily="34" charset="0"/>
              </a:rPr>
              <a:t>4</a:t>
            </a:r>
            <a:endParaRPr lang="en-ID" sz="2800" dirty="0">
              <a:latin typeface="Segoe UI Semibold" pitchFamily="34" charset="0"/>
              <a:ea typeface="Segoe UI Black" panose="020B0A02040204020203" pitchFamily="34" charset="0"/>
              <a:cs typeface="Segoe UI Semibold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EC5570-CEC5-41BE-88F6-C72A9E58B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886" y="4419930"/>
            <a:ext cx="8383978" cy="1175645"/>
          </a:xfrm>
        </p:spPr>
        <p:txBody>
          <a:bodyPr/>
          <a:lstStyle/>
          <a:p>
            <a:pPr indent="0" algn="ctr">
              <a:lnSpc>
                <a:spcPct val="100000"/>
              </a:lnSpc>
            </a:pPr>
            <a:r>
              <a:rPr lang="en-US" sz="1600" dirty="0" smtClean="0"/>
              <a:t>PADA RAPAT </a:t>
            </a:r>
            <a:r>
              <a:rPr lang="id-ID" sz="1600" dirty="0" smtClean="0"/>
              <a:t>SOSIALISASI DAN FASILITASI ENTRI INOVASI DAERAH DI APLIKASI IGA KEMENTERIAN DALAM NEGERI RI TAHUN 2023</a:t>
            </a:r>
            <a:endParaRPr lang="en-US" sz="1600" dirty="0" smtClean="0"/>
          </a:p>
          <a:p>
            <a:pPr indent="0" algn="ctr">
              <a:lnSpc>
                <a:spcPct val="100000"/>
              </a:lnSpc>
            </a:pPr>
            <a:r>
              <a:rPr lang="en-US" sz="1600" dirty="0" smtClean="0"/>
              <a:t>TANGGAL 20</a:t>
            </a:r>
            <a:r>
              <a:rPr lang="en-US" sz="1600" dirty="0"/>
              <a:t> </a:t>
            </a:r>
            <a:r>
              <a:rPr lang="en-US" sz="1600" dirty="0" smtClean="0"/>
              <a:t>– 21 FEBRUARI</a:t>
            </a:r>
            <a:r>
              <a:rPr lang="id-ID" sz="1600" dirty="0" smtClean="0"/>
              <a:t> 202</a:t>
            </a: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595A08-36A9-4B8A-BDDA-C64F95A24E97}"/>
              </a:ext>
            </a:extLst>
          </p:cNvPr>
          <p:cNvSpPr txBox="1"/>
          <p:nvPr/>
        </p:nvSpPr>
        <p:spPr>
          <a:xfrm>
            <a:off x="1799198" y="679309"/>
            <a:ext cx="7183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206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Segoe UI Semibold" pitchFamily="34" charset="0"/>
              </a:rPr>
              <a:t>PEMERINTAH </a:t>
            </a:r>
            <a:r>
              <a:rPr lang="en-US" sz="2400" b="1" i="0" dirty="0" smtClean="0">
                <a:solidFill>
                  <a:srgbClr val="00206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Segoe UI Semibold" pitchFamily="34" charset="0"/>
              </a:rPr>
              <a:t>DAERAH</a:t>
            </a:r>
          </a:p>
          <a:p>
            <a:pPr algn="ctr"/>
            <a:r>
              <a:rPr lang="en-US" sz="2400" b="1" i="0" dirty="0" smtClean="0">
                <a:solidFill>
                  <a:srgbClr val="00206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Segoe UI Semibold" pitchFamily="34" charset="0"/>
              </a:rPr>
              <a:t>KABUPATEN </a:t>
            </a:r>
            <a:r>
              <a:rPr lang="id-ID" sz="2400" b="1" i="0" dirty="0">
                <a:solidFill>
                  <a:srgbClr val="00206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Segoe UI Semibold" pitchFamily="34" charset="0"/>
              </a:rPr>
              <a:t>OKU SELATAN</a:t>
            </a:r>
            <a:endParaRPr lang="en-ID" sz="2400" b="1" dirty="0">
              <a:solidFill>
                <a:srgbClr val="002060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9AB177-FCAA-4BCC-9CBD-560455E26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163" l="386" r="99486">
                        <a14:foregroundMark x1="4244" y1="85816" x2="20322" y2="90000"/>
                        <a14:foregroundMark x1="450" y1="87551" x2="1029" y2="93367"/>
                        <a14:foregroundMark x1="7460" y1="95816" x2="10675" y2="95816"/>
                        <a14:foregroundMark x1="51768" y1="98367" x2="57428" y2="95000"/>
                        <a14:foregroundMark x1="78842" y1="96633" x2="86495" y2="96633"/>
                        <a14:foregroundMark x1="86495" y1="96633" x2="96463" y2="91633"/>
                        <a14:foregroundMark x1="99486" y1="96633" x2="96270" y2="96633"/>
                        <a14:backgroundMark x1="10482" y1="24286" x2="28617" y2="2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00"/>
            <a:ext cx="9906000" cy="1175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00C4B02-5940-0681-538C-78F56891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20" y="719224"/>
            <a:ext cx="680756" cy="791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4823" y="3295150"/>
            <a:ext cx="6761408" cy="932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latin typeface="Barlow Light"/>
                <a:ea typeface="Segoe UI Black" panose="020B0A02040204020203" pitchFamily="34" charset="0"/>
              </a:rPr>
              <a:t>Disampaikan</a:t>
            </a:r>
            <a:r>
              <a:rPr lang="en-US" sz="1400" dirty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sz="1400" dirty="0" err="1">
                <a:latin typeface="Barlow Light"/>
                <a:ea typeface="Segoe UI Black" panose="020B0A02040204020203" pitchFamily="34" charset="0"/>
              </a:rPr>
              <a:t>Oleh</a:t>
            </a:r>
            <a:r>
              <a:rPr lang="en-US" sz="1400" dirty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sz="1400" dirty="0" err="1" smtClean="0">
                <a:latin typeface="Barlow Light"/>
                <a:ea typeface="Segoe UI Black" panose="020B0A02040204020203" pitchFamily="34" charset="0"/>
              </a:rPr>
              <a:t>Kepala</a:t>
            </a:r>
            <a:r>
              <a:rPr lang="en-US" sz="1400" dirty="0" smtClean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sz="1400" dirty="0" err="1" smtClean="0">
                <a:latin typeface="Barlow Light"/>
                <a:ea typeface="Segoe UI Black" panose="020B0A02040204020203" pitchFamily="34" charset="0"/>
              </a:rPr>
              <a:t>Bappeda</a:t>
            </a:r>
            <a:r>
              <a:rPr lang="en-US" sz="1400" dirty="0" smtClean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sz="1400" dirty="0" err="1" smtClean="0">
                <a:latin typeface="Barlow Light"/>
                <a:ea typeface="Segoe UI Black" panose="020B0A02040204020203" pitchFamily="34" charset="0"/>
              </a:rPr>
              <a:t>Litbang</a:t>
            </a:r>
            <a:r>
              <a:rPr lang="en-US" sz="1400" dirty="0" smtClean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sz="1400" dirty="0" err="1" smtClean="0">
                <a:latin typeface="Barlow Light"/>
                <a:ea typeface="Segoe UI Black" panose="020B0A02040204020203" pitchFamily="34" charset="0"/>
              </a:rPr>
              <a:t>Kabupaten</a:t>
            </a:r>
            <a:r>
              <a:rPr lang="en-US" sz="1400" dirty="0" smtClean="0">
                <a:latin typeface="Barlow Light"/>
                <a:ea typeface="Segoe UI Black" panose="020B0A02040204020203" pitchFamily="34" charset="0"/>
              </a:rPr>
              <a:t> OKU Selatan : </a:t>
            </a:r>
          </a:p>
          <a:p>
            <a:pPr algn="ctr"/>
            <a:r>
              <a:rPr lang="en-US" dirty="0" err="1" smtClean="0">
                <a:latin typeface="Barlow Light"/>
                <a:ea typeface="Segoe UI Black" panose="020B0A02040204020203" pitchFamily="34" charset="0"/>
              </a:rPr>
              <a:t>Firman</a:t>
            </a:r>
            <a:r>
              <a:rPr lang="en-US" dirty="0" smtClean="0">
                <a:latin typeface="Barlow Light"/>
                <a:ea typeface="Segoe UI Black" panose="020B0A02040204020203" pitchFamily="34" charset="0"/>
              </a:rPr>
              <a:t> </a:t>
            </a:r>
            <a:r>
              <a:rPr lang="en-US" dirty="0" err="1">
                <a:latin typeface="Barlow Light"/>
                <a:ea typeface="Segoe UI Black" panose="020B0A02040204020203" pitchFamily="34" charset="0"/>
              </a:rPr>
              <a:t>Bastari</a:t>
            </a:r>
            <a:r>
              <a:rPr lang="en-US" dirty="0">
                <a:latin typeface="Barlow Light"/>
                <a:ea typeface="Segoe UI Black" panose="020B0A02040204020203" pitchFamily="34" charset="0"/>
              </a:rPr>
              <a:t>, S.STP</a:t>
            </a:r>
            <a:r>
              <a:rPr lang="en-US" dirty="0" smtClean="0">
                <a:latin typeface="Barlow Light"/>
                <a:ea typeface="Segoe UI Black" panose="020B0A02040204020203" pitchFamily="34" charset="0"/>
              </a:rPr>
              <a:t>., </a:t>
            </a:r>
            <a:r>
              <a:rPr lang="en-US" dirty="0" err="1" smtClean="0">
                <a:latin typeface="Barlow Light"/>
                <a:ea typeface="Segoe UI Black" panose="020B0A02040204020203" pitchFamily="34" charset="0"/>
              </a:rPr>
              <a:t>M.Si</a:t>
            </a:r>
            <a:endParaRPr lang="en-US" dirty="0">
              <a:latin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01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8434" y="451104"/>
            <a:ext cx="5683758" cy="512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1800" b="1" dirty="0"/>
              <a:t>Jumlah Inovasi Daerah OPD Berdasarkan Bentuk </a:t>
            </a:r>
            <a:r>
              <a:rPr lang="id-ID" sz="1800" b="1" dirty="0" smtClean="0"/>
              <a:t>Inovasi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2021 - 2022</a:t>
            </a:r>
            <a:endParaRPr lang="id-ID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17745"/>
              </p:ext>
            </p:extLst>
          </p:nvPr>
        </p:nvGraphicFramePr>
        <p:xfrm>
          <a:off x="2088247" y="2018806"/>
          <a:ext cx="5568171" cy="2284295"/>
        </p:xfrm>
        <a:graphic>
          <a:graphicData uri="http://schemas.openxmlformats.org/drawingml/2006/table">
            <a:tbl>
              <a:tblPr/>
              <a:tblGrid>
                <a:gridCol w="3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4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025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79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9256">
                <a:tc gridSpan="3"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8759"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9256"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19256"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19256"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19256"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19256">
                <a:tc gridSpan="2"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4768" marR="4768" marT="5868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61679"/>
              </p:ext>
            </p:extLst>
          </p:nvPr>
        </p:nvGraphicFramePr>
        <p:xfrm>
          <a:off x="154379" y="1169717"/>
          <a:ext cx="3871356" cy="375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287"/>
                <a:gridCol w="1730025"/>
                <a:gridCol w="1668044"/>
              </a:tblGrid>
              <a:tr h="56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INOVASI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BPKAD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DISDUKCAPIL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DPMPTSP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BAPPEDA LITBANG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BKPSDM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DPPKBPPA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DISKOMINFO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45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BPBD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94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POL PP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31688"/>
              </p:ext>
            </p:extLst>
          </p:nvPr>
        </p:nvGraphicFramePr>
        <p:xfrm>
          <a:off x="4441372" y="1153820"/>
          <a:ext cx="5023263" cy="4938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912"/>
                <a:gridCol w="2729516"/>
                <a:gridCol w="1907835"/>
              </a:tblGrid>
              <a:tr h="54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PUSKESMAS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INOVASI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BUAY RAWAN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BUAY SANDANG AJI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BUAY PEMACA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MUARADUA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BUANA PEMACA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KISAM ILIR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SUNGAI 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BPRRT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BANDING AGUNG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PKM TIGA DIHAJI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BUAY RUNJUNG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465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WARKUK RANAU SELATAN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PULAU BERINGIN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PKM BUAY SANDANG AJI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76893" y="2410691"/>
            <a:ext cx="8716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b="1" dirty="0" err="1">
                <a:highlight>
                  <a:srgbClr val="FFFF00"/>
                </a:highlight>
                <a:latin typeface="Bahnschrift SemiBold" panose="020B0502040204020203" pitchFamily="34" charset="0"/>
              </a:rPr>
              <a:t>Kabupaten</a:t>
            </a:r>
            <a:r>
              <a:rPr lang="en-ID" b="1" dirty="0"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  <a:r>
              <a:rPr lang="id-ID" b="1" dirty="0">
                <a:highlight>
                  <a:srgbClr val="FFFF00"/>
                </a:highlight>
                <a:latin typeface="Bahnschrift SemiBold" panose="020B0502040204020203" pitchFamily="34" charset="0"/>
              </a:rPr>
              <a:t>OKU Selatan</a:t>
            </a:r>
            <a:r>
              <a:rPr lang="en-ID" b="1" dirty="0"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dalam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 err="1">
                <a:latin typeface="Bahnschrift SemiBold" panose="020B0502040204020203" pitchFamily="34" charset="0"/>
              </a:rPr>
              <a:t>Indeks</a:t>
            </a:r>
            <a:r>
              <a:rPr lang="en-ID" b="1" dirty="0">
                <a:latin typeface="Bahnschrift SemiBold" panose="020B0502040204020203" pitchFamily="34" charset="0"/>
              </a:rPr>
              <a:t> Rata-Rata </a:t>
            </a:r>
            <a:r>
              <a:rPr lang="en-ID" b="1" dirty="0" err="1">
                <a:latin typeface="Bahnschrift SemiBold" panose="020B0502040204020203" pitchFamily="34" charset="0"/>
              </a:rPr>
              <a:t>Inovasi</a:t>
            </a:r>
            <a:r>
              <a:rPr lang="en-ID" b="1" dirty="0">
                <a:latin typeface="Bahnschrift SemiBold" panose="020B0502040204020203" pitchFamily="34" charset="0"/>
              </a:rPr>
              <a:t> </a:t>
            </a:r>
            <a:r>
              <a:rPr lang="en-ID" b="1" dirty="0" err="1">
                <a:latin typeface="Bahnschrift SemiBold" panose="020B0502040204020203" pitchFamily="34" charset="0"/>
              </a:rPr>
              <a:t>Nasional</a:t>
            </a:r>
            <a:r>
              <a:rPr lang="en-ID" b="1" dirty="0"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masuk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 err="1">
                <a:latin typeface="Bahnschrift SemiBold" panose="020B0502040204020203" pitchFamily="34" charset="0"/>
              </a:rPr>
              <a:t>kategori</a:t>
            </a:r>
            <a:r>
              <a:rPr lang="en-ID" b="1" dirty="0"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predikat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Kabupaten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>
                <a:highlight>
                  <a:srgbClr val="FFFF00"/>
                </a:highlight>
                <a:latin typeface="Bahnschrift SemiBold" panose="020B0502040204020203" pitchFamily="34" charset="0"/>
              </a:rPr>
              <a:t>“INOVATIF”.</a:t>
            </a:r>
          </a:p>
          <a:p>
            <a:pPr algn="just"/>
            <a:endParaRPr lang="en-ID" b="1" dirty="0">
              <a:solidFill>
                <a:srgbClr val="002060"/>
              </a:solidFill>
              <a:highlight>
                <a:srgbClr val="FFFF00"/>
              </a:highligh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0634" y="1175657"/>
            <a:ext cx="941713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Rekapitulasi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Total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b="1" dirty="0"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Pemda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Sangat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Inovatif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		:	75   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Pemda</a:t>
            </a:r>
            <a:endParaRPr lang="en-ID" b="1" dirty="0"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b="1" dirty="0"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Pemda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 INOVATIF		         : 	329 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</a:rPr>
              <a:t>Pemda</a:t>
            </a:r>
            <a:endParaRPr lang="en-ID" b="1" dirty="0"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b="1" dirty="0"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Inovatif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	123 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endParaRPr lang="en-ID" b="1" dirty="0" smtClean="0"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ID" b="1" dirty="0" smtClean="0"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Dinilai</a:t>
            </a:r>
            <a:r>
              <a:rPr lang="en-ID" b="1" dirty="0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:	19    </a:t>
            </a:r>
            <a:r>
              <a:rPr lang="en-ID" b="1" dirty="0" err="1" smtClean="0">
                <a:highlight>
                  <a:srgbClr val="FFFF00"/>
                </a:highligh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endParaRPr lang="en-ID" b="1" dirty="0" smtClean="0"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en-ID" b="1" dirty="0" smtClean="0"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ID" b="1" dirty="0" smtClean="0"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94018"/>
              </p:ext>
            </p:extLst>
          </p:nvPr>
        </p:nvGraphicFramePr>
        <p:xfrm>
          <a:off x="495299" y="1531916"/>
          <a:ext cx="8624950" cy="3704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916"/>
                <a:gridCol w="4033554"/>
                <a:gridCol w="1460971"/>
                <a:gridCol w="1909509"/>
              </a:tblGrid>
              <a:tr h="529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No</a:t>
                      </a:r>
                      <a:endParaRPr lang="en-ID" sz="12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 smtClean="0">
                          <a:effectLst/>
                        </a:rPr>
                        <a:t>DAERAH</a:t>
                      </a:r>
                      <a:endParaRPr lang="en-ID" sz="12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SKOR</a:t>
                      </a:r>
                      <a:endParaRPr lang="en-ID" sz="12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PERINGKAT</a:t>
                      </a:r>
                      <a:endParaRPr lang="en-ID" sz="12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9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1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effectLst/>
                        </a:rPr>
                        <a:t>Kabupaten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smtClean="0">
                          <a:effectLst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</a:rPr>
                        <a:t>Wonogiri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91.72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1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43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2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effectLst/>
                        </a:rPr>
                        <a:t>Kabupaten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smtClean="0">
                          <a:effectLst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</a:rPr>
                        <a:t>Situbondo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87.11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2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410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3</a:t>
                      </a:r>
                      <a:endParaRPr lang="en-ID" sz="14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effectLst/>
                        </a:rPr>
                        <a:t>Kabupaten</a:t>
                      </a:r>
                      <a:r>
                        <a:rPr lang="en-ID" sz="1200" b="1" baseline="0" dirty="0" smtClean="0">
                          <a:effectLst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</a:rPr>
                        <a:t>Banyuwangi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86,94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3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9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4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effectLst/>
                        </a:rPr>
                        <a:t>Kabupaten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smtClean="0">
                          <a:effectLst/>
                        </a:rPr>
                        <a:t> Bangka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84.98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4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9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5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effectLst/>
                        </a:rPr>
                        <a:t>Kabupaten</a:t>
                      </a:r>
                      <a:r>
                        <a:rPr lang="en-ID" sz="1200" b="1" baseline="0" dirty="0" smtClean="0">
                          <a:effectLst/>
                        </a:rPr>
                        <a:t>  </a:t>
                      </a:r>
                      <a:r>
                        <a:rPr lang="en-ID" sz="1200" b="1" baseline="0" dirty="0" err="1" smtClean="0">
                          <a:effectLst/>
                        </a:rPr>
                        <a:t>Sragen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84.57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5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9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6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effectLst/>
                        </a:rPr>
                        <a:t>Kabupaten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smtClean="0">
                          <a:effectLst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</a:rPr>
                        <a:t>Pamekasan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83.63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6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76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7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1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Padang </a:t>
                      </a: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Pariaman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83.34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</a:rPr>
                        <a:t>7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9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1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1" baseline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Sumedang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60.06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88820" y="712515"/>
            <a:ext cx="5118266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b="1" dirty="0"/>
              <a:t>PREDIKAT SANGAT INOVATIF</a:t>
            </a:r>
            <a:endParaRPr lang="en-ID" sz="2800" b="1" dirty="0">
              <a:solidFill>
                <a:srgbClr val="002060"/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1001"/>
              </p:ext>
            </p:extLst>
          </p:nvPr>
        </p:nvGraphicFramePr>
        <p:xfrm>
          <a:off x="495300" y="1163774"/>
          <a:ext cx="8921832" cy="49741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15882"/>
                <a:gridCol w="4107157"/>
                <a:gridCol w="1661573"/>
                <a:gridCol w="2137220"/>
              </a:tblGrid>
              <a:tr h="21802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21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b="1" i="1" dirty="0">
                          <a:effectLst/>
                        </a:rPr>
                        <a:t>No</a:t>
                      </a:r>
                      <a:endParaRPr lang="en-ID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</a:rPr>
                        <a:t>Daerah</a:t>
                      </a:r>
                      <a:endParaRPr lang="en-ID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</a:rPr>
                        <a:t>Skor</a:t>
                      </a:r>
                      <a:endParaRPr lang="en-ID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</a:rPr>
                        <a:t>Ranking</a:t>
                      </a:r>
                      <a:endParaRPr lang="en-ID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7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BANGKA TENGAH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59.39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44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DELI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SERDANG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59.10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44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KUTAI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KARTANEGARA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58.69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721" marR="55721" marT="0" marB="0" anchor="b"/>
                </a:tc>
              </a:tr>
              <a:tr h="30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BINTAN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58.66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2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</a:rPr>
                        <a:t>KULON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</a:rPr>
                        <a:t> PROGO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58.44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44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PESISIR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SELATAN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58.34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73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REMBANG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58,32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9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PELELAWAN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58,21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20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LAMPUNG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UTARA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58.12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JEMBER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57.97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1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304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193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accent3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1" baseline="0" dirty="0" smtClean="0">
                          <a:solidFill>
                            <a:schemeClr val="accent3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OKU SELATAN</a:t>
                      </a:r>
                      <a:endParaRPr lang="en-ID" sz="1200" b="1" dirty="0">
                        <a:solidFill>
                          <a:schemeClr val="accent3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42.04</a:t>
                      </a:r>
                      <a:endParaRPr lang="en-ID" sz="1200" b="1" dirty="0"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</a:t>
                      </a:r>
                      <a:endParaRPr lang="en-ID" sz="1200" b="1" dirty="0"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73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LABUHAN BATU UTARA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42.02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73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1" baseline="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BARITO KUALA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42.01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  <a:tr h="285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 SIKKA</a:t>
                      </a:r>
                      <a:endParaRPr lang="en-ID" sz="1200" b="1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41.99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</a:t>
                      </a:r>
                      <a:endParaRPr lang="en-ID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493818" y="491452"/>
            <a:ext cx="4370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b="1" dirty="0" smtClean="0">
                <a:solidFill>
                  <a:srgbClr val="002060"/>
                </a:solidFill>
              </a:rPr>
              <a:t>KABUPATEN PREDIKAT </a:t>
            </a:r>
            <a:r>
              <a:rPr lang="en-ID" b="1" dirty="0">
                <a:solidFill>
                  <a:srgbClr val="002060"/>
                </a:solidFill>
              </a:rPr>
              <a:t>INOVATIF</a:t>
            </a:r>
            <a:endParaRPr lang="en-ID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62633"/>
              </p:ext>
            </p:extLst>
          </p:nvPr>
        </p:nvGraphicFramePr>
        <p:xfrm>
          <a:off x="463138" y="1591294"/>
          <a:ext cx="8633359" cy="31586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55440"/>
                <a:gridCol w="4377992"/>
                <a:gridCol w="1966007"/>
                <a:gridCol w="1533920"/>
              </a:tblGrid>
              <a:tr h="6394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smtClean="0">
                          <a:solidFill>
                            <a:srgbClr val="002060"/>
                          </a:solidFill>
                          <a:effectLst/>
                          <a:latin typeface="Bahnschrift SemiBold" panose="020B0502040204020203" pitchFamily="34" charset="0"/>
                        </a:rPr>
                        <a:t>KABUPATEN</a:t>
                      </a:r>
                      <a:r>
                        <a:rPr lang="en-ID" sz="1400" baseline="0" dirty="0" smtClean="0">
                          <a:solidFill>
                            <a:srgbClr val="002060"/>
                          </a:solidFill>
                          <a:effectLst/>
                          <a:latin typeface="Bahnschrift SemiBold" panose="020B0502040204020203" pitchFamily="34" charset="0"/>
                        </a:rPr>
                        <a:t> P</a:t>
                      </a:r>
                      <a:r>
                        <a:rPr lang="en-ID" sz="1400" dirty="0" smtClean="0">
                          <a:solidFill>
                            <a:srgbClr val="002060"/>
                          </a:solidFill>
                          <a:effectLst/>
                          <a:latin typeface="Bahnschrift SemiBold" panose="020B0502040204020203" pitchFamily="34" charset="0"/>
                        </a:rPr>
                        <a:t>REDIKAT </a:t>
                      </a:r>
                      <a:r>
                        <a:rPr lang="en-ID" sz="1400" dirty="0">
                          <a:solidFill>
                            <a:srgbClr val="002060"/>
                          </a:solidFill>
                          <a:effectLst/>
                          <a:latin typeface="Bahnschrift SemiBold" panose="020B0502040204020203" pitchFamily="34" charset="0"/>
                        </a:rPr>
                        <a:t>KURANG INOVATIF</a:t>
                      </a:r>
                      <a:endParaRPr lang="en-ID" sz="1400" dirty="0">
                        <a:solidFill>
                          <a:srgbClr val="002060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  <a:latin typeface="Bahnschrift SemiBold" panose="020B0502040204020203" pitchFamily="34" charset="0"/>
                        </a:rPr>
                        <a:t>Daerah</a:t>
                      </a:r>
                      <a:endParaRPr lang="en-ID" sz="14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  <a:latin typeface="Bahnschrift SemiBold" panose="020B0502040204020203" pitchFamily="34" charset="0"/>
                        </a:rPr>
                        <a:t>Skor</a:t>
                      </a:r>
                      <a:endParaRPr lang="en-ID" sz="14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i="1" dirty="0">
                          <a:effectLst/>
                          <a:latin typeface="Bahnschrift SemiBold" panose="020B0502040204020203" pitchFamily="34" charset="0"/>
                        </a:rPr>
                        <a:t>Ranking</a:t>
                      </a:r>
                      <a:endParaRPr lang="en-ID" sz="14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b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</a:t>
                      </a:r>
                      <a:r>
                        <a:rPr lang="en-ID" sz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BANGKA BARAT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34,77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BURU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34.54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SIDENRENG RAPANG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34.33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BOMBANA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34.26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BOLAANG MONGONDOW TIMUR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34.20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BENGKULU TENGAH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34.18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NUNUKAN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34.07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 LOMBOK TENGAH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33.09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n-ID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ctr"/>
                </a:tc>
              </a:tr>
              <a:tr h="2364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dst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764" marR="477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31.90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301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4" marR="477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9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65535"/>
              </p:ext>
            </p:extLst>
          </p:nvPr>
        </p:nvGraphicFramePr>
        <p:xfrm>
          <a:off x="495300" y="1615046"/>
          <a:ext cx="8767453" cy="384990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98298"/>
                <a:gridCol w="4539765"/>
                <a:gridCol w="1515555"/>
                <a:gridCol w="1713835"/>
              </a:tblGrid>
              <a:tr h="6799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Bahnschrift SemiBold" panose="020B0502040204020203" pitchFamily="34" charset="0"/>
                        </a:rPr>
                        <a:t>TIDAK MENGISI DATA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63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i="1" dirty="0">
                          <a:effectLst/>
                          <a:latin typeface="Bahnschrift SemiBold" panose="020B0502040204020203" pitchFamily="34" charset="0"/>
                        </a:rPr>
                        <a:t>No</a:t>
                      </a:r>
                      <a:endParaRPr lang="en-ID" sz="1200" b="1" i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Daerah</a:t>
                      </a:r>
                      <a:endParaRPr lang="en-ID" sz="12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Skor</a:t>
                      </a:r>
                      <a:endParaRPr lang="en-ID" sz="12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Ranking</a:t>
                      </a:r>
                      <a:endParaRPr lang="en-ID" sz="12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63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</a:t>
                      </a:r>
                      <a:r>
                        <a:rPr lang="en-ID" sz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ASMAT</a:t>
                      </a:r>
                      <a:endParaRPr lang="en-ID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0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 smtClean="0"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385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63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2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</a:t>
                      </a:r>
                      <a:r>
                        <a:rPr lang="en-ID" sz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MAMBERAMO RAYA</a:t>
                      </a:r>
                      <a:endParaRPr lang="en-ID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0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 smtClean="0"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386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63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</a:t>
                      </a:r>
                      <a:r>
                        <a:rPr lang="en-ID" sz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TAMBRAUW</a:t>
                      </a:r>
                      <a:endParaRPr lang="en-ID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0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 smtClean="0"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387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63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  <a:latin typeface="Bahnschrift SemiBold" panose="020B0502040204020203" pitchFamily="34" charset="0"/>
                        </a:rPr>
                        <a:t>4</a:t>
                      </a:r>
                      <a:endParaRPr lang="en-ID" sz="110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KABUPATEN</a:t>
                      </a:r>
                      <a:r>
                        <a:rPr lang="en-ID" sz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KEPULAUAN YAPEN</a:t>
                      </a:r>
                      <a:endParaRPr lang="en-ID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  <a:latin typeface="Bahnschrift SemiBold" panose="020B0502040204020203" pitchFamily="34" charset="0"/>
                        </a:rPr>
                        <a:t>0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 smtClean="0"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388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32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453441F-5BD9-40A0-AF37-B190BD8CB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16400"/>
              </p:ext>
            </p:extLst>
          </p:nvPr>
        </p:nvGraphicFramePr>
        <p:xfrm>
          <a:off x="378425" y="1616398"/>
          <a:ext cx="4514209" cy="5609472"/>
        </p:xfrm>
        <a:graphic>
          <a:graphicData uri="http://schemas.openxmlformats.org/drawingml/2006/table">
            <a:tbl>
              <a:tblPr firstRow="1" firstCol="1" bandRow="1"/>
              <a:tblGrid>
                <a:gridCol w="440972">
                  <a:extLst>
                    <a:ext uri="{9D8B030D-6E8A-4147-A177-3AD203B41FA5}">
                      <a16:colId xmlns="" xmlns:a16="http://schemas.microsoft.com/office/drawing/2014/main" val="2323415323"/>
                    </a:ext>
                  </a:extLst>
                </a:gridCol>
                <a:gridCol w="1981262">
                  <a:extLst>
                    <a:ext uri="{9D8B030D-6E8A-4147-A177-3AD203B41FA5}">
                      <a16:colId xmlns="" xmlns:a16="http://schemas.microsoft.com/office/drawing/2014/main" val="1290634549"/>
                    </a:ext>
                  </a:extLst>
                </a:gridCol>
                <a:gridCol w="1165699">
                  <a:extLst>
                    <a:ext uri="{9D8B030D-6E8A-4147-A177-3AD203B41FA5}">
                      <a16:colId xmlns="" xmlns:a16="http://schemas.microsoft.com/office/drawing/2014/main" val="495412044"/>
                    </a:ext>
                  </a:extLst>
                </a:gridCol>
                <a:gridCol w="926276">
                  <a:extLst>
                    <a:ext uri="{9D8B030D-6E8A-4147-A177-3AD203B41FA5}">
                      <a16:colId xmlns="" xmlns:a16="http://schemas.microsoft.com/office/drawing/2014/main" val="1768064257"/>
                    </a:ext>
                  </a:extLst>
                </a:gridCol>
              </a:tblGrid>
              <a:tr h="556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Daerah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Ranking </a:t>
                      </a:r>
                      <a:r>
                        <a:rPr lang="en-ID" sz="1200" b="1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Nasional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Skor </a:t>
                      </a:r>
                      <a:r>
                        <a:rPr lang="en-ID" sz="1200" b="1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Inovasi</a:t>
                      </a:r>
                      <a:endParaRPr lang="en-ID" sz="11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594508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b="1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Muara</a:t>
                      </a:r>
                      <a:r>
                        <a:rPr lang="en-ID" sz="1200" b="1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Enim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100" b="1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57.94</a:t>
                      </a:r>
                      <a:endParaRPr lang="en-ID" sz="11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5389039"/>
                  </a:ext>
                </a:extLst>
              </a:tr>
              <a:tr h="48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Empat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Lawang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56.37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288548"/>
                  </a:ext>
                </a:extLst>
              </a:tr>
              <a:tr h="43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Ogan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Komering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Ilir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56.17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529656"/>
                  </a:ext>
                </a:extLst>
              </a:tr>
              <a:tr h="23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Pali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53.76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683745"/>
                  </a:ext>
                </a:extLst>
              </a:tr>
              <a:tr h="43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Ogan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Komering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Ulu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53.46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776930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Ogan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Ilir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51.20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2562528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ID" sz="11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Banyu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Asin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50.43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4246034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Kabupaten</a:t>
                      </a:r>
                      <a:r>
                        <a:rPr lang="en-ID" sz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OKU </a:t>
                      </a:r>
                      <a:r>
                        <a:rPr lang="en-ID" sz="1200" baseline="0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Timur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48.65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9736511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1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</a:t>
                      </a:r>
                      <a:r>
                        <a:rPr lang="en-ID" sz="1200" b="1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1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Rawas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ID" sz="12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46.38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0" baseline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</a:t>
                      </a:r>
                      <a:r>
                        <a:rPr lang="en-ID" sz="1200" b="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Banyu </a:t>
                      </a:r>
                      <a:r>
                        <a:rPr lang="en-ID" sz="1200" b="0" baseline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Asin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45.79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7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Lahat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33.01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43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OKU Selatan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32.44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43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ID" sz="1200" b="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0" baseline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</a:t>
                      </a:r>
                      <a:r>
                        <a:rPr lang="en-ID" sz="1200" b="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b="0" baseline="0" dirty="0" err="1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Rawas</a:t>
                      </a:r>
                      <a:r>
                        <a:rPr lang="en-ID" sz="1200" b="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Utara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28.24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64CE20B2-B053-4BB2-9FA7-0D8890B8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928" y="643801"/>
            <a:ext cx="2053675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3949ABA-05F2-4EE5-91BC-657D2A807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80513"/>
              </p:ext>
            </p:extLst>
          </p:nvPr>
        </p:nvGraphicFramePr>
        <p:xfrm>
          <a:off x="5411421" y="1551358"/>
          <a:ext cx="4540101" cy="5401077"/>
        </p:xfrm>
        <a:graphic>
          <a:graphicData uri="http://schemas.openxmlformats.org/drawingml/2006/table">
            <a:tbl>
              <a:tblPr firstRow="1" firstCol="1" bandRow="1"/>
              <a:tblGrid>
                <a:gridCol w="427512">
                  <a:extLst>
                    <a:ext uri="{9D8B030D-6E8A-4147-A177-3AD203B41FA5}">
                      <a16:colId xmlns="" xmlns:a16="http://schemas.microsoft.com/office/drawing/2014/main" val="2101947059"/>
                    </a:ext>
                  </a:extLst>
                </a:gridCol>
                <a:gridCol w="2090056">
                  <a:extLst>
                    <a:ext uri="{9D8B030D-6E8A-4147-A177-3AD203B41FA5}">
                      <a16:colId xmlns="" xmlns:a16="http://schemas.microsoft.com/office/drawing/2014/main" val="2085703293"/>
                    </a:ext>
                  </a:extLst>
                </a:gridCol>
                <a:gridCol w="1048756">
                  <a:extLst>
                    <a:ext uri="{9D8B030D-6E8A-4147-A177-3AD203B41FA5}">
                      <a16:colId xmlns="" xmlns:a16="http://schemas.microsoft.com/office/drawing/2014/main" val="3893171979"/>
                    </a:ext>
                  </a:extLst>
                </a:gridCol>
                <a:gridCol w="973777">
                  <a:extLst>
                    <a:ext uri="{9D8B030D-6E8A-4147-A177-3AD203B41FA5}">
                      <a16:colId xmlns="" xmlns:a16="http://schemas.microsoft.com/office/drawing/2014/main" val="2955436934"/>
                    </a:ext>
                  </a:extLst>
                </a:gridCol>
              </a:tblGrid>
              <a:tr h="505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Daerah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Ranking Nasional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Skor</a:t>
                      </a: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="1" dirty="0" err="1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ID" sz="1200" b="1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2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1703581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OGAN ILIR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33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61.16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631160"/>
                  </a:ext>
                </a:extLst>
              </a:tr>
              <a:tr h="463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MUSI RAWAS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63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55.75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580990"/>
                  </a:ext>
                </a:extLst>
              </a:tr>
              <a:tr h="463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MUARA ENIM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64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55.71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7527575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OKI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67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55. 56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825974"/>
                  </a:ext>
                </a:extLst>
              </a:tr>
              <a:tr h="364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PALI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83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53. 66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439141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BANYUASIN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102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51.71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168361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EMPAT LAWANG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124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49. 57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9577730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OKU TIMUR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205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44.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18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9725215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MUSI BANYUASIN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232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42. 52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63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OKU SELATAN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234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42. 04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7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OKU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261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38. 76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55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MUSI RAWAS UTARA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278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93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8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D" sz="1200" b="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KAB.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LAHAT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335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20. 66</a:t>
                      </a:r>
                      <a:r>
                        <a:rPr lang="en-ID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en-ID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546" marR="4854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1CD4C4A-755E-443F-AB8C-63258D67B6F7}"/>
              </a:ext>
            </a:extLst>
          </p:cNvPr>
          <p:cNvSpPr txBox="1"/>
          <p:nvPr/>
        </p:nvSpPr>
        <p:spPr>
          <a:xfrm>
            <a:off x="1946645" y="41154"/>
            <a:ext cx="6012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ahnschrift SemiBold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Sumatera Selatan</a:t>
            </a:r>
            <a:endParaRPr lang="en-ID" sz="1600" dirty="0"/>
          </a:p>
        </p:txBody>
      </p: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1629C5A-7BEA-4A37-A5D2-1E041795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598" y="597251"/>
            <a:ext cx="23112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2247335" y="0"/>
            <a:ext cx="6110975" cy="1443600"/>
          </a:xfrm>
        </p:spPr>
        <p:txBody>
          <a:bodyPr/>
          <a:lstStyle/>
          <a:p>
            <a:r>
              <a:rPr lang="en-US" sz="2000" dirty="0" err="1" smtClean="0"/>
              <a:t>Isu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 Daerah di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OKU Selatan</a:t>
            </a:r>
            <a:endParaRPr lang="en-US" sz="2000" dirty="0"/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2335" name="Google Shape;2335;p41"/>
          <p:cNvSpPr/>
          <p:nvPr/>
        </p:nvSpPr>
        <p:spPr>
          <a:xfrm>
            <a:off x="670651" y="1515443"/>
            <a:ext cx="4003858" cy="22298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ID" sz="1000" b="1" kern="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KEBIJAKAN </a:t>
            </a:r>
            <a:r>
              <a:rPr lang="en-ID" sz="1000" b="1" kern="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INTEGRATIF</a:t>
            </a:r>
          </a:p>
          <a:p>
            <a:pPr algn="just" defTabSz="1219170">
              <a:buClr>
                <a:srgbClr val="000000"/>
              </a:buClr>
            </a:pPr>
            <a:endParaRPr lang="en-ID" sz="1000" b="1" kern="0" dirty="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defTabSz="1219170">
              <a:buClr>
                <a:srgbClr val="000000"/>
              </a:buClr>
            </a:pPr>
            <a:r>
              <a:rPr lang="en" sz="1100" kern="0" dirty="0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Komitmen terhadap </a:t>
            </a:r>
            <a:r>
              <a:rPr lang="en" sz="11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implementasi kebijakan di Kabupaten </a:t>
            </a:r>
            <a:r>
              <a:rPr lang="en" sz="1100" kern="0" dirty="0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OKU Selatan oleh </a:t>
            </a:r>
            <a:r>
              <a:rPr lang="en" sz="11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seluruh pemangku kepentingan serta Evaluasi terhadap kebijakan eksisting.</a:t>
            </a:r>
            <a:endParaRPr sz="1100" kern="0" dirty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6" name="Google Shape;2336;p41"/>
          <p:cNvSpPr/>
          <p:nvPr/>
        </p:nvSpPr>
        <p:spPr>
          <a:xfrm>
            <a:off x="5028382" y="1540959"/>
            <a:ext cx="4170191" cy="20899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 defTabSz="1219170">
              <a:buClr>
                <a:srgbClr val="3A3F50"/>
              </a:buClr>
              <a:buSzPts val="1100"/>
            </a:pPr>
            <a:r>
              <a:rPr lang="en-ID" sz="1000" b="1" kern="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BUDAYA </a:t>
            </a:r>
            <a:r>
              <a:rPr lang="en-ID" sz="1000" b="1" kern="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BERINOVASI</a:t>
            </a:r>
          </a:p>
          <a:p>
            <a:pPr algn="r" defTabSz="1219170">
              <a:buClr>
                <a:srgbClr val="3A3F50"/>
              </a:buClr>
              <a:buSzPts val="1100"/>
            </a:pPr>
            <a:endParaRPr lang="en-ID" sz="1000" b="1" kern="0" dirty="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defTabSz="1219170">
              <a:buClr>
                <a:srgbClr val="3A3F50"/>
              </a:buClr>
              <a:buSzPts val="1100"/>
            </a:pP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Budaya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belum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menjadi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makna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penting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didalam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organisasi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Sebaik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apapun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akan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tidak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bermakna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bila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budaya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sebagi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dasar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tidak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menunjukkan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 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perubahan</a:t>
            </a:r>
            <a:endParaRPr lang="en-US" sz="1000" kern="0" dirty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7" name="Google Shape;2337;p41"/>
          <p:cNvSpPr/>
          <p:nvPr/>
        </p:nvSpPr>
        <p:spPr>
          <a:xfrm>
            <a:off x="670651" y="3837495"/>
            <a:ext cx="4351927" cy="23482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828800" bIns="121900" anchor="b" anchorCtr="0">
            <a:noAutofit/>
          </a:bodyPr>
          <a:lstStyle/>
          <a:p>
            <a:pPr algn="just" defTabSz="1219170">
              <a:spcBef>
                <a:spcPts val="800"/>
              </a:spcBef>
              <a:buClr>
                <a:srgbClr val="3A3F50"/>
              </a:buClr>
              <a:buSzPts val="1100"/>
            </a:pPr>
            <a:endParaRPr lang="en-US" sz="1500" kern="0" dirty="0" smtClean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 defTabSz="1219170">
              <a:spcBef>
                <a:spcPts val="800"/>
              </a:spcBef>
              <a:buClr>
                <a:srgbClr val="3A3F50"/>
              </a:buClr>
              <a:buSzPts val="1100"/>
            </a:pPr>
            <a:r>
              <a:rPr lang="en-US" sz="1000" b="1" kern="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TATA KELOLA </a:t>
            </a:r>
            <a:r>
              <a:rPr lang="en-US" sz="1000" b="1" kern="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KOLABORATIF</a:t>
            </a:r>
          </a:p>
          <a:p>
            <a:pPr algn="just" defTabSz="1219170">
              <a:buClr>
                <a:srgbClr val="3A3F50"/>
              </a:buClr>
              <a:buSzPts val="1100"/>
            </a:pPr>
            <a:endParaRPr lang="en-US" sz="1000" kern="0" dirty="0" smtClean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  <a:p>
            <a:pPr defTabSz="1219170">
              <a:buClr>
                <a:srgbClr val="3A3F50"/>
              </a:buClr>
              <a:buSzPts val="1100"/>
            </a:pPr>
            <a:r>
              <a:rPr lang="en-US" sz="1050" kern="0" dirty="0" err="1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Tanggung</a:t>
            </a:r>
            <a:r>
              <a:rPr lang="en-US" sz="1050" kern="0" dirty="0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jawab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bersama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setiap</a:t>
            </a:r>
            <a:r>
              <a:rPr lang="id-ID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elemen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pemerintahan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baik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itu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dalam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menunujkkan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gagasan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bagaimana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proses </a:t>
            </a:r>
            <a:r>
              <a:rPr lang="en-US" sz="1050" kern="0" dirty="0" err="1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pengelolaan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sz="1050" kern="0" dirty="0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keberlanjutan</a:t>
            </a:r>
            <a:r>
              <a:rPr lang="en-US" sz="1050" kern="0" dirty="0" smtClean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inisisasi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bereksperimen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hingga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koordinasi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5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lintas</a:t>
            </a:r>
            <a:r>
              <a:rPr lang="en-US" sz="105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sectoral</a:t>
            </a:r>
          </a:p>
        </p:txBody>
      </p:sp>
      <p:sp>
        <p:nvSpPr>
          <p:cNvPr id="2338" name="Google Shape;2338;p41"/>
          <p:cNvSpPr/>
          <p:nvPr/>
        </p:nvSpPr>
        <p:spPr>
          <a:xfrm>
            <a:off x="5028382" y="3820936"/>
            <a:ext cx="4164387" cy="23482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800" tIns="121900" rIns="121900" bIns="121900" anchor="b" anchorCtr="0">
            <a:noAutofit/>
          </a:bodyPr>
          <a:lstStyle/>
          <a:p>
            <a:pPr algn="r" defTabSz="1219170">
              <a:buClr>
                <a:srgbClr val="3A3F50"/>
              </a:buClr>
              <a:buSzPts val="1100"/>
            </a:pPr>
            <a:r>
              <a:rPr lang="id-ID" sz="1000" b="1" kern="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en-ID" sz="1000" b="1" kern="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NKLUSIVITAS </a:t>
            </a:r>
            <a:r>
              <a:rPr lang="en-ID" sz="1000" b="1" kern="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</a:p>
          <a:p>
            <a:pPr algn="r" defTabSz="1219170">
              <a:buClr>
                <a:srgbClr val="3A3F50"/>
              </a:buClr>
              <a:buSzPts val="1100"/>
            </a:pPr>
            <a:endParaRPr lang="id-ID" sz="1000" kern="0" dirty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  <a:p>
            <a:pPr defTabSz="1219170">
              <a:buClr>
                <a:srgbClr val="3A3F50"/>
              </a:buClr>
              <a:buSzPts val="1100"/>
            </a:pP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Inklusivitas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didalam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akan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memperluas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daya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jangkau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dari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kemanfaatan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menumbuhkembangkan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budaya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inovasi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dan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peningkatan</a:t>
            </a:r>
            <a:r>
              <a:rPr lang="en-US" sz="1000" kern="0" dirty="0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000" kern="0" dirty="0" err="1">
                <a:solidFill>
                  <a:srgbClr val="3A3F50"/>
                </a:solidFill>
                <a:latin typeface="Barlow"/>
                <a:ea typeface="Barlow"/>
                <a:cs typeface="Barlow"/>
                <a:sym typeface="Barlow"/>
              </a:rPr>
              <a:t>kinerja</a:t>
            </a:r>
            <a:endParaRPr lang="id-ID" sz="1000" kern="0" dirty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 defTabSz="1219170">
              <a:buClr>
                <a:srgbClr val="3A3F50"/>
              </a:buClr>
              <a:buSzPts val="1100"/>
            </a:pPr>
            <a:endParaRPr lang="id-ID" sz="1000" kern="0" dirty="0">
              <a:solidFill>
                <a:srgbClr val="3A3F5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 defTabSz="1219170">
              <a:buClr>
                <a:srgbClr val="3A3F50"/>
              </a:buClr>
              <a:buSzPts val="1100"/>
            </a:pPr>
            <a:endParaRPr lang="en-ID" sz="1500" kern="0" dirty="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9" name="Google Shape;2339;p41"/>
          <p:cNvSpPr/>
          <p:nvPr/>
        </p:nvSpPr>
        <p:spPr>
          <a:xfrm>
            <a:off x="3530344" y="2060725"/>
            <a:ext cx="2618525" cy="322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0" name="Google Shape;2340;p41"/>
          <p:cNvSpPr/>
          <p:nvPr/>
        </p:nvSpPr>
        <p:spPr>
          <a:xfrm rot="5400000">
            <a:off x="3416982" y="2362863"/>
            <a:ext cx="3222800" cy="2618525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1" name="Google Shape;2341;p41"/>
          <p:cNvSpPr/>
          <p:nvPr/>
        </p:nvSpPr>
        <p:spPr>
          <a:xfrm rot="10800000">
            <a:off x="3719120" y="2294881"/>
            <a:ext cx="2618525" cy="322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2" name="Google Shape;2342;p41"/>
          <p:cNvSpPr/>
          <p:nvPr/>
        </p:nvSpPr>
        <p:spPr>
          <a:xfrm rot="-5400000">
            <a:off x="3228207" y="2597019"/>
            <a:ext cx="3222800" cy="2618525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5277;p50">
            <a:extLst>
              <a:ext uri="{FF2B5EF4-FFF2-40B4-BE49-F238E27FC236}">
                <a16:creationId xmlns="" xmlns:a16="http://schemas.microsoft.com/office/drawing/2014/main" id="{9792A362-E51D-4D4E-98AC-FF0F8E7A80F0}"/>
              </a:ext>
            </a:extLst>
          </p:cNvPr>
          <p:cNvGrpSpPr/>
          <p:nvPr/>
        </p:nvGrpSpPr>
        <p:grpSpPr>
          <a:xfrm>
            <a:off x="4053731" y="4160264"/>
            <a:ext cx="620778" cy="707391"/>
            <a:chOff x="1674084" y="3214987"/>
            <a:chExt cx="720142" cy="720027"/>
          </a:xfrm>
        </p:grpSpPr>
        <p:sp>
          <p:nvSpPr>
            <p:cNvPr id="20" name="Google Shape;5278;p50">
              <a:extLst>
                <a:ext uri="{FF2B5EF4-FFF2-40B4-BE49-F238E27FC236}">
                  <a16:creationId xmlns="" xmlns:a16="http://schemas.microsoft.com/office/drawing/2014/main" id="{9FA8D22C-2CBA-4E6E-B513-A3DD408E8366}"/>
                </a:ext>
              </a:extLst>
            </p:cNvPr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79;p50">
              <a:extLst>
                <a:ext uri="{FF2B5EF4-FFF2-40B4-BE49-F238E27FC236}">
                  <a16:creationId xmlns="" xmlns:a16="http://schemas.microsoft.com/office/drawing/2014/main" id="{F65E39A9-A8F7-4AD2-B5DF-4C227A9B140A}"/>
                </a:ext>
              </a:extLst>
            </p:cNvPr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280;p50">
              <a:extLst>
                <a:ext uri="{FF2B5EF4-FFF2-40B4-BE49-F238E27FC236}">
                  <a16:creationId xmlns="" xmlns:a16="http://schemas.microsoft.com/office/drawing/2014/main" id="{F9EE136E-BD1E-40E3-BE08-19E3C0BA5856}"/>
                </a:ext>
              </a:extLst>
            </p:cNvPr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281;p50">
              <a:extLst>
                <a:ext uri="{FF2B5EF4-FFF2-40B4-BE49-F238E27FC236}">
                  <a16:creationId xmlns="" xmlns:a16="http://schemas.microsoft.com/office/drawing/2014/main" id="{4043A841-61DA-497E-AB36-BB8729419D64}"/>
                </a:ext>
              </a:extLst>
            </p:cNvPr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282;p50">
              <a:extLst>
                <a:ext uri="{FF2B5EF4-FFF2-40B4-BE49-F238E27FC236}">
                  <a16:creationId xmlns="" xmlns:a16="http://schemas.microsoft.com/office/drawing/2014/main" id="{524795B3-B505-48DD-9231-2B65D4D24D5B}"/>
                </a:ext>
              </a:extLst>
            </p:cNvPr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283;p50">
              <a:extLst>
                <a:ext uri="{FF2B5EF4-FFF2-40B4-BE49-F238E27FC236}">
                  <a16:creationId xmlns="" xmlns:a16="http://schemas.microsoft.com/office/drawing/2014/main" id="{DB8F5A3C-F9C6-450F-B02E-7CEC2D64FCEE}"/>
                </a:ext>
              </a:extLst>
            </p:cNvPr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84;p50">
              <a:extLst>
                <a:ext uri="{FF2B5EF4-FFF2-40B4-BE49-F238E27FC236}">
                  <a16:creationId xmlns="" xmlns:a16="http://schemas.microsoft.com/office/drawing/2014/main" id="{BB599D76-14CC-4BC8-B78F-C766C0E8B515}"/>
                </a:ext>
              </a:extLst>
            </p:cNvPr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85;p50">
              <a:extLst>
                <a:ext uri="{FF2B5EF4-FFF2-40B4-BE49-F238E27FC236}">
                  <a16:creationId xmlns="" xmlns:a16="http://schemas.microsoft.com/office/drawing/2014/main" id="{FCE1EE82-3C71-4B50-B427-248063F6C38B}"/>
                </a:ext>
              </a:extLst>
            </p:cNvPr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86;p50">
              <a:extLst>
                <a:ext uri="{FF2B5EF4-FFF2-40B4-BE49-F238E27FC236}">
                  <a16:creationId xmlns="" xmlns:a16="http://schemas.microsoft.com/office/drawing/2014/main" id="{149B8C5A-3C53-4F16-8938-3A2038ADB2DC}"/>
                </a:ext>
              </a:extLst>
            </p:cNvPr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287;p50">
              <a:extLst>
                <a:ext uri="{FF2B5EF4-FFF2-40B4-BE49-F238E27FC236}">
                  <a16:creationId xmlns="" xmlns:a16="http://schemas.microsoft.com/office/drawing/2014/main" id="{B74D5BBE-92BC-42DF-A1FA-B571A16B4CE5}"/>
                </a:ext>
              </a:extLst>
            </p:cNvPr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288;p50">
              <a:extLst>
                <a:ext uri="{FF2B5EF4-FFF2-40B4-BE49-F238E27FC236}">
                  <a16:creationId xmlns="" xmlns:a16="http://schemas.microsoft.com/office/drawing/2014/main" id="{87C8F121-AFD5-4C37-8D52-802141525607}"/>
                </a:ext>
              </a:extLst>
            </p:cNvPr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289;p50">
              <a:extLst>
                <a:ext uri="{FF2B5EF4-FFF2-40B4-BE49-F238E27FC236}">
                  <a16:creationId xmlns="" xmlns:a16="http://schemas.microsoft.com/office/drawing/2014/main" id="{D64344FB-B4AD-4A00-923F-108B73A70FAD}"/>
                </a:ext>
              </a:extLst>
            </p:cNvPr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5290;p50">
            <a:extLst>
              <a:ext uri="{FF2B5EF4-FFF2-40B4-BE49-F238E27FC236}">
                <a16:creationId xmlns="" xmlns:a16="http://schemas.microsoft.com/office/drawing/2014/main" id="{EF91AD83-6CC7-4ED9-AD9E-D387D8D595C2}"/>
              </a:ext>
            </a:extLst>
          </p:cNvPr>
          <p:cNvGrpSpPr/>
          <p:nvPr/>
        </p:nvGrpSpPr>
        <p:grpSpPr>
          <a:xfrm>
            <a:off x="4030697" y="2795286"/>
            <a:ext cx="620514" cy="707511"/>
            <a:chOff x="557511" y="3214925"/>
            <a:chExt cx="719836" cy="720150"/>
          </a:xfrm>
        </p:grpSpPr>
        <p:sp>
          <p:nvSpPr>
            <p:cNvPr id="33" name="Google Shape;5291;p50">
              <a:extLst>
                <a:ext uri="{FF2B5EF4-FFF2-40B4-BE49-F238E27FC236}">
                  <a16:creationId xmlns="" xmlns:a16="http://schemas.microsoft.com/office/drawing/2014/main" id="{399B2440-47EE-4C98-9DD8-920AF5AE8F22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292;p50">
              <a:extLst>
                <a:ext uri="{FF2B5EF4-FFF2-40B4-BE49-F238E27FC236}">
                  <a16:creationId xmlns="" xmlns:a16="http://schemas.microsoft.com/office/drawing/2014/main" id="{A82ED8E1-DC0B-45E5-9047-43C1D50CFF39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293;p50">
              <a:extLst>
                <a:ext uri="{FF2B5EF4-FFF2-40B4-BE49-F238E27FC236}">
                  <a16:creationId xmlns="" xmlns:a16="http://schemas.microsoft.com/office/drawing/2014/main" id="{7B4EF243-34FC-41F9-B36D-D21F39AEA720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94;p50">
              <a:extLst>
                <a:ext uri="{FF2B5EF4-FFF2-40B4-BE49-F238E27FC236}">
                  <a16:creationId xmlns="" xmlns:a16="http://schemas.microsoft.com/office/drawing/2014/main" id="{900A35B7-BCA1-4478-9B7C-0C804982CCFB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130;p50">
            <a:extLst>
              <a:ext uri="{FF2B5EF4-FFF2-40B4-BE49-F238E27FC236}">
                <a16:creationId xmlns="" xmlns:a16="http://schemas.microsoft.com/office/drawing/2014/main" id="{3B0EF4D6-C9EF-4AA0-A016-2D0216744091}"/>
              </a:ext>
            </a:extLst>
          </p:cNvPr>
          <p:cNvGrpSpPr/>
          <p:nvPr/>
        </p:nvGrpSpPr>
        <p:grpSpPr>
          <a:xfrm>
            <a:off x="5146061" y="2664516"/>
            <a:ext cx="641580" cy="780016"/>
            <a:chOff x="6506504" y="937343"/>
            <a:chExt cx="744273" cy="793950"/>
          </a:xfrm>
        </p:grpSpPr>
        <p:sp>
          <p:nvSpPr>
            <p:cNvPr id="46" name="Google Shape;5131;p50">
              <a:extLst>
                <a:ext uri="{FF2B5EF4-FFF2-40B4-BE49-F238E27FC236}">
                  <a16:creationId xmlns="" xmlns:a16="http://schemas.microsoft.com/office/drawing/2014/main" id="{EFC8CD75-DE46-4539-9F29-71CB35C66F6B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132;p50">
              <a:extLst>
                <a:ext uri="{FF2B5EF4-FFF2-40B4-BE49-F238E27FC236}">
                  <a16:creationId xmlns="" xmlns:a16="http://schemas.microsoft.com/office/drawing/2014/main" id="{EF781872-621C-4BCD-ABDE-E4C62941BFA3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133;p50">
              <a:extLst>
                <a:ext uri="{FF2B5EF4-FFF2-40B4-BE49-F238E27FC236}">
                  <a16:creationId xmlns="" xmlns:a16="http://schemas.microsoft.com/office/drawing/2014/main" id="{1D25CE5A-4863-49D9-B7DF-1CBE91F2D744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5134;p50">
              <a:extLst>
                <a:ext uri="{FF2B5EF4-FFF2-40B4-BE49-F238E27FC236}">
                  <a16:creationId xmlns="" xmlns:a16="http://schemas.microsoft.com/office/drawing/2014/main" id="{FA5E53C4-27ED-4B07-AF4D-1F768722EFD4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0" name="Google Shape;5135;p50">
                <a:extLst>
                  <a:ext uri="{FF2B5EF4-FFF2-40B4-BE49-F238E27FC236}">
                    <a16:creationId xmlns="" xmlns:a16="http://schemas.microsoft.com/office/drawing/2014/main" id="{E909E1B5-A290-401D-BD3D-DE978C873145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36;p50">
                <a:extLst>
                  <a:ext uri="{FF2B5EF4-FFF2-40B4-BE49-F238E27FC236}">
                    <a16:creationId xmlns="" xmlns:a16="http://schemas.microsoft.com/office/drawing/2014/main" id="{4B8E713D-CEBD-4B54-A7C7-378D63D1430F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137;p50">
                <a:extLst>
                  <a:ext uri="{FF2B5EF4-FFF2-40B4-BE49-F238E27FC236}">
                    <a16:creationId xmlns="" xmlns:a16="http://schemas.microsoft.com/office/drawing/2014/main" id="{BE41BF24-BBEE-4B5A-9C81-397F92E4C06D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138;p50">
                <a:extLst>
                  <a:ext uri="{FF2B5EF4-FFF2-40B4-BE49-F238E27FC236}">
                    <a16:creationId xmlns="" xmlns:a16="http://schemas.microsoft.com/office/drawing/2014/main" id="{A36123FA-6ACE-4444-89F8-029AD1FB7B92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139;p50">
                <a:extLst>
                  <a:ext uri="{FF2B5EF4-FFF2-40B4-BE49-F238E27FC236}">
                    <a16:creationId xmlns="" xmlns:a16="http://schemas.microsoft.com/office/drawing/2014/main" id="{9BF7A4AD-FD01-4511-BA6D-2F420DCAC8A7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140;p50">
                <a:extLst>
                  <a:ext uri="{FF2B5EF4-FFF2-40B4-BE49-F238E27FC236}">
                    <a16:creationId xmlns="" xmlns:a16="http://schemas.microsoft.com/office/drawing/2014/main" id="{06A129FA-0947-42D2-890F-810304B198A0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141;p50">
                <a:extLst>
                  <a:ext uri="{FF2B5EF4-FFF2-40B4-BE49-F238E27FC236}">
                    <a16:creationId xmlns="" xmlns:a16="http://schemas.microsoft.com/office/drawing/2014/main" id="{5382C31C-FD9B-404F-9986-BAE845D41041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142;p50">
                <a:extLst>
                  <a:ext uri="{FF2B5EF4-FFF2-40B4-BE49-F238E27FC236}">
                    <a16:creationId xmlns="" xmlns:a16="http://schemas.microsoft.com/office/drawing/2014/main" id="{3A8AD933-0EC4-44C3-B449-9696F9805C9B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143;p50">
                <a:extLst>
                  <a:ext uri="{FF2B5EF4-FFF2-40B4-BE49-F238E27FC236}">
                    <a16:creationId xmlns="" xmlns:a16="http://schemas.microsoft.com/office/drawing/2014/main" id="{1858F237-8AE2-4056-87EF-6EA69236DDB7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144;p50">
                <a:extLst>
                  <a:ext uri="{FF2B5EF4-FFF2-40B4-BE49-F238E27FC236}">
                    <a16:creationId xmlns="" xmlns:a16="http://schemas.microsoft.com/office/drawing/2014/main" id="{6969248A-8604-4821-BB38-5BA66EA5D7D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oogle Shape;5063;p50">
            <a:extLst>
              <a:ext uri="{FF2B5EF4-FFF2-40B4-BE49-F238E27FC236}">
                <a16:creationId xmlns="" xmlns:a16="http://schemas.microsoft.com/office/drawing/2014/main" id="{E3E79749-271D-4530-B790-801870227758}"/>
              </a:ext>
            </a:extLst>
          </p:cNvPr>
          <p:cNvGrpSpPr/>
          <p:nvPr/>
        </p:nvGrpSpPr>
        <p:grpSpPr>
          <a:xfrm>
            <a:off x="5226026" y="4165673"/>
            <a:ext cx="528467" cy="707548"/>
            <a:chOff x="2554206" y="1011105"/>
            <a:chExt cx="613055" cy="720187"/>
          </a:xfrm>
        </p:grpSpPr>
        <p:sp>
          <p:nvSpPr>
            <p:cNvPr id="61" name="Google Shape;5064;p50">
              <a:extLst>
                <a:ext uri="{FF2B5EF4-FFF2-40B4-BE49-F238E27FC236}">
                  <a16:creationId xmlns="" xmlns:a16="http://schemas.microsoft.com/office/drawing/2014/main" id="{9D117E5E-23B1-4797-9B68-3764600442B9}"/>
                </a:ext>
              </a:extLst>
            </p:cNvPr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065;p50">
              <a:extLst>
                <a:ext uri="{FF2B5EF4-FFF2-40B4-BE49-F238E27FC236}">
                  <a16:creationId xmlns="" xmlns:a16="http://schemas.microsoft.com/office/drawing/2014/main" id="{49CBE7DB-875A-427E-9438-76A4B0C62B0B}"/>
                </a:ext>
              </a:extLst>
            </p:cNvPr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5066;p50">
              <a:extLst>
                <a:ext uri="{FF2B5EF4-FFF2-40B4-BE49-F238E27FC236}">
                  <a16:creationId xmlns="" xmlns:a16="http://schemas.microsoft.com/office/drawing/2014/main" id="{EB13E5AA-EFFC-4821-AD10-DC227E8B68A1}"/>
                </a:ext>
              </a:extLst>
            </p:cNvPr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1037" y="365128"/>
            <a:ext cx="5620318" cy="5714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4000" b="1" dirty="0"/>
              <a:t>Kesimpulan</a:t>
            </a:r>
          </a:p>
        </p:txBody>
      </p:sp>
      <p:sp>
        <p:nvSpPr>
          <p:cNvPr id="6" name="Freeform 6"/>
          <p:cNvSpPr>
            <a:spLocks noChangeAspect="1"/>
          </p:cNvSpPr>
          <p:nvPr/>
        </p:nvSpPr>
        <p:spPr bwMode="auto">
          <a:xfrm>
            <a:off x="299169" y="1188293"/>
            <a:ext cx="767627" cy="1081087"/>
          </a:xfrm>
          <a:custGeom>
            <a:avLst/>
            <a:gdLst>
              <a:gd name="T0" fmla="*/ 638220 w 569"/>
              <a:gd name="T1" fmla="*/ 1026854 h 569"/>
              <a:gd name="T2" fmla="*/ 442576 w 569"/>
              <a:gd name="T3" fmla="*/ 1026854 h 569"/>
              <a:gd name="T4" fmla="*/ 53185 w 569"/>
              <a:gd name="T5" fmla="*/ 637750 h 569"/>
              <a:gd name="T6" fmla="*/ 53185 w 569"/>
              <a:gd name="T7" fmla="*/ 442250 h 569"/>
              <a:gd name="T8" fmla="*/ 442576 w 569"/>
              <a:gd name="T9" fmla="*/ 55044 h 569"/>
              <a:gd name="T10" fmla="*/ 638220 w 569"/>
              <a:gd name="T11" fmla="*/ 55044 h 569"/>
              <a:gd name="T12" fmla="*/ 1025711 w 569"/>
              <a:gd name="T13" fmla="*/ 442250 h 569"/>
              <a:gd name="T14" fmla="*/ 1025711 w 569"/>
              <a:gd name="T15" fmla="*/ 637750 h 569"/>
              <a:gd name="T16" fmla="*/ 638220 w 569"/>
              <a:gd name="T17" fmla="*/ 1026854 h 5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9" h="569">
                <a:moveTo>
                  <a:pt x="336" y="541"/>
                </a:moveTo>
                <a:cubicBezTo>
                  <a:pt x="307" y="569"/>
                  <a:pt x="261" y="569"/>
                  <a:pt x="233" y="541"/>
                </a:cubicBezTo>
                <a:cubicBezTo>
                  <a:pt x="28" y="336"/>
                  <a:pt x="28" y="336"/>
                  <a:pt x="28" y="336"/>
                </a:cubicBezTo>
                <a:cubicBezTo>
                  <a:pt x="0" y="308"/>
                  <a:pt x="0" y="262"/>
                  <a:pt x="28" y="233"/>
                </a:cubicBezTo>
                <a:cubicBezTo>
                  <a:pt x="233" y="29"/>
                  <a:pt x="233" y="29"/>
                  <a:pt x="233" y="29"/>
                </a:cubicBezTo>
                <a:cubicBezTo>
                  <a:pt x="261" y="0"/>
                  <a:pt x="307" y="0"/>
                  <a:pt x="336" y="29"/>
                </a:cubicBezTo>
                <a:cubicBezTo>
                  <a:pt x="540" y="233"/>
                  <a:pt x="540" y="233"/>
                  <a:pt x="540" y="233"/>
                </a:cubicBezTo>
                <a:cubicBezTo>
                  <a:pt x="569" y="262"/>
                  <a:pt x="569" y="308"/>
                  <a:pt x="540" y="336"/>
                </a:cubicBezTo>
                <a:lnTo>
                  <a:pt x="336" y="54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5520" tIns="47760" rIns="95520" bIns="47760"/>
          <a:lstStyle/>
          <a:p>
            <a:endParaRPr lang="id-ID" sz="1654"/>
          </a:p>
        </p:txBody>
      </p:sp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315100" y="4276521"/>
            <a:ext cx="766501" cy="1079500"/>
          </a:xfrm>
          <a:custGeom>
            <a:avLst/>
            <a:gdLst>
              <a:gd name="T0" fmla="*/ 336 w 569"/>
              <a:gd name="T1" fmla="*/ 541 h 569"/>
              <a:gd name="T2" fmla="*/ 233 w 569"/>
              <a:gd name="T3" fmla="*/ 541 h 569"/>
              <a:gd name="T4" fmla="*/ 28 w 569"/>
              <a:gd name="T5" fmla="*/ 336 h 569"/>
              <a:gd name="T6" fmla="*/ 28 w 569"/>
              <a:gd name="T7" fmla="*/ 233 h 569"/>
              <a:gd name="T8" fmla="*/ 233 w 569"/>
              <a:gd name="T9" fmla="*/ 29 h 569"/>
              <a:gd name="T10" fmla="*/ 336 w 569"/>
              <a:gd name="T11" fmla="*/ 29 h 569"/>
              <a:gd name="T12" fmla="*/ 540 w 569"/>
              <a:gd name="T13" fmla="*/ 233 h 569"/>
              <a:gd name="T14" fmla="*/ 540 w 569"/>
              <a:gd name="T15" fmla="*/ 336 h 569"/>
              <a:gd name="T16" fmla="*/ 336 w 569"/>
              <a:gd name="T17" fmla="*/ 541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9" h="569">
                <a:moveTo>
                  <a:pt x="336" y="541"/>
                </a:moveTo>
                <a:cubicBezTo>
                  <a:pt x="307" y="569"/>
                  <a:pt x="261" y="569"/>
                  <a:pt x="233" y="541"/>
                </a:cubicBezTo>
                <a:cubicBezTo>
                  <a:pt x="28" y="336"/>
                  <a:pt x="28" y="336"/>
                  <a:pt x="28" y="336"/>
                </a:cubicBezTo>
                <a:cubicBezTo>
                  <a:pt x="0" y="308"/>
                  <a:pt x="0" y="262"/>
                  <a:pt x="28" y="233"/>
                </a:cubicBezTo>
                <a:cubicBezTo>
                  <a:pt x="233" y="29"/>
                  <a:pt x="233" y="29"/>
                  <a:pt x="233" y="29"/>
                </a:cubicBezTo>
                <a:cubicBezTo>
                  <a:pt x="261" y="0"/>
                  <a:pt x="307" y="0"/>
                  <a:pt x="336" y="29"/>
                </a:cubicBezTo>
                <a:cubicBezTo>
                  <a:pt x="540" y="233"/>
                  <a:pt x="540" y="233"/>
                  <a:pt x="540" y="233"/>
                </a:cubicBezTo>
                <a:cubicBezTo>
                  <a:pt x="569" y="262"/>
                  <a:pt x="569" y="308"/>
                  <a:pt x="540" y="336"/>
                </a:cubicBezTo>
                <a:lnTo>
                  <a:pt x="336" y="54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95520" tIns="47760" rIns="95520" bIns="47760"/>
          <a:lstStyle/>
          <a:p>
            <a:pPr>
              <a:defRPr/>
            </a:pPr>
            <a:endParaRPr lang="id-ID" sz="1654" dirty="0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543357" y="1433212"/>
            <a:ext cx="333653" cy="550863"/>
            <a:chOff x="4219276" y="4021877"/>
            <a:chExt cx="470059" cy="550069"/>
          </a:xfrm>
        </p:grpSpPr>
        <p:sp>
          <p:nvSpPr>
            <p:cNvPr id="11" name="Freeform 63"/>
            <p:cNvSpPr>
              <a:spLocks noEditPoints="1"/>
            </p:cNvSpPr>
            <p:nvPr/>
          </p:nvSpPr>
          <p:spPr bwMode="auto">
            <a:xfrm>
              <a:off x="4219276" y="4021877"/>
              <a:ext cx="470059" cy="550069"/>
            </a:xfrm>
            <a:custGeom>
              <a:avLst/>
              <a:gdLst>
                <a:gd name="T0" fmla="*/ 455792 w 626"/>
                <a:gd name="T1" fmla="*/ 281046 h 732"/>
                <a:gd name="T2" fmla="*/ 417496 w 626"/>
                <a:gd name="T3" fmla="*/ 211160 h 732"/>
                <a:gd name="T4" fmla="*/ 418998 w 626"/>
                <a:gd name="T5" fmla="*/ 205149 h 732"/>
                <a:gd name="T6" fmla="*/ 425005 w 626"/>
                <a:gd name="T7" fmla="*/ 177345 h 732"/>
                <a:gd name="T8" fmla="*/ 418998 w 626"/>
                <a:gd name="T9" fmla="*/ 132257 h 732"/>
                <a:gd name="T10" fmla="*/ 378450 w 626"/>
                <a:gd name="T11" fmla="*/ 61620 h 732"/>
                <a:gd name="T12" fmla="*/ 217008 w 626"/>
                <a:gd name="T13" fmla="*/ 0 h 732"/>
                <a:gd name="T14" fmla="*/ 0 w 626"/>
                <a:gd name="T15" fmla="*/ 187114 h 732"/>
                <a:gd name="T16" fmla="*/ 69082 w 626"/>
                <a:gd name="T17" fmla="*/ 323128 h 732"/>
                <a:gd name="T18" fmla="*/ 90107 w 626"/>
                <a:gd name="T19" fmla="*/ 347175 h 732"/>
                <a:gd name="T20" fmla="*/ 81847 w 626"/>
                <a:gd name="T21" fmla="*/ 508739 h 732"/>
                <a:gd name="T22" fmla="*/ 84100 w 626"/>
                <a:gd name="T23" fmla="*/ 515502 h 732"/>
                <a:gd name="T24" fmla="*/ 221513 w 626"/>
                <a:gd name="T25" fmla="*/ 550069 h 732"/>
                <a:gd name="T26" fmla="*/ 286841 w 626"/>
                <a:gd name="T27" fmla="*/ 542554 h 732"/>
                <a:gd name="T28" fmla="*/ 290596 w 626"/>
                <a:gd name="T29" fmla="*/ 537294 h 732"/>
                <a:gd name="T30" fmla="*/ 294350 w 626"/>
                <a:gd name="T31" fmla="*/ 444113 h 732"/>
                <a:gd name="T32" fmla="*/ 386710 w 626"/>
                <a:gd name="T33" fmla="*/ 462900 h 732"/>
                <a:gd name="T34" fmla="*/ 389713 w 626"/>
                <a:gd name="T35" fmla="*/ 462900 h 732"/>
                <a:gd name="T36" fmla="*/ 424255 w 626"/>
                <a:gd name="T37" fmla="*/ 438101 h 732"/>
                <a:gd name="T38" fmla="*/ 425005 w 626"/>
                <a:gd name="T39" fmla="*/ 408043 h 732"/>
                <a:gd name="T40" fmla="*/ 424255 w 626"/>
                <a:gd name="T41" fmla="*/ 403534 h 732"/>
                <a:gd name="T42" fmla="*/ 430262 w 626"/>
                <a:gd name="T43" fmla="*/ 390008 h 732"/>
                <a:gd name="T44" fmla="*/ 434767 w 626"/>
                <a:gd name="T45" fmla="*/ 380239 h 732"/>
                <a:gd name="T46" fmla="*/ 432514 w 626"/>
                <a:gd name="T47" fmla="*/ 369719 h 732"/>
                <a:gd name="T48" fmla="*/ 441525 w 626"/>
                <a:gd name="T49" fmla="*/ 357695 h 732"/>
                <a:gd name="T50" fmla="*/ 437020 w 626"/>
                <a:gd name="T51" fmla="*/ 342666 h 732"/>
                <a:gd name="T52" fmla="*/ 437020 w 626"/>
                <a:gd name="T53" fmla="*/ 341163 h 732"/>
                <a:gd name="T54" fmla="*/ 437771 w 626"/>
                <a:gd name="T55" fmla="*/ 329891 h 732"/>
                <a:gd name="T56" fmla="*/ 458796 w 626"/>
                <a:gd name="T57" fmla="*/ 323879 h 732"/>
                <a:gd name="T58" fmla="*/ 469308 w 626"/>
                <a:gd name="T59" fmla="*/ 305093 h 732"/>
                <a:gd name="T60" fmla="*/ 455792 w 626"/>
                <a:gd name="T61" fmla="*/ 281046 h 732"/>
                <a:gd name="T62" fmla="*/ 453539 w 626"/>
                <a:gd name="T63" fmla="*/ 314862 h 732"/>
                <a:gd name="T64" fmla="*/ 431763 w 626"/>
                <a:gd name="T65" fmla="*/ 320122 h 732"/>
                <a:gd name="T66" fmla="*/ 427258 w 626"/>
                <a:gd name="T67" fmla="*/ 324631 h 732"/>
                <a:gd name="T68" fmla="*/ 426507 w 626"/>
                <a:gd name="T69" fmla="*/ 344169 h 732"/>
                <a:gd name="T70" fmla="*/ 428009 w 626"/>
                <a:gd name="T71" fmla="*/ 347175 h 732"/>
                <a:gd name="T72" fmla="*/ 431013 w 626"/>
                <a:gd name="T73" fmla="*/ 355441 h 732"/>
                <a:gd name="T74" fmla="*/ 422753 w 626"/>
                <a:gd name="T75" fmla="*/ 364458 h 732"/>
                <a:gd name="T76" fmla="*/ 421251 w 626"/>
                <a:gd name="T77" fmla="*/ 370470 h 732"/>
                <a:gd name="T78" fmla="*/ 424255 w 626"/>
                <a:gd name="T79" fmla="*/ 378736 h 732"/>
                <a:gd name="T80" fmla="*/ 421251 w 626"/>
                <a:gd name="T81" fmla="*/ 385499 h 732"/>
                <a:gd name="T82" fmla="*/ 413742 w 626"/>
                <a:gd name="T83" fmla="*/ 400528 h 732"/>
                <a:gd name="T84" fmla="*/ 414493 w 626"/>
                <a:gd name="T85" fmla="*/ 409546 h 732"/>
                <a:gd name="T86" fmla="*/ 413742 w 626"/>
                <a:gd name="T87" fmla="*/ 435847 h 732"/>
                <a:gd name="T88" fmla="*/ 389713 w 626"/>
                <a:gd name="T89" fmla="*/ 452379 h 732"/>
                <a:gd name="T90" fmla="*/ 386710 w 626"/>
                <a:gd name="T91" fmla="*/ 452379 h 732"/>
                <a:gd name="T92" fmla="*/ 292097 w 626"/>
                <a:gd name="T93" fmla="*/ 432841 h 732"/>
                <a:gd name="T94" fmla="*/ 286841 w 626"/>
                <a:gd name="T95" fmla="*/ 434344 h 732"/>
                <a:gd name="T96" fmla="*/ 280083 w 626"/>
                <a:gd name="T97" fmla="*/ 533537 h 732"/>
                <a:gd name="T98" fmla="*/ 93111 w 626"/>
                <a:gd name="T99" fmla="*/ 508739 h 732"/>
                <a:gd name="T100" fmla="*/ 99869 w 626"/>
                <a:gd name="T101" fmla="*/ 344169 h 732"/>
                <a:gd name="T102" fmla="*/ 76591 w 626"/>
                <a:gd name="T103" fmla="*/ 315613 h 732"/>
                <a:gd name="T104" fmla="*/ 10513 w 626"/>
                <a:gd name="T105" fmla="*/ 187114 h 732"/>
                <a:gd name="T106" fmla="*/ 53313 w 626"/>
                <a:gd name="T107" fmla="*/ 63123 h 732"/>
                <a:gd name="T108" fmla="*/ 217008 w 626"/>
                <a:gd name="T109" fmla="*/ 10520 h 732"/>
                <a:gd name="T110" fmla="*/ 370941 w 626"/>
                <a:gd name="T111" fmla="*/ 69134 h 732"/>
                <a:gd name="T112" fmla="*/ 409237 w 626"/>
                <a:gd name="T113" fmla="*/ 134511 h 732"/>
                <a:gd name="T114" fmla="*/ 414493 w 626"/>
                <a:gd name="T115" fmla="*/ 177345 h 732"/>
                <a:gd name="T116" fmla="*/ 409237 w 626"/>
                <a:gd name="T117" fmla="*/ 202143 h 732"/>
                <a:gd name="T118" fmla="*/ 406984 w 626"/>
                <a:gd name="T119" fmla="*/ 211912 h 732"/>
                <a:gd name="T120" fmla="*/ 446781 w 626"/>
                <a:gd name="T121" fmla="*/ 286306 h 732"/>
                <a:gd name="T122" fmla="*/ 458796 w 626"/>
                <a:gd name="T123" fmla="*/ 306596 h 732"/>
                <a:gd name="T124" fmla="*/ 453539 w 626"/>
                <a:gd name="T125" fmla="*/ 314862 h 7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26" h="732">
                  <a:moveTo>
                    <a:pt x="607" y="374"/>
                  </a:moveTo>
                  <a:cubicBezTo>
                    <a:pt x="590" y="346"/>
                    <a:pt x="558" y="293"/>
                    <a:pt x="556" y="281"/>
                  </a:cubicBezTo>
                  <a:cubicBezTo>
                    <a:pt x="556" y="280"/>
                    <a:pt x="558" y="276"/>
                    <a:pt x="558" y="273"/>
                  </a:cubicBezTo>
                  <a:cubicBezTo>
                    <a:pt x="561" y="263"/>
                    <a:pt x="566" y="248"/>
                    <a:pt x="566" y="236"/>
                  </a:cubicBezTo>
                  <a:cubicBezTo>
                    <a:pt x="566" y="218"/>
                    <a:pt x="562" y="192"/>
                    <a:pt x="558" y="176"/>
                  </a:cubicBezTo>
                  <a:cubicBezTo>
                    <a:pt x="556" y="168"/>
                    <a:pt x="544" y="124"/>
                    <a:pt x="504" y="82"/>
                  </a:cubicBezTo>
                  <a:cubicBezTo>
                    <a:pt x="453" y="28"/>
                    <a:pt x="381" y="0"/>
                    <a:pt x="289" y="0"/>
                  </a:cubicBezTo>
                  <a:cubicBezTo>
                    <a:pt x="98" y="0"/>
                    <a:pt x="0" y="84"/>
                    <a:pt x="0" y="249"/>
                  </a:cubicBezTo>
                  <a:cubicBezTo>
                    <a:pt x="0" y="345"/>
                    <a:pt x="56" y="396"/>
                    <a:pt x="92" y="430"/>
                  </a:cubicBezTo>
                  <a:cubicBezTo>
                    <a:pt x="106" y="443"/>
                    <a:pt x="118" y="454"/>
                    <a:pt x="120" y="462"/>
                  </a:cubicBezTo>
                  <a:cubicBezTo>
                    <a:pt x="145" y="561"/>
                    <a:pt x="124" y="640"/>
                    <a:pt x="109" y="677"/>
                  </a:cubicBezTo>
                  <a:cubicBezTo>
                    <a:pt x="107" y="681"/>
                    <a:pt x="109" y="685"/>
                    <a:pt x="112" y="686"/>
                  </a:cubicBezTo>
                  <a:cubicBezTo>
                    <a:pt x="168" y="716"/>
                    <a:pt x="231" y="732"/>
                    <a:pt x="295" y="732"/>
                  </a:cubicBezTo>
                  <a:cubicBezTo>
                    <a:pt x="324" y="732"/>
                    <a:pt x="353" y="729"/>
                    <a:pt x="382" y="722"/>
                  </a:cubicBezTo>
                  <a:cubicBezTo>
                    <a:pt x="385" y="721"/>
                    <a:pt x="387" y="718"/>
                    <a:pt x="387" y="715"/>
                  </a:cubicBezTo>
                  <a:cubicBezTo>
                    <a:pt x="386" y="653"/>
                    <a:pt x="389" y="606"/>
                    <a:pt x="392" y="591"/>
                  </a:cubicBezTo>
                  <a:cubicBezTo>
                    <a:pt x="418" y="598"/>
                    <a:pt x="500" y="616"/>
                    <a:pt x="515" y="616"/>
                  </a:cubicBezTo>
                  <a:cubicBezTo>
                    <a:pt x="516" y="616"/>
                    <a:pt x="517" y="616"/>
                    <a:pt x="519" y="616"/>
                  </a:cubicBezTo>
                  <a:cubicBezTo>
                    <a:pt x="529" y="616"/>
                    <a:pt x="558" y="616"/>
                    <a:pt x="565" y="583"/>
                  </a:cubicBezTo>
                  <a:cubicBezTo>
                    <a:pt x="568" y="566"/>
                    <a:pt x="567" y="552"/>
                    <a:pt x="566" y="543"/>
                  </a:cubicBezTo>
                  <a:cubicBezTo>
                    <a:pt x="565" y="541"/>
                    <a:pt x="565" y="537"/>
                    <a:pt x="565" y="537"/>
                  </a:cubicBezTo>
                  <a:cubicBezTo>
                    <a:pt x="566" y="532"/>
                    <a:pt x="570" y="525"/>
                    <a:pt x="573" y="519"/>
                  </a:cubicBezTo>
                  <a:cubicBezTo>
                    <a:pt x="576" y="513"/>
                    <a:pt x="578" y="509"/>
                    <a:pt x="579" y="506"/>
                  </a:cubicBezTo>
                  <a:cubicBezTo>
                    <a:pt x="579" y="502"/>
                    <a:pt x="578" y="497"/>
                    <a:pt x="576" y="492"/>
                  </a:cubicBezTo>
                  <a:cubicBezTo>
                    <a:pt x="581" y="488"/>
                    <a:pt x="587" y="482"/>
                    <a:pt x="588" y="476"/>
                  </a:cubicBezTo>
                  <a:cubicBezTo>
                    <a:pt x="589" y="470"/>
                    <a:pt x="586" y="463"/>
                    <a:pt x="582" y="456"/>
                  </a:cubicBezTo>
                  <a:cubicBezTo>
                    <a:pt x="582" y="455"/>
                    <a:pt x="582" y="455"/>
                    <a:pt x="582" y="454"/>
                  </a:cubicBezTo>
                  <a:cubicBezTo>
                    <a:pt x="582" y="452"/>
                    <a:pt x="582" y="445"/>
                    <a:pt x="583" y="439"/>
                  </a:cubicBezTo>
                  <a:cubicBezTo>
                    <a:pt x="591" y="437"/>
                    <a:pt x="606" y="434"/>
                    <a:pt x="611" y="431"/>
                  </a:cubicBezTo>
                  <a:cubicBezTo>
                    <a:pt x="619" y="426"/>
                    <a:pt x="626" y="413"/>
                    <a:pt x="625" y="406"/>
                  </a:cubicBezTo>
                  <a:cubicBezTo>
                    <a:pt x="625" y="404"/>
                    <a:pt x="625" y="402"/>
                    <a:pt x="607" y="374"/>
                  </a:cubicBezTo>
                  <a:moveTo>
                    <a:pt x="604" y="419"/>
                  </a:moveTo>
                  <a:cubicBezTo>
                    <a:pt x="601" y="421"/>
                    <a:pt x="587" y="424"/>
                    <a:pt x="575" y="426"/>
                  </a:cubicBezTo>
                  <a:cubicBezTo>
                    <a:pt x="572" y="427"/>
                    <a:pt x="569" y="429"/>
                    <a:pt x="569" y="432"/>
                  </a:cubicBezTo>
                  <a:cubicBezTo>
                    <a:pt x="567" y="454"/>
                    <a:pt x="568" y="457"/>
                    <a:pt x="568" y="458"/>
                  </a:cubicBezTo>
                  <a:cubicBezTo>
                    <a:pt x="568" y="459"/>
                    <a:pt x="569" y="460"/>
                    <a:pt x="570" y="462"/>
                  </a:cubicBezTo>
                  <a:cubicBezTo>
                    <a:pt x="573" y="468"/>
                    <a:pt x="574" y="472"/>
                    <a:pt x="574" y="473"/>
                  </a:cubicBezTo>
                  <a:cubicBezTo>
                    <a:pt x="573" y="475"/>
                    <a:pt x="568" y="481"/>
                    <a:pt x="563" y="485"/>
                  </a:cubicBezTo>
                  <a:cubicBezTo>
                    <a:pt x="561" y="487"/>
                    <a:pt x="560" y="490"/>
                    <a:pt x="561" y="493"/>
                  </a:cubicBezTo>
                  <a:cubicBezTo>
                    <a:pt x="563" y="498"/>
                    <a:pt x="565" y="503"/>
                    <a:pt x="565" y="504"/>
                  </a:cubicBezTo>
                  <a:cubicBezTo>
                    <a:pt x="564" y="506"/>
                    <a:pt x="562" y="510"/>
                    <a:pt x="561" y="513"/>
                  </a:cubicBezTo>
                  <a:cubicBezTo>
                    <a:pt x="557" y="519"/>
                    <a:pt x="553" y="526"/>
                    <a:pt x="551" y="533"/>
                  </a:cubicBezTo>
                  <a:cubicBezTo>
                    <a:pt x="550" y="536"/>
                    <a:pt x="551" y="539"/>
                    <a:pt x="552" y="545"/>
                  </a:cubicBezTo>
                  <a:cubicBezTo>
                    <a:pt x="553" y="553"/>
                    <a:pt x="554" y="566"/>
                    <a:pt x="551" y="580"/>
                  </a:cubicBezTo>
                  <a:cubicBezTo>
                    <a:pt x="547" y="598"/>
                    <a:pt x="535" y="602"/>
                    <a:pt x="519" y="602"/>
                  </a:cubicBezTo>
                  <a:cubicBezTo>
                    <a:pt x="517" y="602"/>
                    <a:pt x="516" y="602"/>
                    <a:pt x="515" y="602"/>
                  </a:cubicBezTo>
                  <a:cubicBezTo>
                    <a:pt x="501" y="602"/>
                    <a:pt x="405" y="581"/>
                    <a:pt x="389" y="576"/>
                  </a:cubicBezTo>
                  <a:cubicBezTo>
                    <a:pt x="387" y="575"/>
                    <a:pt x="384" y="576"/>
                    <a:pt x="382" y="578"/>
                  </a:cubicBezTo>
                  <a:cubicBezTo>
                    <a:pt x="373" y="587"/>
                    <a:pt x="373" y="669"/>
                    <a:pt x="373" y="710"/>
                  </a:cubicBezTo>
                  <a:cubicBezTo>
                    <a:pt x="289" y="728"/>
                    <a:pt x="200" y="716"/>
                    <a:pt x="124" y="677"/>
                  </a:cubicBezTo>
                  <a:cubicBezTo>
                    <a:pt x="139" y="635"/>
                    <a:pt x="158" y="556"/>
                    <a:pt x="133" y="458"/>
                  </a:cubicBezTo>
                  <a:cubicBezTo>
                    <a:pt x="130" y="447"/>
                    <a:pt x="118" y="435"/>
                    <a:pt x="102" y="420"/>
                  </a:cubicBezTo>
                  <a:cubicBezTo>
                    <a:pt x="67" y="388"/>
                    <a:pt x="14" y="339"/>
                    <a:pt x="14" y="249"/>
                  </a:cubicBezTo>
                  <a:cubicBezTo>
                    <a:pt x="14" y="178"/>
                    <a:pt x="33" y="123"/>
                    <a:pt x="71" y="84"/>
                  </a:cubicBezTo>
                  <a:cubicBezTo>
                    <a:pt x="117" y="38"/>
                    <a:pt x="190" y="14"/>
                    <a:pt x="289" y="14"/>
                  </a:cubicBezTo>
                  <a:cubicBezTo>
                    <a:pt x="377" y="14"/>
                    <a:pt x="446" y="40"/>
                    <a:pt x="494" y="92"/>
                  </a:cubicBezTo>
                  <a:cubicBezTo>
                    <a:pt x="532" y="132"/>
                    <a:pt x="544" y="175"/>
                    <a:pt x="545" y="179"/>
                  </a:cubicBezTo>
                  <a:cubicBezTo>
                    <a:pt x="549" y="195"/>
                    <a:pt x="552" y="220"/>
                    <a:pt x="552" y="236"/>
                  </a:cubicBezTo>
                  <a:cubicBezTo>
                    <a:pt x="552" y="246"/>
                    <a:pt x="548" y="260"/>
                    <a:pt x="545" y="269"/>
                  </a:cubicBezTo>
                  <a:cubicBezTo>
                    <a:pt x="543" y="277"/>
                    <a:pt x="542" y="280"/>
                    <a:pt x="542" y="282"/>
                  </a:cubicBezTo>
                  <a:cubicBezTo>
                    <a:pt x="544" y="295"/>
                    <a:pt x="567" y="335"/>
                    <a:pt x="595" y="381"/>
                  </a:cubicBezTo>
                  <a:cubicBezTo>
                    <a:pt x="602" y="392"/>
                    <a:pt x="609" y="404"/>
                    <a:pt x="611" y="408"/>
                  </a:cubicBezTo>
                  <a:cubicBezTo>
                    <a:pt x="610" y="411"/>
                    <a:pt x="607" y="417"/>
                    <a:pt x="604" y="4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 sz="1654"/>
            </a:p>
          </p:txBody>
        </p:sp>
        <p:sp>
          <p:nvSpPr>
            <p:cNvPr id="12" name="Freeform 64"/>
            <p:cNvSpPr>
              <a:spLocks noEditPoints="1"/>
            </p:cNvSpPr>
            <p:nvPr/>
          </p:nvSpPr>
          <p:spPr bwMode="auto">
            <a:xfrm>
              <a:off x="4357071" y="4099664"/>
              <a:ext cx="161132" cy="251143"/>
            </a:xfrm>
            <a:custGeom>
              <a:avLst/>
              <a:gdLst>
                <a:gd name="T0" fmla="*/ 80566 w 214"/>
                <a:gd name="T1" fmla="*/ 0 h 333"/>
                <a:gd name="T2" fmla="*/ 0 w 214"/>
                <a:gd name="T3" fmla="*/ 80698 h 333"/>
                <a:gd name="T4" fmla="*/ 24847 w 214"/>
                <a:gd name="T5" fmla="*/ 141032 h 333"/>
                <a:gd name="T6" fmla="*/ 37648 w 214"/>
                <a:gd name="T7" fmla="*/ 190808 h 333"/>
                <a:gd name="T8" fmla="*/ 37648 w 214"/>
                <a:gd name="T9" fmla="*/ 217205 h 333"/>
                <a:gd name="T10" fmla="*/ 52707 w 214"/>
                <a:gd name="T11" fmla="*/ 232288 h 333"/>
                <a:gd name="T12" fmla="*/ 55719 w 214"/>
                <a:gd name="T13" fmla="*/ 232288 h 333"/>
                <a:gd name="T14" fmla="*/ 80566 w 214"/>
                <a:gd name="T15" fmla="*/ 251143 h 333"/>
                <a:gd name="T16" fmla="*/ 106166 w 214"/>
                <a:gd name="T17" fmla="*/ 232288 h 333"/>
                <a:gd name="T18" fmla="*/ 109178 w 214"/>
                <a:gd name="T19" fmla="*/ 232288 h 333"/>
                <a:gd name="T20" fmla="*/ 124237 w 214"/>
                <a:gd name="T21" fmla="*/ 217205 h 333"/>
                <a:gd name="T22" fmla="*/ 124237 w 214"/>
                <a:gd name="T23" fmla="*/ 190808 h 333"/>
                <a:gd name="T24" fmla="*/ 137037 w 214"/>
                <a:gd name="T25" fmla="*/ 141032 h 333"/>
                <a:gd name="T26" fmla="*/ 161132 w 214"/>
                <a:gd name="T27" fmla="*/ 80698 h 333"/>
                <a:gd name="T28" fmla="*/ 80566 w 214"/>
                <a:gd name="T29" fmla="*/ 0 h 333"/>
                <a:gd name="T30" fmla="*/ 80566 w 214"/>
                <a:gd name="T31" fmla="*/ 240584 h 333"/>
                <a:gd name="T32" fmla="*/ 67013 w 214"/>
                <a:gd name="T33" fmla="*/ 232288 h 333"/>
                <a:gd name="T34" fmla="*/ 94872 w 214"/>
                <a:gd name="T35" fmla="*/ 232288 h 333"/>
                <a:gd name="T36" fmla="*/ 80566 w 214"/>
                <a:gd name="T37" fmla="*/ 240584 h 333"/>
                <a:gd name="T38" fmla="*/ 109178 w 214"/>
                <a:gd name="T39" fmla="*/ 221730 h 333"/>
                <a:gd name="T40" fmla="*/ 52707 w 214"/>
                <a:gd name="T41" fmla="*/ 221730 h 333"/>
                <a:gd name="T42" fmla="*/ 48189 w 214"/>
                <a:gd name="T43" fmla="*/ 217205 h 333"/>
                <a:gd name="T44" fmla="*/ 48189 w 214"/>
                <a:gd name="T45" fmla="*/ 196088 h 333"/>
                <a:gd name="T46" fmla="*/ 113696 w 214"/>
                <a:gd name="T47" fmla="*/ 196088 h 333"/>
                <a:gd name="T48" fmla="*/ 113696 w 214"/>
                <a:gd name="T49" fmla="*/ 217205 h 333"/>
                <a:gd name="T50" fmla="*/ 109178 w 214"/>
                <a:gd name="T51" fmla="*/ 221730 h 333"/>
                <a:gd name="T52" fmla="*/ 129508 w 214"/>
                <a:gd name="T53" fmla="*/ 133490 h 333"/>
                <a:gd name="T54" fmla="*/ 113696 w 214"/>
                <a:gd name="T55" fmla="*/ 185529 h 333"/>
                <a:gd name="T56" fmla="*/ 85837 w 214"/>
                <a:gd name="T57" fmla="*/ 185529 h 333"/>
                <a:gd name="T58" fmla="*/ 85837 w 214"/>
                <a:gd name="T59" fmla="*/ 110865 h 333"/>
                <a:gd name="T60" fmla="*/ 114449 w 214"/>
                <a:gd name="T61" fmla="*/ 79189 h 333"/>
                <a:gd name="T62" fmla="*/ 110684 w 214"/>
                <a:gd name="T63" fmla="*/ 72402 h 333"/>
                <a:gd name="T64" fmla="*/ 103908 w 214"/>
                <a:gd name="T65" fmla="*/ 76173 h 333"/>
                <a:gd name="T66" fmla="*/ 80566 w 214"/>
                <a:gd name="T67" fmla="*/ 101061 h 333"/>
                <a:gd name="T68" fmla="*/ 57224 w 214"/>
                <a:gd name="T69" fmla="*/ 76173 h 333"/>
                <a:gd name="T70" fmla="*/ 51201 w 214"/>
                <a:gd name="T71" fmla="*/ 72402 h 333"/>
                <a:gd name="T72" fmla="*/ 47436 w 214"/>
                <a:gd name="T73" fmla="*/ 79189 h 333"/>
                <a:gd name="T74" fmla="*/ 75295 w 214"/>
                <a:gd name="T75" fmla="*/ 110865 h 333"/>
                <a:gd name="T76" fmla="*/ 75295 w 214"/>
                <a:gd name="T77" fmla="*/ 185529 h 333"/>
                <a:gd name="T78" fmla="*/ 48189 w 214"/>
                <a:gd name="T79" fmla="*/ 185529 h 333"/>
                <a:gd name="T80" fmla="*/ 32377 w 214"/>
                <a:gd name="T81" fmla="*/ 133490 h 333"/>
                <a:gd name="T82" fmla="*/ 10541 w 214"/>
                <a:gd name="T83" fmla="*/ 80698 h 333"/>
                <a:gd name="T84" fmla="*/ 80566 w 214"/>
                <a:gd name="T85" fmla="*/ 10559 h 333"/>
                <a:gd name="T86" fmla="*/ 150591 w 214"/>
                <a:gd name="T87" fmla="*/ 80698 h 333"/>
                <a:gd name="T88" fmla="*/ 129508 w 214"/>
                <a:gd name="T89" fmla="*/ 133490 h 3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4" h="333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36"/>
                    <a:pt x="12" y="165"/>
                    <a:pt x="33" y="187"/>
                  </a:cubicBezTo>
                  <a:cubicBezTo>
                    <a:pt x="38" y="192"/>
                    <a:pt x="50" y="210"/>
                    <a:pt x="50" y="253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50" y="299"/>
                    <a:pt x="59" y="308"/>
                    <a:pt x="70" y="308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7" y="322"/>
                    <a:pt x="91" y="333"/>
                    <a:pt x="107" y="333"/>
                  </a:cubicBezTo>
                  <a:cubicBezTo>
                    <a:pt x="124" y="333"/>
                    <a:pt x="137" y="322"/>
                    <a:pt x="141" y="308"/>
                  </a:cubicBezTo>
                  <a:cubicBezTo>
                    <a:pt x="145" y="308"/>
                    <a:pt x="145" y="308"/>
                    <a:pt x="145" y="308"/>
                  </a:cubicBezTo>
                  <a:cubicBezTo>
                    <a:pt x="156" y="308"/>
                    <a:pt x="165" y="299"/>
                    <a:pt x="165" y="288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5" y="210"/>
                    <a:pt x="177" y="192"/>
                    <a:pt x="182" y="187"/>
                  </a:cubicBezTo>
                  <a:cubicBezTo>
                    <a:pt x="202" y="165"/>
                    <a:pt x="214" y="136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moveTo>
                    <a:pt x="107" y="319"/>
                  </a:moveTo>
                  <a:cubicBezTo>
                    <a:pt x="99" y="319"/>
                    <a:pt x="92" y="314"/>
                    <a:pt x="89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23" y="314"/>
                    <a:pt x="116" y="319"/>
                    <a:pt x="107" y="319"/>
                  </a:cubicBezTo>
                  <a:moveTo>
                    <a:pt x="145" y="294"/>
                  </a:moveTo>
                  <a:cubicBezTo>
                    <a:pt x="70" y="294"/>
                    <a:pt x="70" y="294"/>
                    <a:pt x="70" y="294"/>
                  </a:cubicBezTo>
                  <a:cubicBezTo>
                    <a:pt x="67" y="294"/>
                    <a:pt x="64" y="291"/>
                    <a:pt x="64" y="288"/>
                  </a:cubicBezTo>
                  <a:cubicBezTo>
                    <a:pt x="64" y="260"/>
                    <a:pt x="64" y="260"/>
                    <a:pt x="64" y="260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91"/>
                    <a:pt x="148" y="294"/>
                    <a:pt x="145" y="294"/>
                  </a:cubicBezTo>
                  <a:moveTo>
                    <a:pt x="172" y="177"/>
                  </a:moveTo>
                  <a:cubicBezTo>
                    <a:pt x="164" y="185"/>
                    <a:pt x="152" y="204"/>
                    <a:pt x="151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3" y="142"/>
                    <a:pt x="152" y="106"/>
                    <a:pt x="152" y="105"/>
                  </a:cubicBezTo>
                  <a:cubicBezTo>
                    <a:pt x="153" y="101"/>
                    <a:pt x="151" y="97"/>
                    <a:pt x="147" y="96"/>
                  </a:cubicBezTo>
                  <a:cubicBezTo>
                    <a:pt x="143" y="95"/>
                    <a:pt x="139" y="98"/>
                    <a:pt x="138" y="101"/>
                  </a:cubicBezTo>
                  <a:cubicBezTo>
                    <a:pt x="138" y="102"/>
                    <a:pt x="130" y="134"/>
                    <a:pt x="107" y="134"/>
                  </a:cubicBezTo>
                  <a:cubicBezTo>
                    <a:pt x="84" y="134"/>
                    <a:pt x="76" y="102"/>
                    <a:pt x="76" y="101"/>
                  </a:cubicBezTo>
                  <a:cubicBezTo>
                    <a:pt x="76" y="98"/>
                    <a:pt x="72" y="95"/>
                    <a:pt x="68" y="96"/>
                  </a:cubicBezTo>
                  <a:cubicBezTo>
                    <a:pt x="64" y="97"/>
                    <a:pt x="62" y="101"/>
                    <a:pt x="63" y="105"/>
                  </a:cubicBezTo>
                  <a:cubicBezTo>
                    <a:pt x="63" y="106"/>
                    <a:pt x="72" y="142"/>
                    <a:pt x="100" y="147"/>
                  </a:cubicBezTo>
                  <a:cubicBezTo>
                    <a:pt x="100" y="246"/>
                    <a:pt x="100" y="246"/>
                    <a:pt x="100" y="246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63" y="204"/>
                    <a:pt x="51" y="185"/>
                    <a:pt x="43" y="177"/>
                  </a:cubicBezTo>
                  <a:cubicBezTo>
                    <a:pt x="25" y="158"/>
                    <a:pt x="14" y="132"/>
                    <a:pt x="14" y="107"/>
                  </a:cubicBezTo>
                  <a:cubicBezTo>
                    <a:pt x="14" y="55"/>
                    <a:pt x="56" y="14"/>
                    <a:pt x="107" y="14"/>
                  </a:cubicBezTo>
                  <a:cubicBezTo>
                    <a:pt x="159" y="14"/>
                    <a:pt x="200" y="55"/>
                    <a:pt x="200" y="107"/>
                  </a:cubicBezTo>
                  <a:cubicBezTo>
                    <a:pt x="200" y="132"/>
                    <a:pt x="190" y="158"/>
                    <a:pt x="172" y="17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 sz="1654"/>
            </a:p>
          </p:txBody>
        </p:sp>
      </p:grpSp>
      <p:sp>
        <p:nvSpPr>
          <p:cNvPr id="15" name="Freeform 70"/>
          <p:cNvSpPr>
            <a:spLocks noEditPoints="1"/>
          </p:cNvSpPr>
          <p:nvPr/>
        </p:nvSpPr>
        <p:spPr bwMode="auto">
          <a:xfrm>
            <a:off x="675722" y="3163513"/>
            <a:ext cx="367469" cy="303213"/>
          </a:xfrm>
          <a:custGeom>
            <a:avLst/>
            <a:gdLst>
              <a:gd name="T0" fmla="*/ 478316 w 686"/>
              <a:gd name="T1" fmla="*/ 56252 h 403"/>
              <a:gd name="T2" fmla="*/ 317120 w 686"/>
              <a:gd name="T3" fmla="*/ 56252 h 403"/>
              <a:gd name="T4" fmla="*/ 321639 w 686"/>
              <a:gd name="T5" fmla="*/ 38251 h 403"/>
              <a:gd name="T6" fmla="*/ 283223 w 686"/>
              <a:gd name="T7" fmla="*/ 0 h 403"/>
              <a:gd name="T8" fmla="*/ 151404 w 686"/>
              <a:gd name="T9" fmla="*/ 0 h 403"/>
              <a:gd name="T10" fmla="*/ 0 w 686"/>
              <a:gd name="T11" fmla="*/ 150755 h 403"/>
              <a:gd name="T12" fmla="*/ 151404 w 686"/>
              <a:gd name="T13" fmla="*/ 302260 h 403"/>
              <a:gd name="T14" fmla="*/ 271925 w 686"/>
              <a:gd name="T15" fmla="*/ 302260 h 403"/>
              <a:gd name="T16" fmla="*/ 310341 w 686"/>
              <a:gd name="T17" fmla="*/ 264009 h 403"/>
              <a:gd name="T18" fmla="*/ 305821 w 686"/>
              <a:gd name="T19" fmla="*/ 246008 h 403"/>
              <a:gd name="T20" fmla="*/ 312600 w 686"/>
              <a:gd name="T21" fmla="*/ 246008 h 403"/>
              <a:gd name="T22" fmla="*/ 351016 w 686"/>
              <a:gd name="T23" fmla="*/ 207757 h 403"/>
              <a:gd name="T24" fmla="*/ 346497 w 686"/>
              <a:gd name="T25" fmla="*/ 190506 h 403"/>
              <a:gd name="T26" fmla="*/ 353276 w 686"/>
              <a:gd name="T27" fmla="*/ 190506 h 403"/>
              <a:gd name="T28" fmla="*/ 391692 w 686"/>
              <a:gd name="T29" fmla="*/ 152255 h 403"/>
              <a:gd name="T30" fmla="*/ 386419 w 686"/>
              <a:gd name="T31" fmla="*/ 132754 h 403"/>
              <a:gd name="T32" fmla="*/ 478316 w 686"/>
              <a:gd name="T33" fmla="*/ 132754 h 403"/>
              <a:gd name="T34" fmla="*/ 516732 w 686"/>
              <a:gd name="T35" fmla="*/ 94503 h 403"/>
              <a:gd name="T36" fmla="*/ 478316 w 686"/>
              <a:gd name="T37" fmla="*/ 56252 h 403"/>
              <a:gd name="T38" fmla="*/ 478316 w 686"/>
              <a:gd name="T39" fmla="*/ 122254 h 403"/>
              <a:gd name="T40" fmla="*/ 307327 w 686"/>
              <a:gd name="T41" fmla="*/ 122254 h 403"/>
              <a:gd name="T42" fmla="*/ 302055 w 686"/>
              <a:gd name="T43" fmla="*/ 127504 h 403"/>
              <a:gd name="T44" fmla="*/ 307327 w 686"/>
              <a:gd name="T45" fmla="*/ 132754 h 403"/>
              <a:gd name="T46" fmla="*/ 372861 w 686"/>
              <a:gd name="T47" fmla="*/ 132754 h 403"/>
              <a:gd name="T48" fmla="*/ 381146 w 686"/>
              <a:gd name="T49" fmla="*/ 152255 h 403"/>
              <a:gd name="T50" fmla="*/ 353276 w 686"/>
              <a:gd name="T51" fmla="*/ 180006 h 403"/>
              <a:gd name="T52" fmla="*/ 336704 w 686"/>
              <a:gd name="T53" fmla="*/ 180006 h 403"/>
              <a:gd name="T54" fmla="*/ 336704 w 686"/>
              <a:gd name="T55" fmla="*/ 180006 h 403"/>
              <a:gd name="T56" fmla="*/ 290003 w 686"/>
              <a:gd name="T57" fmla="*/ 180006 h 403"/>
              <a:gd name="T58" fmla="*/ 284730 w 686"/>
              <a:gd name="T59" fmla="*/ 185256 h 403"/>
              <a:gd name="T60" fmla="*/ 290003 w 686"/>
              <a:gd name="T61" fmla="*/ 190506 h 403"/>
              <a:gd name="T62" fmla="*/ 334445 w 686"/>
              <a:gd name="T63" fmla="*/ 190506 h 403"/>
              <a:gd name="T64" fmla="*/ 340471 w 686"/>
              <a:gd name="T65" fmla="*/ 207757 h 403"/>
              <a:gd name="T66" fmla="*/ 312600 w 686"/>
              <a:gd name="T67" fmla="*/ 235508 h 403"/>
              <a:gd name="T68" fmla="*/ 296029 w 686"/>
              <a:gd name="T69" fmla="*/ 235508 h 403"/>
              <a:gd name="T70" fmla="*/ 295275 w 686"/>
              <a:gd name="T71" fmla="*/ 235508 h 403"/>
              <a:gd name="T72" fmla="*/ 271171 w 686"/>
              <a:gd name="T73" fmla="*/ 235508 h 403"/>
              <a:gd name="T74" fmla="*/ 265899 w 686"/>
              <a:gd name="T75" fmla="*/ 240758 h 403"/>
              <a:gd name="T76" fmla="*/ 271171 w 686"/>
              <a:gd name="T77" fmla="*/ 246008 h 403"/>
              <a:gd name="T78" fmla="*/ 293016 w 686"/>
              <a:gd name="T79" fmla="*/ 246008 h 403"/>
              <a:gd name="T80" fmla="*/ 299795 w 686"/>
              <a:gd name="T81" fmla="*/ 264009 h 403"/>
              <a:gd name="T82" fmla="*/ 271925 w 686"/>
              <a:gd name="T83" fmla="*/ 291760 h 403"/>
              <a:gd name="T84" fmla="*/ 151404 w 686"/>
              <a:gd name="T85" fmla="*/ 291760 h 403"/>
              <a:gd name="T86" fmla="*/ 10546 w 686"/>
              <a:gd name="T87" fmla="*/ 150755 h 403"/>
              <a:gd name="T88" fmla="*/ 151404 w 686"/>
              <a:gd name="T89" fmla="*/ 10500 h 403"/>
              <a:gd name="T90" fmla="*/ 283223 w 686"/>
              <a:gd name="T91" fmla="*/ 10500 h 403"/>
              <a:gd name="T92" fmla="*/ 311094 w 686"/>
              <a:gd name="T93" fmla="*/ 38251 h 403"/>
              <a:gd name="T94" fmla="*/ 303561 w 686"/>
              <a:gd name="T95" fmla="*/ 56252 h 403"/>
              <a:gd name="T96" fmla="*/ 191326 w 686"/>
              <a:gd name="T97" fmla="*/ 56252 h 403"/>
              <a:gd name="T98" fmla="*/ 186054 w 686"/>
              <a:gd name="T99" fmla="*/ 61502 h 403"/>
              <a:gd name="T100" fmla="*/ 191326 w 686"/>
              <a:gd name="T101" fmla="*/ 66752 h 403"/>
              <a:gd name="T102" fmla="*/ 478316 w 686"/>
              <a:gd name="T103" fmla="*/ 66752 h 403"/>
              <a:gd name="T104" fmla="*/ 506186 w 686"/>
              <a:gd name="T105" fmla="*/ 94503 h 403"/>
              <a:gd name="T106" fmla="*/ 478316 w 686"/>
              <a:gd name="T107" fmla="*/ 122254 h 4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86" h="403">
                <a:moveTo>
                  <a:pt x="635" y="75"/>
                </a:moveTo>
                <a:cubicBezTo>
                  <a:pt x="421" y="75"/>
                  <a:pt x="421" y="75"/>
                  <a:pt x="421" y="75"/>
                </a:cubicBezTo>
                <a:cubicBezTo>
                  <a:pt x="425" y="68"/>
                  <a:pt x="427" y="59"/>
                  <a:pt x="427" y="51"/>
                </a:cubicBezTo>
                <a:cubicBezTo>
                  <a:pt x="427" y="23"/>
                  <a:pt x="404" y="0"/>
                  <a:pt x="376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90" y="0"/>
                  <a:pt x="0" y="90"/>
                  <a:pt x="0" y="201"/>
                </a:cubicBezTo>
                <a:cubicBezTo>
                  <a:pt x="0" y="313"/>
                  <a:pt x="90" y="403"/>
                  <a:pt x="201" y="403"/>
                </a:cubicBezTo>
                <a:cubicBezTo>
                  <a:pt x="361" y="403"/>
                  <a:pt x="361" y="403"/>
                  <a:pt x="361" y="403"/>
                </a:cubicBezTo>
                <a:cubicBezTo>
                  <a:pt x="390" y="403"/>
                  <a:pt x="412" y="380"/>
                  <a:pt x="412" y="352"/>
                </a:cubicBezTo>
                <a:cubicBezTo>
                  <a:pt x="412" y="344"/>
                  <a:pt x="410" y="335"/>
                  <a:pt x="406" y="328"/>
                </a:cubicBezTo>
                <a:cubicBezTo>
                  <a:pt x="415" y="328"/>
                  <a:pt x="415" y="328"/>
                  <a:pt x="415" y="328"/>
                </a:cubicBezTo>
                <a:cubicBezTo>
                  <a:pt x="443" y="328"/>
                  <a:pt x="466" y="305"/>
                  <a:pt x="466" y="277"/>
                </a:cubicBezTo>
                <a:cubicBezTo>
                  <a:pt x="466" y="269"/>
                  <a:pt x="464" y="261"/>
                  <a:pt x="460" y="254"/>
                </a:cubicBezTo>
                <a:cubicBezTo>
                  <a:pt x="469" y="254"/>
                  <a:pt x="469" y="254"/>
                  <a:pt x="469" y="254"/>
                </a:cubicBezTo>
                <a:cubicBezTo>
                  <a:pt x="497" y="254"/>
                  <a:pt x="520" y="231"/>
                  <a:pt x="520" y="203"/>
                </a:cubicBezTo>
                <a:cubicBezTo>
                  <a:pt x="520" y="194"/>
                  <a:pt x="517" y="185"/>
                  <a:pt x="513" y="177"/>
                </a:cubicBezTo>
                <a:cubicBezTo>
                  <a:pt x="635" y="177"/>
                  <a:pt x="635" y="177"/>
                  <a:pt x="635" y="177"/>
                </a:cubicBezTo>
                <a:cubicBezTo>
                  <a:pt x="663" y="177"/>
                  <a:pt x="686" y="154"/>
                  <a:pt x="686" y="126"/>
                </a:cubicBezTo>
                <a:cubicBezTo>
                  <a:pt x="686" y="98"/>
                  <a:pt x="663" y="75"/>
                  <a:pt x="635" y="75"/>
                </a:cubicBezTo>
                <a:moveTo>
                  <a:pt x="635" y="163"/>
                </a:moveTo>
                <a:cubicBezTo>
                  <a:pt x="408" y="163"/>
                  <a:pt x="408" y="163"/>
                  <a:pt x="408" y="163"/>
                </a:cubicBezTo>
                <a:cubicBezTo>
                  <a:pt x="404" y="163"/>
                  <a:pt x="401" y="166"/>
                  <a:pt x="401" y="170"/>
                </a:cubicBezTo>
                <a:cubicBezTo>
                  <a:pt x="401" y="174"/>
                  <a:pt x="404" y="177"/>
                  <a:pt x="408" y="177"/>
                </a:cubicBezTo>
                <a:cubicBezTo>
                  <a:pt x="495" y="177"/>
                  <a:pt x="495" y="177"/>
                  <a:pt x="495" y="177"/>
                </a:cubicBezTo>
                <a:cubicBezTo>
                  <a:pt x="502" y="184"/>
                  <a:pt x="506" y="193"/>
                  <a:pt x="506" y="203"/>
                </a:cubicBezTo>
                <a:cubicBezTo>
                  <a:pt x="506" y="223"/>
                  <a:pt x="489" y="240"/>
                  <a:pt x="469" y="240"/>
                </a:cubicBezTo>
                <a:cubicBezTo>
                  <a:pt x="447" y="240"/>
                  <a:pt x="447" y="240"/>
                  <a:pt x="447" y="240"/>
                </a:cubicBezTo>
                <a:cubicBezTo>
                  <a:pt x="447" y="240"/>
                  <a:pt x="447" y="240"/>
                  <a:pt x="447" y="240"/>
                </a:cubicBezTo>
                <a:cubicBezTo>
                  <a:pt x="385" y="240"/>
                  <a:pt x="385" y="240"/>
                  <a:pt x="385" y="240"/>
                </a:cubicBezTo>
                <a:cubicBezTo>
                  <a:pt x="381" y="240"/>
                  <a:pt x="378" y="243"/>
                  <a:pt x="378" y="247"/>
                </a:cubicBezTo>
                <a:cubicBezTo>
                  <a:pt x="378" y="251"/>
                  <a:pt x="381" y="254"/>
                  <a:pt x="385" y="254"/>
                </a:cubicBezTo>
                <a:cubicBezTo>
                  <a:pt x="444" y="254"/>
                  <a:pt x="444" y="254"/>
                  <a:pt x="444" y="254"/>
                </a:cubicBezTo>
                <a:cubicBezTo>
                  <a:pt x="449" y="261"/>
                  <a:pt x="452" y="269"/>
                  <a:pt x="452" y="277"/>
                </a:cubicBezTo>
                <a:cubicBezTo>
                  <a:pt x="452" y="298"/>
                  <a:pt x="436" y="314"/>
                  <a:pt x="415" y="314"/>
                </a:cubicBezTo>
                <a:cubicBezTo>
                  <a:pt x="393" y="314"/>
                  <a:pt x="393" y="314"/>
                  <a:pt x="393" y="314"/>
                </a:cubicBezTo>
                <a:cubicBezTo>
                  <a:pt x="393" y="314"/>
                  <a:pt x="392" y="314"/>
                  <a:pt x="392" y="314"/>
                </a:cubicBezTo>
                <a:cubicBezTo>
                  <a:pt x="360" y="314"/>
                  <a:pt x="360" y="314"/>
                  <a:pt x="360" y="314"/>
                </a:cubicBezTo>
                <a:cubicBezTo>
                  <a:pt x="356" y="314"/>
                  <a:pt x="353" y="317"/>
                  <a:pt x="353" y="321"/>
                </a:cubicBezTo>
                <a:cubicBezTo>
                  <a:pt x="353" y="325"/>
                  <a:pt x="356" y="328"/>
                  <a:pt x="360" y="328"/>
                </a:cubicBezTo>
                <a:cubicBezTo>
                  <a:pt x="389" y="328"/>
                  <a:pt x="389" y="328"/>
                  <a:pt x="389" y="328"/>
                </a:cubicBezTo>
                <a:cubicBezTo>
                  <a:pt x="395" y="335"/>
                  <a:pt x="398" y="343"/>
                  <a:pt x="398" y="352"/>
                </a:cubicBezTo>
                <a:cubicBezTo>
                  <a:pt x="398" y="372"/>
                  <a:pt x="382" y="389"/>
                  <a:pt x="361" y="389"/>
                </a:cubicBezTo>
                <a:cubicBezTo>
                  <a:pt x="201" y="389"/>
                  <a:pt x="201" y="389"/>
                  <a:pt x="201" y="389"/>
                </a:cubicBezTo>
                <a:cubicBezTo>
                  <a:pt x="98" y="389"/>
                  <a:pt x="14" y="305"/>
                  <a:pt x="14" y="201"/>
                </a:cubicBezTo>
                <a:cubicBezTo>
                  <a:pt x="14" y="98"/>
                  <a:pt x="98" y="14"/>
                  <a:pt x="201" y="14"/>
                </a:cubicBezTo>
                <a:cubicBezTo>
                  <a:pt x="376" y="14"/>
                  <a:pt x="376" y="14"/>
                  <a:pt x="376" y="14"/>
                </a:cubicBezTo>
                <a:cubicBezTo>
                  <a:pt x="396" y="14"/>
                  <a:pt x="413" y="30"/>
                  <a:pt x="413" y="51"/>
                </a:cubicBezTo>
                <a:cubicBezTo>
                  <a:pt x="413" y="60"/>
                  <a:pt x="410" y="69"/>
                  <a:pt x="403" y="75"/>
                </a:cubicBezTo>
                <a:cubicBezTo>
                  <a:pt x="254" y="75"/>
                  <a:pt x="254" y="75"/>
                  <a:pt x="254" y="75"/>
                </a:cubicBezTo>
                <a:cubicBezTo>
                  <a:pt x="251" y="75"/>
                  <a:pt x="247" y="78"/>
                  <a:pt x="247" y="82"/>
                </a:cubicBezTo>
                <a:cubicBezTo>
                  <a:pt x="247" y="86"/>
                  <a:pt x="251" y="89"/>
                  <a:pt x="254" y="89"/>
                </a:cubicBezTo>
                <a:cubicBezTo>
                  <a:pt x="635" y="89"/>
                  <a:pt x="635" y="89"/>
                  <a:pt x="635" y="89"/>
                </a:cubicBezTo>
                <a:cubicBezTo>
                  <a:pt x="656" y="89"/>
                  <a:pt x="672" y="106"/>
                  <a:pt x="672" y="126"/>
                </a:cubicBezTo>
                <a:cubicBezTo>
                  <a:pt x="672" y="147"/>
                  <a:pt x="656" y="163"/>
                  <a:pt x="635" y="16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5520" tIns="47760" rIns="95520" bIns="47760"/>
          <a:lstStyle/>
          <a:p>
            <a:endParaRPr lang="id-ID" sz="1654"/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555220" y="4503821"/>
            <a:ext cx="333653" cy="550862"/>
            <a:chOff x="2382380" y="4021877"/>
            <a:chExt cx="470059" cy="550069"/>
          </a:xfrm>
        </p:grpSpPr>
        <p:sp>
          <p:nvSpPr>
            <p:cNvPr id="17" name="Freeform 60"/>
            <p:cNvSpPr>
              <a:spLocks noEditPoints="1"/>
            </p:cNvSpPr>
            <p:nvPr/>
          </p:nvSpPr>
          <p:spPr bwMode="auto">
            <a:xfrm>
              <a:off x="2382380" y="4021877"/>
              <a:ext cx="470059" cy="550069"/>
            </a:xfrm>
            <a:custGeom>
              <a:avLst/>
              <a:gdLst>
                <a:gd name="T0" fmla="*/ 221513 w 626"/>
                <a:gd name="T1" fmla="*/ 550069 h 732"/>
                <a:gd name="T2" fmla="*/ 84100 w 626"/>
                <a:gd name="T3" fmla="*/ 515502 h 732"/>
                <a:gd name="T4" fmla="*/ 81847 w 626"/>
                <a:gd name="T5" fmla="*/ 508739 h 732"/>
                <a:gd name="T6" fmla="*/ 90107 w 626"/>
                <a:gd name="T7" fmla="*/ 347175 h 732"/>
                <a:gd name="T8" fmla="*/ 69082 w 626"/>
                <a:gd name="T9" fmla="*/ 323128 h 732"/>
                <a:gd name="T10" fmla="*/ 0 w 626"/>
                <a:gd name="T11" fmla="*/ 187114 h 732"/>
                <a:gd name="T12" fmla="*/ 217008 w 626"/>
                <a:gd name="T13" fmla="*/ 0 h 732"/>
                <a:gd name="T14" fmla="*/ 378450 w 626"/>
                <a:gd name="T15" fmla="*/ 61620 h 732"/>
                <a:gd name="T16" fmla="*/ 418998 w 626"/>
                <a:gd name="T17" fmla="*/ 132257 h 732"/>
                <a:gd name="T18" fmla="*/ 425005 w 626"/>
                <a:gd name="T19" fmla="*/ 177345 h 732"/>
                <a:gd name="T20" fmla="*/ 418998 w 626"/>
                <a:gd name="T21" fmla="*/ 205149 h 732"/>
                <a:gd name="T22" fmla="*/ 417496 w 626"/>
                <a:gd name="T23" fmla="*/ 211160 h 732"/>
                <a:gd name="T24" fmla="*/ 455792 w 626"/>
                <a:gd name="T25" fmla="*/ 281046 h 732"/>
                <a:gd name="T26" fmla="*/ 469308 w 626"/>
                <a:gd name="T27" fmla="*/ 305093 h 732"/>
                <a:gd name="T28" fmla="*/ 458796 w 626"/>
                <a:gd name="T29" fmla="*/ 323879 h 732"/>
                <a:gd name="T30" fmla="*/ 437020 w 626"/>
                <a:gd name="T31" fmla="*/ 329891 h 732"/>
                <a:gd name="T32" fmla="*/ 436269 w 626"/>
                <a:gd name="T33" fmla="*/ 341163 h 732"/>
                <a:gd name="T34" fmla="*/ 437020 w 626"/>
                <a:gd name="T35" fmla="*/ 342666 h 732"/>
                <a:gd name="T36" fmla="*/ 441525 w 626"/>
                <a:gd name="T37" fmla="*/ 357695 h 732"/>
                <a:gd name="T38" fmla="*/ 432514 w 626"/>
                <a:gd name="T39" fmla="*/ 369719 h 732"/>
                <a:gd name="T40" fmla="*/ 434767 w 626"/>
                <a:gd name="T41" fmla="*/ 380239 h 732"/>
                <a:gd name="T42" fmla="*/ 430262 w 626"/>
                <a:gd name="T43" fmla="*/ 390008 h 732"/>
                <a:gd name="T44" fmla="*/ 424255 w 626"/>
                <a:gd name="T45" fmla="*/ 403534 h 732"/>
                <a:gd name="T46" fmla="*/ 424255 w 626"/>
                <a:gd name="T47" fmla="*/ 408043 h 732"/>
                <a:gd name="T48" fmla="*/ 424255 w 626"/>
                <a:gd name="T49" fmla="*/ 438101 h 732"/>
                <a:gd name="T50" fmla="*/ 389713 w 626"/>
                <a:gd name="T51" fmla="*/ 462900 h 732"/>
                <a:gd name="T52" fmla="*/ 386710 w 626"/>
                <a:gd name="T53" fmla="*/ 462900 h 732"/>
                <a:gd name="T54" fmla="*/ 293599 w 626"/>
                <a:gd name="T55" fmla="*/ 444113 h 732"/>
                <a:gd name="T56" fmla="*/ 290596 w 626"/>
                <a:gd name="T57" fmla="*/ 537294 h 732"/>
                <a:gd name="T58" fmla="*/ 286841 w 626"/>
                <a:gd name="T59" fmla="*/ 542554 h 732"/>
                <a:gd name="T60" fmla="*/ 221513 w 626"/>
                <a:gd name="T61" fmla="*/ 550069 h 732"/>
                <a:gd name="T62" fmla="*/ 93111 w 626"/>
                <a:gd name="T63" fmla="*/ 508739 h 732"/>
                <a:gd name="T64" fmla="*/ 280083 w 626"/>
                <a:gd name="T65" fmla="*/ 533537 h 732"/>
                <a:gd name="T66" fmla="*/ 286841 w 626"/>
                <a:gd name="T67" fmla="*/ 434344 h 732"/>
                <a:gd name="T68" fmla="*/ 292097 w 626"/>
                <a:gd name="T69" fmla="*/ 432841 h 732"/>
                <a:gd name="T70" fmla="*/ 386710 w 626"/>
                <a:gd name="T71" fmla="*/ 452379 h 732"/>
                <a:gd name="T72" fmla="*/ 389713 w 626"/>
                <a:gd name="T73" fmla="*/ 452379 h 732"/>
                <a:gd name="T74" fmla="*/ 413742 w 626"/>
                <a:gd name="T75" fmla="*/ 435847 h 732"/>
                <a:gd name="T76" fmla="*/ 413742 w 626"/>
                <a:gd name="T77" fmla="*/ 409546 h 732"/>
                <a:gd name="T78" fmla="*/ 413742 w 626"/>
                <a:gd name="T79" fmla="*/ 400528 h 732"/>
                <a:gd name="T80" fmla="*/ 420500 w 626"/>
                <a:gd name="T81" fmla="*/ 385499 h 732"/>
                <a:gd name="T82" fmla="*/ 424255 w 626"/>
                <a:gd name="T83" fmla="*/ 378736 h 732"/>
                <a:gd name="T84" fmla="*/ 421251 w 626"/>
                <a:gd name="T85" fmla="*/ 370470 h 732"/>
                <a:gd name="T86" fmla="*/ 422753 w 626"/>
                <a:gd name="T87" fmla="*/ 364458 h 732"/>
                <a:gd name="T88" fmla="*/ 431013 w 626"/>
                <a:gd name="T89" fmla="*/ 355441 h 732"/>
                <a:gd name="T90" fmla="*/ 428009 w 626"/>
                <a:gd name="T91" fmla="*/ 347175 h 732"/>
                <a:gd name="T92" fmla="*/ 426507 w 626"/>
                <a:gd name="T93" fmla="*/ 344169 h 732"/>
                <a:gd name="T94" fmla="*/ 427258 w 626"/>
                <a:gd name="T95" fmla="*/ 324631 h 732"/>
                <a:gd name="T96" fmla="*/ 431763 w 626"/>
                <a:gd name="T97" fmla="*/ 320122 h 732"/>
                <a:gd name="T98" fmla="*/ 453539 w 626"/>
                <a:gd name="T99" fmla="*/ 314862 h 732"/>
                <a:gd name="T100" fmla="*/ 458796 w 626"/>
                <a:gd name="T101" fmla="*/ 306596 h 732"/>
                <a:gd name="T102" fmla="*/ 446781 w 626"/>
                <a:gd name="T103" fmla="*/ 286306 h 732"/>
                <a:gd name="T104" fmla="*/ 406984 w 626"/>
                <a:gd name="T105" fmla="*/ 211912 h 732"/>
                <a:gd name="T106" fmla="*/ 409237 w 626"/>
                <a:gd name="T107" fmla="*/ 202143 h 732"/>
                <a:gd name="T108" fmla="*/ 414493 w 626"/>
                <a:gd name="T109" fmla="*/ 177345 h 732"/>
                <a:gd name="T110" fmla="*/ 409237 w 626"/>
                <a:gd name="T111" fmla="*/ 134511 h 732"/>
                <a:gd name="T112" fmla="*/ 370941 w 626"/>
                <a:gd name="T113" fmla="*/ 69134 h 732"/>
                <a:gd name="T114" fmla="*/ 217008 w 626"/>
                <a:gd name="T115" fmla="*/ 10520 h 732"/>
                <a:gd name="T116" fmla="*/ 53313 w 626"/>
                <a:gd name="T117" fmla="*/ 63123 h 732"/>
                <a:gd name="T118" fmla="*/ 10513 w 626"/>
                <a:gd name="T119" fmla="*/ 187114 h 732"/>
                <a:gd name="T120" fmla="*/ 76591 w 626"/>
                <a:gd name="T121" fmla="*/ 315613 h 732"/>
                <a:gd name="T122" fmla="*/ 99869 w 626"/>
                <a:gd name="T123" fmla="*/ 344169 h 732"/>
                <a:gd name="T124" fmla="*/ 93111 w 626"/>
                <a:gd name="T125" fmla="*/ 508739 h 7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26" h="732">
                  <a:moveTo>
                    <a:pt x="295" y="732"/>
                  </a:moveTo>
                  <a:cubicBezTo>
                    <a:pt x="231" y="732"/>
                    <a:pt x="168" y="716"/>
                    <a:pt x="112" y="686"/>
                  </a:cubicBezTo>
                  <a:cubicBezTo>
                    <a:pt x="109" y="685"/>
                    <a:pt x="107" y="681"/>
                    <a:pt x="109" y="677"/>
                  </a:cubicBezTo>
                  <a:cubicBezTo>
                    <a:pt x="124" y="640"/>
                    <a:pt x="145" y="561"/>
                    <a:pt x="120" y="462"/>
                  </a:cubicBezTo>
                  <a:cubicBezTo>
                    <a:pt x="118" y="454"/>
                    <a:pt x="106" y="443"/>
                    <a:pt x="92" y="430"/>
                  </a:cubicBezTo>
                  <a:cubicBezTo>
                    <a:pt x="55" y="396"/>
                    <a:pt x="0" y="345"/>
                    <a:pt x="0" y="249"/>
                  </a:cubicBezTo>
                  <a:cubicBezTo>
                    <a:pt x="0" y="84"/>
                    <a:pt x="97" y="0"/>
                    <a:pt x="289" y="0"/>
                  </a:cubicBezTo>
                  <a:cubicBezTo>
                    <a:pt x="381" y="0"/>
                    <a:pt x="453" y="28"/>
                    <a:pt x="504" y="82"/>
                  </a:cubicBezTo>
                  <a:cubicBezTo>
                    <a:pt x="544" y="124"/>
                    <a:pt x="556" y="168"/>
                    <a:pt x="558" y="176"/>
                  </a:cubicBezTo>
                  <a:cubicBezTo>
                    <a:pt x="562" y="192"/>
                    <a:pt x="566" y="218"/>
                    <a:pt x="566" y="236"/>
                  </a:cubicBezTo>
                  <a:cubicBezTo>
                    <a:pt x="566" y="248"/>
                    <a:pt x="561" y="263"/>
                    <a:pt x="558" y="273"/>
                  </a:cubicBezTo>
                  <a:cubicBezTo>
                    <a:pt x="557" y="276"/>
                    <a:pt x="556" y="280"/>
                    <a:pt x="556" y="281"/>
                  </a:cubicBezTo>
                  <a:cubicBezTo>
                    <a:pt x="558" y="294"/>
                    <a:pt x="591" y="348"/>
                    <a:pt x="607" y="374"/>
                  </a:cubicBezTo>
                  <a:cubicBezTo>
                    <a:pt x="624" y="402"/>
                    <a:pt x="625" y="404"/>
                    <a:pt x="625" y="406"/>
                  </a:cubicBezTo>
                  <a:cubicBezTo>
                    <a:pt x="626" y="413"/>
                    <a:pt x="619" y="426"/>
                    <a:pt x="611" y="431"/>
                  </a:cubicBezTo>
                  <a:cubicBezTo>
                    <a:pt x="606" y="434"/>
                    <a:pt x="591" y="437"/>
                    <a:pt x="582" y="439"/>
                  </a:cubicBezTo>
                  <a:cubicBezTo>
                    <a:pt x="582" y="445"/>
                    <a:pt x="581" y="452"/>
                    <a:pt x="581" y="454"/>
                  </a:cubicBezTo>
                  <a:cubicBezTo>
                    <a:pt x="582" y="455"/>
                    <a:pt x="582" y="455"/>
                    <a:pt x="582" y="456"/>
                  </a:cubicBezTo>
                  <a:cubicBezTo>
                    <a:pt x="586" y="463"/>
                    <a:pt x="589" y="470"/>
                    <a:pt x="588" y="476"/>
                  </a:cubicBezTo>
                  <a:cubicBezTo>
                    <a:pt x="587" y="482"/>
                    <a:pt x="581" y="488"/>
                    <a:pt x="576" y="492"/>
                  </a:cubicBezTo>
                  <a:cubicBezTo>
                    <a:pt x="577" y="497"/>
                    <a:pt x="579" y="502"/>
                    <a:pt x="579" y="506"/>
                  </a:cubicBezTo>
                  <a:cubicBezTo>
                    <a:pt x="578" y="509"/>
                    <a:pt x="576" y="513"/>
                    <a:pt x="573" y="519"/>
                  </a:cubicBezTo>
                  <a:cubicBezTo>
                    <a:pt x="570" y="525"/>
                    <a:pt x="566" y="532"/>
                    <a:pt x="565" y="537"/>
                  </a:cubicBezTo>
                  <a:cubicBezTo>
                    <a:pt x="565" y="537"/>
                    <a:pt x="565" y="541"/>
                    <a:pt x="565" y="543"/>
                  </a:cubicBezTo>
                  <a:cubicBezTo>
                    <a:pt x="566" y="552"/>
                    <a:pt x="568" y="566"/>
                    <a:pt x="565" y="583"/>
                  </a:cubicBezTo>
                  <a:cubicBezTo>
                    <a:pt x="558" y="616"/>
                    <a:pt x="529" y="616"/>
                    <a:pt x="519" y="616"/>
                  </a:cubicBezTo>
                  <a:cubicBezTo>
                    <a:pt x="517" y="616"/>
                    <a:pt x="516" y="616"/>
                    <a:pt x="515" y="616"/>
                  </a:cubicBezTo>
                  <a:cubicBezTo>
                    <a:pt x="500" y="616"/>
                    <a:pt x="418" y="598"/>
                    <a:pt x="391" y="591"/>
                  </a:cubicBezTo>
                  <a:cubicBezTo>
                    <a:pt x="389" y="606"/>
                    <a:pt x="386" y="653"/>
                    <a:pt x="387" y="715"/>
                  </a:cubicBezTo>
                  <a:cubicBezTo>
                    <a:pt x="387" y="718"/>
                    <a:pt x="385" y="721"/>
                    <a:pt x="382" y="722"/>
                  </a:cubicBezTo>
                  <a:cubicBezTo>
                    <a:pt x="353" y="729"/>
                    <a:pt x="324" y="732"/>
                    <a:pt x="295" y="732"/>
                  </a:cubicBezTo>
                  <a:moveTo>
                    <a:pt x="124" y="677"/>
                  </a:moveTo>
                  <a:cubicBezTo>
                    <a:pt x="200" y="716"/>
                    <a:pt x="288" y="728"/>
                    <a:pt x="373" y="710"/>
                  </a:cubicBezTo>
                  <a:cubicBezTo>
                    <a:pt x="373" y="669"/>
                    <a:pt x="373" y="587"/>
                    <a:pt x="382" y="578"/>
                  </a:cubicBezTo>
                  <a:cubicBezTo>
                    <a:pt x="384" y="576"/>
                    <a:pt x="387" y="575"/>
                    <a:pt x="389" y="576"/>
                  </a:cubicBezTo>
                  <a:cubicBezTo>
                    <a:pt x="405" y="581"/>
                    <a:pt x="501" y="602"/>
                    <a:pt x="515" y="602"/>
                  </a:cubicBezTo>
                  <a:cubicBezTo>
                    <a:pt x="516" y="602"/>
                    <a:pt x="517" y="602"/>
                    <a:pt x="519" y="602"/>
                  </a:cubicBezTo>
                  <a:cubicBezTo>
                    <a:pt x="535" y="602"/>
                    <a:pt x="547" y="598"/>
                    <a:pt x="551" y="580"/>
                  </a:cubicBezTo>
                  <a:cubicBezTo>
                    <a:pt x="554" y="566"/>
                    <a:pt x="553" y="553"/>
                    <a:pt x="551" y="545"/>
                  </a:cubicBezTo>
                  <a:cubicBezTo>
                    <a:pt x="551" y="539"/>
                    <a:pt x="550" y="536"/>
                    <a:pt x="551" y="533"/>
                  </a:cubicBezTo>
                  <a:cubicBezTo>
                    <a:pt x="553" y="526"/>
                    <a:pt x="557" y="519"/>
                    <a:pt x="560" y="513"/>
                  </a:cubicBezTo>
                  <a:cubicBezTo>
                    <a:pt x="562" y="510"/>
                    <a:pt x="564" y="506"/>
                    <a:pt x="565" y="504"/>
                  </a:cubicBezTo>
                  <a:cubicBezTo>
                    <a:pt x="565" y="503"/>
                    <a:pt x="563" y="498"/>
                    <a:pt x="561" y="493"/>
                  </a:cubicBezTo>
                  <a:cubicBezTo>
                    <a:pt x="560" y="490"/>
                    <a:pt x="560" y="487"/>
                    <a:pt x="563" y="485"/>
                  </a:cubicBezTo>
                  <a:cubicBezTo>
                    <a:pt x="568" y="481"/>
                    <a:pt x="573" y="475"/>
                    <a:pt x="574" y="473"/>
                  </a:cubicBezTo>
                  <a:cubicBezTo>
                    <a:pt x="574" y="472"/>
                    <a:pt x="573" y="468"/>
                    <a:pt x="570" y="462"/>
                  </a:cubicBezTo>
                  <a:cubicBezTo>
                    <a:pt x="569" y="460"/>
                    <a:pt x="568" y="459"/>
                    <a:pt x="568" y="458"/>
                  </a:cubicBezTo>
                  <a:cubicBezTo>
                    <a:pt x="568" y="457"/>
                    <a:pt x="567" y="454"/>
                    <a:pt x="569" y="432"/>
                  </a:cubicBezTo>
                  <a:cubicBezTo>
                    <a:pt x="569" y="429"/>
                    <a:pt x="571" y="427"/>
                    <a:pt x="575" y="426"/>
                  </a:cubicBezTo>
                  <a:cubicBezTo>
                    <a:pt x="587" y="424"/>
                    <a:pt x="601" y="421"/>
                    <a:pt x="604" y="419"/>
                  </a:cubicBezTo>
                  <a:cubicBezTo>
                    <a:pt x="607" y="417"/>
                    <a:pt x="610" y="411"/>
                    <a:pt x="611" y="408"/>
                  </a:cubicBezTo>
                  <a:cubicBezTo>
                    <a:pt x="609" y="404"/>
                    <a:pt x="602" y="392"/>
                    <a:pt x="595" y="381"/>
                  </a:cubicBezTo>
                  <a:cubicBezTo>
                    <a:pt x="567" y="335"/>
                    <a:pt x="544" y="295"/>
                    <a:pt x="542" y="282"/>
                  </a:cubicBezTo>
                  <a:cubicBezTo>
                    <a:pt x="542" y="280"/>
                    <a:pt x="542" y="277"/>
                    <a:pt x="545" y="269"/>
                  </a:cubicBezTo>
                  <a:cubicBezTo>
                    <a:pt x="548" y="260"/>
                    <a:pt x="552" y="246"/>
                    <a:pt x="552" y="236"/>
                  </a:cubicBezTo>
                  <a:cubicBezTo>
                    <a:pt x="552" y="220"/>
                    <a:pt x="548" y="195"/>
                    <a:pt x="545" y="179"/>
                  </a:cubicBezTo>
                  <a:cubicBezTo>
                    <a:pt x="544" y="175"/>
                    <a:pt x="532" y="132"/>
                    <a:pt x="494" y="92"/>
                  </a:cubicBezTo>
                  <a:cubicBezTo>
                    <a:pt x="446" y="40"/>
                    <a:pt x="377" y="14"/>
                    <a:pt x="289" y="14"/>
                  </a:cubicBezTo>
                  <a:cubicBezTo>
                    <a:pt x="190" y="14"/>
                    <a:pt x="116" y="38"/>
                    <a:pt x="71" y="84"/>
                  </a:cubicBezTo>
                  <a:cubicBezTo>
                    <a:pt x="33" y="123"/>
                    <a:pt x="14" y="178"/>
                    <a:pt x="14" y="249"/>
                  </a:cubicBezTo>
                  <a:cubicBezTo>
                    <a:pt x="14" y="339"/>
                    <a:pt x="67" y="388"/>
                    <a:pt x="102" y="420"/>
                  </a:cubicBezTo>
                  <a:cubicBezTo>
                    <a:pt x="118" y="435"/>
                    <a:pt x="130" y="447"/>
                    <a:pt x="133" y="458"/>
                  </a:cubicBezTo>
                  <a:cubicBezTo>
                    <a:pt x="158" y="556"/>
                    <a:pt x="139" y="635"/>
                    <a:pt x="124" y="67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 sz="1654"/>
            </a:p>
          </p:txBody>
        </p:sp>
        <p:sp>
          <p:nvSpPr>
            <p:cNvPr id="18" name="Freeform 61"/>
            <p:cNvSpPr>
              <a:spLocks noEditPoints="1"/>
            </p:cNvSpPr>
            <p:nvPr/>
          </p:nvSpPr>
          <p:spPr bwMode="auto">
            <a:xfrm>
              <a:off x="2440165" y="4070772"/>
              <a:ext cx="302260" cy="250032"/>
            </a:xfrm>
            <a:custGeom>
              <a:avLst/>
              <a:gdLst>
                <a:gd name="T0" fmla="*/ 89475 w 402"/>
                <a:gd name="T1" fmla="*/ 250032 h 332"/>
                <a:gd name="T2" fmla="*/ 49625 w 402"/>
                <a:gd name="T3" fmla="*/ 230451 h 332"/>
                <a:gd name="T4" fmla="*/ 31579 w 402"/>
                <a:gd name="T5" fmla="*/ 195808 h 332"/>
                <a:gd name="T6" fmla="*/ 0 w 402"/>
                <a:gd name="T7" fmla="*/ 134053 h 332"/>
                <a:gd name="T8" fmla="*/ 157145 w 402"/>
                <a:gd name="T9" fmla="*/ 0 h 332"/>
                <a:gd name="T10" fmla="*/ 259402 w 402"/>
                <a:gd name="T11" fmla="*/ 34643 h 332"/>
                <a:gd name="T12" fmla="*/ 302260 w 402"/>
                <a:gd name="T13" fmla="*/ 105435 h 332"/>
                <a:gd name="T14" fmla="*/ 233086 w 402"/>
                <a:gd name="T15" fmla="*/ 152881 h 332"/>
                <a:gd name="T16" fmla="*/ 211281 w 402"/>
                <a:gd name="T17" fmla="*/ 152128 h 332"/>
                <a:gd name="T18" fmla="*/ 175190 w 402"/>
                <a:gd name="T19" fmla="*/ 177734 h 332"/>
                <a:gd name="T20" fmla="*/ 165416 w 402"/>
                <a:gd name="T21" fmla="*/ 176980 h 332"/>
                <a:gd name="T22" fmla="*/ 159401 w 402"/>
                <a:gd name="T23" fmla="*/ 195808 h 332"/>
                <a:gd name="T24" fmla="*/ 121054 w 402"/>
                <a:gd name="T25" fmla="*/ 221414 h 332"/>
                <a:gd name="T26" fmla="*/ 89475 w 402"/>
                <a:gd name="T27" fmla="*/ 250032 h 332"/>
                <a:gd name="T28" fmla="*/ 157145 w 402"/>
                <a:gd name="T29" fmla="*/ 10544 h 332"/>
                <a:gd name="T30" fmla="*/ 10526 w 402"/>
                <a:gd name="T31" fmla="*/ 134053 h 332"/>
                <a:gd name="T32" fmla="*/ 37595 w 402"/>
                <a:gd name="T33" fmla="*/ 186018 h 332"/>
                <a:gd name="T34" fmla="*/ 42106 w 402"/>
                <a:gd name="T35" fmla="*/ 191290 h 332"/>
                <a:gd name="T36" fmla="*/ 57144 w 402"/>
                <a:gd name="T37" fmla="*/ 222920 h 332"/>
                <a:gd name="T38" fmla="*/ 89475 w 402"/>
                <a:gd name="T39" fmla="*/ 239488 h 332"/>
                <a:gd name="T40" fmla="*/ 112032 w 402"/>
                <a:gd name="T41" fmla="*/ 215389 h 332"/>
                <a:gd name="T42" fmla="*/ 117295 w 402"/>
                <a:gd name="T43" fmla="*/ 210870 h 332"/>
                <a:gd name="T44" fmla="*/ 150378 w 402"/>
                <a:gd name="T45" fmla="*/ 190536 h 332"/>
                <a:gd name="T46" fmla="*/ 154138 w 402"/>
                <a:gd name="T47" fmla="*/ 170956 h 332"/>
                <a:gd name="T48" fmla="*/ 154889 w 402"/>
                <a:gd name="T49" fmla="*/ 164931 h 332"/>
                <a:gd name="T50" fmla="*/ 160905 w 402"/>
                <a:gd name="T51" fmla="*/ 164178 h 332"/>
                <a:gd name="T52" fmla="*/ 175190 w 402"/>
                <a:gd name="T53" fmla="*/ 167190 h 332"/>
                <a:gd name="T54" fmla="*/ 201507 w 402"/>
                <a:gd name="T55" fmla="*/ 145350 h 332"/>
                <a:gd name="T56" fmla="*/ 207522 w 402"/>
                <a:gd name="T57" fmla="*/ 140831 h 332"/>
                <a:gd name="T58" fmla="*/ 233086 w 402"/>
                <a:gd name="T59" fmla="*/ 142337 h 332"/>
                <a:gd name="T60" fmla="*/ 291734 w 402"/>
                <a:gd name="T61" fmla="*/ 105435 h 332"/>
                <a:gd name="T62" fmla="*/ 252635 w 402"/>
                <a:gd name="T63" fmla="*/ 42927 h 332"/>
                <a:gd name="T64" fmla="*/ 157145 w 402"/>
                <a:gd name="T65" fmla="*/ 10544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2" h="332">
                  <a:moveTo>
                    <a:pt x="119" y="332"/>
                  </a:moveTo>
                  <a:cubicBezTo>
                    <a:pt x="102" y="332"/>
                    <a:pt x="82" y="322"/>
                    <a:pt x="66" y="306"/>
                  </a:cubicBezTo>
                  <a:cubicBezTo>
                    <a:pt x="56" y="297"/>
                    <a:pt x="45" y="275"/>
                    <a:pt x="42" y="260"/>
                  </a:cubicBezTo>
                  <a:cubicBezTo>
                    <a:pt x="28" y="256"/>
                    <a:pt x="0" y="240"/>
                    <a:pt x="0" y="178"/>
                  </a:cubicBezTo>
                  <a:cubicBezTo>
                    <a:pt x="0" y="65"/>
                    <a:pt x="76" y="0"/>
                    <a:pt x="209" y="0"/>
                  </a:cubicBezTo>
                  <a:cubicBezTo>
                    <a:pt x="258" y="0"/>
                    <a:pt x="306" y="16"/>
                    <a:pt x="345" y="46"/>
                  </a:cubicBezTo>
                  <a:cubicBezTo>
                    <a:pt x="380" y="74"/>
                    <a:pt x="402" y="109"/>
                    <a:pt x="402" y="140"/>
                  </a:cubicBezTo>
                  <a:cubicBezTo>
                    <a:pt x="402" y="196"/>
                    <a:pt x="350" y="203"/>
                    <a:pt x="310" y="203"/>
                  </a:cubicBezTo>
                  <a:cubicBezTo>
                    <a:pt x="302" y="203"/>
                    <a:pt x="292" y="202"/>
                    <a:pt x="281" y="202"/>
                  </a:cubicBezTo>
                  <a:cubicBezTo>
                    <a:pt x="275" y="219"/>
                    <a:pt x="257" y="236"/>
                    <a:pt x="233" y="236"/>
                  </a:cubicBezTo>
                  <a:cubicBezTo>
                    <a:pt x="229" y="236"/>
                    <a:pt x="225" y="236"/>
                    <a:pt x="220" y="235"/>
                  </a:cubicBezTo>
                  <a:cubicBezTo>
                    <a:pt x="220" y="243"/>
                    <a:pt x="217" y="251"/>
                    <a:pt x="212" y="260"/>
                  </a:cubicBezTo>
                  <a:cubicBezTo>
                    <a:pt x="203" y="275"/>
                    <a:pt x="185" y="291"/>
                    <a:pt x="161" y="294"/>
                  </a:cubicBezTo>
                  <a:cubicBezTo>
                    <a:pt x="155" y="318"/>
                    <a:pt x="140" y="332"/>
                    <a:pt x="119" y="332"/>
                  </a:cubicBezTo>
                  <a:moveTo>
                    <a:pt x="209" y="14"/>
                  </a:moveTo>
                  <a:cubicBezTo>
                    <a:pt x="40" y="14"/>
                    <a:pt x="14" y="117"/>
                    <a:pt x="14" y="178"/>
                  </a:cubicBezTo>
                  <a:cubicBezTo>
                    <a:pt x="14" y="238"/>
                    <a:pt x="41" y="246"/>
                    <a:pt x="50" y="247"/>
                  </a:cubicBezTo>
                  <a:cubicBezTo>
                    <a:pt x="53" y="248"/>
                    <a:pt x="56" y="251"/>
                    <a:pt x="56" y="254"/>
                  </a:cubicBezTo>
                  <a:cubicBezTo>
                    <a:pt x="56" y="264"/>
                    <a:pt x="67" y="287"/>
                    <a:pt x="76" y="296"/>
                  </a:cubicBezTo>
                  <a:cubicBezTo>
                    <a:pt x="90" y="310"/>
                    <a:pt x="106" y="318"/>
                    <a:pt x="119" y="318"/>
                  </a:cubicBezTo>
                  <a:cubicBezTo>
                    <a:pt x="139" y="318"/>
                    <a:pt x="146" y="301"/>
                    <a:pt x="149" y="286"/>
                  </a:cubicBezTo>
                  <a:cubicBezTo>
                    <a:pt x="149" y="283"/>
                    <a:pt x="152" y="280"/>
                    <a:pt x="156" y="280"/>
                  </a:cubicBezTo>
                  <a:cubicBezTo>
                    <a:pt x="175" y="280"/>
                    <a:pt x="192" y="266"/>
                    <a:pt x="200" y="253"/>
                  </a:cubicBezTo>
                  <a:cubicBezTo>
                    <a:pt x="206" y="243"/>
                    <a:pt x="208" y="233"/>
                    <a:pt x="205" y="227"/>
                  </a:cubicBezTo>
                  <a:cubicBezTo>
                    <a:pt x="204" y="225"/>
                    <a:pt x="204" y="221"/>
                    <a:pt x="206" y="219"/>
                  </a:cubicBezTo>
                  <a:cubicBezTo>
                    <a:pt x="208" y="217"/>
                    <a:pt x="211" y="217"/>
                    <a:pt x="214" y="218"/>
                  </a:cubicBezTo>
                  <a:cubicBezTo>
                    <a:pt x="221" y="221"/>
                    <a:pt x="227" y="222"/>
                    <a:pt x="233" y="222"/>
                  </a:cubicBezTo>
                  <a:cubicBezTo>
                    <a:pt x="254" y="222"/>
                    <a:pt x="267" y="206"/>
                    <a:pt x="268" y="193"/>
                  </a:cubicBezTo>
                  <a:cubicBezTo>
                    <a:pt x="269" y="190"/>
                    <a:pt x="272" y="187"/>
                    <a:pt x="276" y="187"/>
                  </a:cubicBezTo>
                  <a:cubicBezTo>
                    <a:pt x="290" y="188"/>
                    <a:pt x="301" y="189"/>
                    <a:pt x="310" y="189"/>
                  </a:cubicBezTo>
                  <a:cubicBezTo>
                    <a:pt x="365" y="189"/>
                    <a:pt x="388" y="174"/>
                    <a:pt x="388" y="140"/>
                  </a:cubicBezTo>
                  <a:cubicBezTo>
                    <a:pt x="388" y="114"/>
                    <a:pt x="368" y="82"/>
                    <a:pt x="336" y="57"/>
                  </a:cubicBezTo>
                  <a:cubicBezTo>
                    <a:pt x="300" y="29"/>
                    <a:pt x="255" y="14"/>
                    <a:pt x="209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 sz="1654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76798" y="1300444"/>
            <a:ext cx="5647110" cy="1281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520" tIns="47760" rIns="95520" bIns="47760">
            <a:spAutoFit/>
          </a:bodyPr>
          <a:lstStyle/>
          <a:p>
            <a:pPr lvl="0">
              <a:lnSpc>
                <a:spcPct val="110000"/>
              </a:lnSpc>
            </a:pPr>
            <a:r>
              <a:rPr lang="id-ID" sz="1400" dirty="0">
                <a:solidFill>
                  <a:srgbClr val="002060"/>
                </a:solidFill>
              </a:rPr>
              <a:t>Pada Penyelenggaraan dan Fasilitasi Inovasi dan Teknologi </a:t>
            </a:r>
            <a:r>
              <a:rPr lang="en-US" sz="1400" dirty="0" err="1">
                <a:solidFill>
                  <a:srgbClr val="002060"/>
                </a:solidFill>
              </a:rPr>
              <a:t>tahun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2023 </a:t>
            </a:r>
            <a:r>
              <a:rPr lang="id-ID" sz="1400" dirty="0" smtClean="0">
                <a:solidFill>
                  <a:srgbClr val="002060"/>
                </a:solidFill>
              </a:rPr>
              <a:t>ini </a:t>
            </a:r>
            <a:r>
              <a:rPr lang="id-ID" sz="1400" dirty="0">
                <a:solidFill>
                  <a:srgbClr val="002060"/>
                </a:solidFill>
              </a:rPr>
              <a:t>terdapat </a:t>
            </a:r>
            <a:r>
              <a:rPr lang="en-US" sz="1400" dirty="0" smtClean="0">
                <a:solidFill>
                  <a:srgbClr val="002060"/>
                </a:solidFill>
              </a:rPr>
              <a:t> 66</a:t>
            </a:r>
            <a:r>
              <a:rPr lang="id-ID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I</a:t>
            </a:r>
            <a:r>
              <a:rPr lang="id-ID" sz="1400" dirty="0" smtClean="0">
                <a:solidFill>
                  <a:srgbClr val="002060"/>
                </a:solidFill>
              </a:rPr>
              <a:t>novasi </a:t>
            </a:r>
            <a:r>
              <a:rPr lang="id-ID" sz="1400" dirty="0">
                <a:solidFill>
                  <a:srgbClr val="002060"/>
                </a:solidFill>
              </a:rPr>
              <a:t>yang didaftarkan di web </a:t>
            </a:r>
            <a:r>
              <a:rPr lang="id-ID" sz="14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https://indeks.inovasi.litbang.kemendagri.go.id</a:t>
            </a:r>
            <a:r>
              <a:rPr lang="id-ID" sz="12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id-ID" sz="1200" dirty="0">
                <a:solidFill>
                  <a:srgbClr val="002060"/>
                </a:solidFill>
              </a:rPr>
              <a:t> </a:t>
            </a:r>
            <a:endParaRPr lang="id-ID" sz="1200" dirty="0">
              <a:solidFill>
                <a:srgbClr val="002060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2852" y="2566105"/>
            <a:ext cx="7302347" cy="1518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520" tIns="47760" rIns="95520" bIns="4776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Berdasarkan hasil perhitungan yang diperoleh melalui web 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https://indeks.inovasi.litbang.kemendagri.go.id/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dengan menggunakan 1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6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Indeks Inputan Satuan Pemda dan 2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0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Inde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k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s Inputan Satuan Inovasi Daerah diperoleh nilai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(Skor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dan </a:t>
            </a:r>
            <a:r>
              <a:rPr lang="en-US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42.04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berada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diurutan </a:t>
            </a:r>
            <a:r>
              <a:rPr lang="en-US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234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secara nasional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dengan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predikat</a:t>
            </a:r>
            <a:r>
              <a:rPr lang="en-US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Inovatif</a:t>
            </a:r>
            <a:endParaRPr lang="id-ID" sz="1400" dirty="0">
              <a:solidFill>
                <a:srgbClr val="002060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1902" y="4374482"/>
            <a:ext cx="7042400" cy="1044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520" tIns="47760" rIns="95520" bIns="4776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Inovasi Daerah Kabupaten Tahun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20</a:t>
            </a:r>
            <a:r>
              <a:rPr lang="en-US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22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mengalami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pe</a:t>
            </a:r>
            <a:r>
              <a:rPr lang="en-US" sz="1400" dirty="0" err="1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ningkatan</a:t>
            </a:r>
            <a:r>
              <a:rPr lang="nb-NO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 </a:t>
            </a:r>
            <a:r>
              <a:rPr lang="nb-NO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sebesar 20 % dari tahun </a:t>
            </a:r>
            <a:r>
              <a:rPr lang="nb-NO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2022 </a:t>
            </a:r>
            <a:r>
              <a:rPr lang="id-ID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dengan 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melibatkan </a:t>
            </a:r>
            <a:r>
              <a:rPr lang="nb-NO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50 </a:t>
            </a:r>
            <a:r>
              <a:rPr lang="nb-NO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OPD . </a:t>
            </a:r>
            <a:r>
              <a:rPr lang="id-ID" sz="1400" dirty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Indeks Inovasi Daerah Kabupaten </a:t>
            </a:r>
            <a:r>
              <a:rPr lang="en-US" sz="1400" dirty="0" smtClean="0">
                <a:solidFill>
                  <a:srgbClr val="002060"/>
                </a:solidFill>
                <a:ea typeface="Open Sans Light" pitchFamily="34" charset="0"/>
                <a:cs typeface="Open Sans Light" pitchFamily="34" charset="0"/>
              </a:rPr>
              <a:t>OKU Selatan</a:t>
            </a:r>
            <a:endParaRPr lang="id-ID" sz="1400" dirty="0">
              <a:solidFill>
                <a:srgbClr val="002060"/>
              </a:solidFill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767357" y="276223"/>
            <a:ext cx="6468080" cy="6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59" tIns="47760" rIns="127359" bIns="63680">
            <a:spAutoFit/>
          </a:bodyPr>
          <a:lstStyle/>
          <a:p>
            <a:pPr algn="ctr" eaLnBrk="1" hangingPunct="1">
              <a:lnSpc>
                <a:spcPct val="89000"/>
              </a:lnSpc>
            </a:pPr>
            <a:r>
              <a:rPr lang="id-ID" sz="4000" dirty="0" smtClean="0">
                <a:solidFill>
                  <a:srgbClr val="0070C0"/>
                </a:solidFill>
                <a:latin typeface="Bahnschrift SemiBold Condensed" pitchFamily="34" charset="0"/>
              </a:rPr>
              <a:t>LATAR BELAKANG</a:t>
            </a:r>
            <a:endParaRPr lang="en-US" sz="4000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6914" y="3284234"/>
            <a:ext cx="8688966" cy="249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520" tIns="47760" rIns="95520" bIns="47760"/>
          <a:lstStyle/>
          <a:p>
            <a:pPr algn="just"/>
            <a:r>
              <a:rPr lang="id-ID" sz="1600" dirty="0"/>
              <a:t>Tujuan utama dari Peraturan Pemerintah ini untuk meningkatkan penyelenggaraan pemerintahan daerah dengan diarahkan pada 3 (tiga) hal bagi mempercepat terwujudnya kesejahteraan masyarakat melalui serangkaian akselerasi seperti </a:t>
            </a:r>
            <a:r>
              <a:rPr lang="id-ID" sz="1600" dirty="0" smtClean="0"/>
              <a:t>:</a:t>
            </a:r>
            <a:endParaRPr lang="en-US" sz="1600" dirty="0" smtClean="0"/>
          </a:p>
          <a:p>
            <a:pPr algn="just"/>
            <a:endParaRPr lang="id-ID" sz="900" dirty="0"/>
          </a:p>
          <a:p>
            <a:pPr marL="477572" indent="-477572" algn="just">
              <a:buFont typeface="+mj-lt"/>
              <a:buAutoNum type="alphaLcParenR"/>
            </a:pPr>
            <a:r>
              <a:rPr lang="id-ID" sz="1600" dirty="0"/>
              <a:t>peningkatan pelayanan publik</a:t>
            </a:r>
          </a:p>
          <a:p>
            <a:pPr marL="477572" indent="-477572" algn="just">
              <a:buFont typeface="+mj-lt"/>
              <a:buAutoNum type="alphaLcParenR"/>
            </a:pPr>
            <a:r>
              <a:rPr lang="id-ID" sz="1600" dirty="0"/>
              <a:t>pemberdayaan dan peran serta masyarakat dan </a:t>
            </a:r>
          </a:p>
          <a:p>
            <a:pPr marL="477572" indent="-477572" algn="just">
              <a:buFont typeface="+mj-lt"/>
              <a:buAutoNum type="alphaLcParenR"/>
            </a:pPr>
            <a:r>
              <a:rPr lang="id-ID" sz="1600" dirty="0"/>
              <a:t>peningkatan daya saing daerah. </a:t>
            </a: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676893" y="997088"/>
            <a:ext cx="8668987" cy="21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20" tIns="47760" rIns="95520" bIns="47760" anchor="ctr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d-ID" sz="1600" dirty="0"/>
              <a:t>Inovasi merupakan faktor penting dalam mendukung perkembangan ekonomi dan daya saing daerah.</a:t>
            </a:r>
            <a:r>
              <a:rPr lang="id-ID" sz="1600" dirty="0">
                <a:latin typeface="Berlin Sans FB" pitchFamily="34" charset="0"/>
              </a:rPr>
              <a:t> </a:t>
            </a:r>
            <a:endParaRPr lang="id-ID" sz="1600" kern="0" dirty="0">
              <a:solidFill>
                <a:prstClr val="black"/>
              </a:solidFill>
              <a:latin typeface="Berlin Sans FB" pitchFamily="34" charset="0"/>
              <a:cs typeface="Arial"/>
            </a:endParaRPr>
          </a:p>
          <a:p>
            <a:pPr lvl="0" algn="just" eaLnBrk="0" hangingPunct="0">
              <a:spcBef>
                <a:spcPct val="20000"/>
              </a:spcBef>
            </a:pPr>
            <a:r>
              <a:rPr lang="id-ID" sz="1600" dirty="0"/>
              <a:t>Berdasarkan Peraturan Pemerintah Nomor 38 Tahun 2017 Tentang Inovasi Daerah yang ditetapkan berdasarkan ketentuan pasal 390 UU 23/2014 tentang Pemerintahan Daerah menjadikan kerangka structural pelaksanaan Inovasi oleh Pemerintah Daerah semakin jelas</a:t>
            </a:r>
            <a:r>
              <a:rPr lang="id-ID" sz="1600" dirty="0" smtClean="0"/>
              <a:t>.</a:t>
            </a:r>
            <a:endParaRPr lang="en-US" sz="1600" kern="0" dirty="0">
              <a:solidFill>
                <a:prstClr val="black"/>
              </a:solidFill>
              <a:latin typeface="Berlin Sans FB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188914"/>
            <a:ext cx="8277102" cy="59485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Bahnschrift SemiBold" panose="020B0502040204020203" pitchFamily="34" charset="0"/>
              </a:rPr>
              <a:t>TINDAK LANJUT PENINGKATAN </a:t>
            </a:r>
            <a:br>
              <a:rPr lang="en-US" sz="2400" dirty="0">
                <a:latin typeface="Bahnschrift SemiBold" panose="020B0502040204020203" pitchFamily="34" charset="0"/>
              </a:rPr>
            </a:br>
            <a:r>
              <a:rPr lang="en-US" sz="2400" dirty="0">
                <a:latin typeface="Bahnschrift SemiBold" panose="020B0502040204020203" pitchFamily="34" charset="0"/>
              </a:rPr>
              <a:t>INOVASI DAERAH</a:t>
            </a:r>
            <a:endParaRPr lang="id-ID" sz="24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451029DC-FEA0-4ABC-BF79-D08FF45CC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44370"/>
              </p:ext>
            </p:extLst>
          </p:nvPr>
        </p:nvGraphicFramePr>
        <p:xfrm>
          <a:off x="0" y="950027"/>
          <a:ext cx="9749642" cy="514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5113;p50">
            <a:extLst>
              <a:ext uri="{FF2B5EF4-FFF2-40B4-BE49-F238E27FC236}">
                <a16:creationId xmlns="" xmlns:a16="http://schemas.microsoft.com/office/drawing/2014/main" id="{13B9FB34-75EA-428C-840D-1E58AC0387CF}"/>
              </a:ext>
            </a:extLst>
          </p:cNvPr>
          <p:cNvGrpSpPr/>
          <p:nvPr/>
        </p:nvGrpSpPr>
        <p:grpSpPr>
          <a:xfrm>
            <a:off x="154040" y="102065"/>
            <a:ext cx="1441748" cy="1824484"/>
            <a:chOff x="8770051" y="937343"/>
            <a:chExt cx="744273" cy="793950"/>
          </a:xfrm>
        </p:grpSpPr>
        <p:sp>
          <p:nvSpPr>
            <p:cNvPr id="13" name="Google Shape;5114;p50">
              <a:extLst>
                <a:ext uri="{FF2B5EF4-FFF2-40B4-BE49-F238E27FC236}">
                  <a16:creationId xmlns="" xmlns:a16="http://schemas.microsoft.com/office/drawing/2014/main" id="{6C206818-D3A2-4F0C-9309-3DABD41E135C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115;p50">
              <a:extLst>
                <a:ext uri="{FF2B5EF4-FFF2-40B4-BE49-F238E27FC236}">
                  <a16:creationId xmlns="" xmlns:a16="http://schemas.microsoft.com/office/drawing/2014/main" id="{D647CBFA-C9C8-4739-8495-C9A01689AABB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116;p50">
              <a:extLst>
                <a:ext uri="{FF2B5EF4-FFF2-40B4-BE49-F238E27FC236}">
                  <a16:creationId xmlns="" xmlns:a16="http://schemas.microsoft.com/office/drawing/2014/main" id="{B4C1D6B2-AA89-446D-AEDC-477407A7FFB3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rgbClr val="007BB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117;p50">
              <a:extLst>
                <a:ext uri="{FF2B5EF4-FFF2-40B4-BE49-F238E27FC236}">
                  <a16:creationId xmlns="" xmlns:a16="http://schemas.microsoft.com/office/drawing/2014/main" id="{26CC32CB-4260-4D18-9255-A0BE1C8235ED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118;p50">
              <a:extLst>
                <a:ext uri="{FF2B5EF4-FFF2-40B4-BE49-F238E27FC236}">
                  <a16:creationId xmlns="" xmlns:a16="http://schemas.microsoft.com/office/drawing/2014/main" id="{672423F6-D12C-4A2A-BB2F-BD75D1D5C5F8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5119;p50">
              <a:extLst>
                <a:ext uri="{FF2B5EF4-FFF2-40B4-BE49-F238E27FC236}">
                  <a16:creationId xmlns="" xmlns:a16="http://schemas.microsoft.com/office/drawing/2014/main" id="{BB4C73F5-743E-4825-B88C-512B2A5A27F6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9" name="Google Shape;5120;p50">
                <a:extLst>
                  <a:ext uri="{FF2B5EF4-FFF2-40B4-BE49-F238E27FC236}">
                    <a16:creationId xmlns="" xmlns:a16="http://schemas.microsoft.com/office/drawing/2014/main" id="{722A1D5B-0CDD-46BA-A1D2-B2B1A19393EC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121;p50">
                <a:extLst>
                  <a:ext uri="{FF2B5EF4-FFF2-40B4-BE49-F238E27FC236}">
                    <a16:creationId xmlns="" xmlns:a16="http://schemas.microsoft.com/office/drawing/2014/main" id="{C36DA77A-D017-44EB-89F2-859362CAFA0B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122;p50">
                <a:extLst>
                  <a:ext uri="{FF2B5EF4-FFF2-40B4-BE49-F238E27FC236}">
                    <a16:creationId xmlns="" xmlns:a16="http://schemas.microsoft.com/office/drawing/2014/main" id="{91CD8026-CB8F-46D2-AE19-60D8B9B9B401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123;p50">
                <a:extLst>
                  <a:ext uri="{FF2B5EF4-FFF2-40B4-BE49-F238E27FC236}">
                    <a16:creationId xmlns="" xmlns:a16="http://schemas.microsoft.com/office/drawing/2014/main" id="{F6244204-90B9-4BC3-BCED-209383A2ED3E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124;p50">
                <a:extLst>
                  <a:ext uri="{FF2B5EF4-FFF2-40B4-BE49-F238E27FC236}">
                    <a16:creationId xmlns="" xmlns:a16="http://schemas.microsoft.com/office/drawing/2014/main" id="{C3F986C5-666E-4170-B1EA-EC4E94EF7DFB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125;p50">
                <a:extLst>
                  <a:ext uri="{FF2B5EF4-FFF2-40B4-BE49-F238E27FC236}">
                    <a16:creationId xmlns="" xmlns:a16="http://schemas.microsoft.com/office/drawing/2014/main" id="{6D8A5BC9-9AFA-489B-8CC9-C16DEC4E8723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126;p50">
                <a:extLst>
                  <a:ext uri="{FF2B5EF4-FFF2-40B4-BE49-F238E27FC236}">
                    <a16:creationId xmlns="" xmlns:a16="http://schemas.microsoft.com/office/drawing/2014/main" id="{356767B0-0F66-45BB-BCDE-471EC3183EA8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127;p50">
                <a:extLst>
                  <a:ext uri="{FF2B5EF4-FFF2-40B4-BE49-F238E27FC236}">
                    <a16:creationId xmlns="" xmlns:a16="http://schemas.microsoft.com/office/drawing/2014/main" id="{9341A95C-9058-4FFA-948D-9E66F098C6CD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128;p50">
                <a:extLst>
                  <a:ext uri="{FF2B5EF4-FFF2-40B4-BE49-F238E27FC236}">
                    <a16:creationId xmlns="" xmlns:a16="http://schemas.microsoft.com/office/drawing/2014/main" id="{4906F810-8667-4862-BA54-2945D389C0BE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129;p50">
                <a:extLst>
                  <a:ext uri="{FF2B5EF4-FFF2-40B4-BE49-F238E27FC236}">
                    <a16:creationId xmlns="" xmlns:a16="http://schemas.microsoft.com/office/drawing/2014/main" id="{71B0006A-F903-4191-A6E2-FD673D64239A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F50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3A3F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" name="Title 3">
            <a:extLst>
              <a:ext uri="{FF2B5EF4-FFF2-40B4-BE49-F238E27FC236}">
                <a16:creationId xmlns="" xmlns:a16="http://schemas.microsoft.com/office/drawing/2014/main" id="{378F95F3-A45E-443C-B28E-CB61999F4A1D}"/>
              </a:ext>
            </a:extLst>
          </p:cNvPr>
          <p:cNvSpPr txBox="1">
            <a:spLocks/>
          </p:cNvSpPr>
          <p:nvPr/>
        </p:nvSpPr>
        <p:spPr>
          <a:xfrm>
            <a:off x="1093142" y="3021461"/>
            <a:ext cx="5150141" cy="935571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 fontScale="60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defRPr/>
            </a:pPr>
            <a:r>
              <a:rPr lang="en-US" sz="5400" dirty="0">
                <a:solidFill>
                  <a:srgbClr val="7030A0"/>
                </a:solidFill>
                <a:latin typeface="Modern Love Grunge" panose="020B0604020202020204" pitchFamily="82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7400" dirty="0">
                <a:solidFill>
                  <a:schemeClr val="tx1"/>
                </a:solidFill>
                <a:latin typeface="Modern Love Grunge" panose="020B0604020202020204" pitchFamily="82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sz="7400" dirty="0" err="1">
                <a:solidFill>
                  <a:schemeClr val="tx1"/>
                </a:solidFill>
                <a:latin typeface="Modern Love Grunge" panose="020B0604020202020204" pitchFamily="82" charset="0"/>
                <a:ea typeface="Times New Roman" panose="02020603050405020304" pitchFamily="18" charset="0"/>
                <a:cs typeface="+mn-cs"/>
              </a:rPr>
              <a:t>Terima</a:t>
            </a:r>
            <a:r>
              <a:rPr lang="en-US" sz="7400" dirty="0">
                <a:solidFill>
                  <a:schemeClr val="tx1"/>
                </a:solidFill>
                <a:latin typeface="Modern Love Grunge" panose="020B0604020202020204" pitchFamily="82" charset="0"/>
                <a:ea typeface="Times New Roman" panose="02020603050405020304" pitchFamily="18" charset="0"/>
                <a:cs typeface="+mn-cs"/>
              </a:rPr>
              <a:t> Kasih -</a:t>
            </a:r>
            <a:endParaRPr lang="en-ID" sz="7400" dirty="0">
              <a:solidFill>
                <a:schemeClr val="tx1"/>
              </a:solidFill>
              <a:latin typeface="Modern Love Grunge" panose="020B0604020202020204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00501" y="186749"/>
            <a:ext cx="8809221" cy="6531414"/>
            <a:chOff x="-52227" y="83389"/>
            <a:chExt cx="8496775" cy="6507911"/>
          </a:xfrm>
        </p:grpSpPr>
        <p:sp>
          <p:nvSpPr>
            <p:cNvPr id="40" name="Pentagon 39"/>
            <p:cNvSpPr/>
            <p:nvPr/>
          </p:nvSpPr>
          <p:spPr>
            <a:xfrm>
              <a:off x="7492048" y="606609"/>
              <a:ext cx="952500" cy="5984691"/>
            </a:xfrm>
            <a:prstGeom prst="homePlate">
              <a:avLst>
                <a:gd name="adj" fmla="val 40667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0425">
                <a:defRPr/>
              </a:pPr>
              <a:endParaRPr lang="en-US" sz="1654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069" y="83389"/>
              <a:ext cx="7532810" cy="9506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840425">
                <a:defRPr/>
              </a:pPr>
              <a:r>
                <a:rPr lang="id-ID" sz="2800" b="1" kern="0" dirty="0">
                  <a:solidFill>
                    <a:srgbClr val="0070C0"/>
                  </a:solidFill>
                  <a:latin typeface="Bahnschrift SemiBold Condensed" pitchFamily="34" charset="0"/>
                  <a:ea typeface="Roboto" panose="02000000000000000000" pitchFamily="2" charset="0"/>
                  <a:cs typeface="Segoe UI Semibold" pitchFamily="34" charset="0"/>
                </a:rPr>
                <a:t>DASAR HUKUM</a:t>
              </a:r>
              <a:r>
                <a:rPr lang="en-US" sz="2800" b="1" kern="0" dirty="0">
                  <a:solidFill>
                    <a:srgbClr val="0070C0"/>
                  </a:solidFill>
                  <a:latin typeface="Bahnschrift SemiBold Condensed" pitchFamily="34" charset="0"/>
                  <a:ea typeface="Roboto" panose="02000000000000000000" pitchFamily="2" charset="0"/>
                  <a:cs typeface="Segoe UI Semibold" pitchFamily="34" charset="0"/>
                </a:rPr>
                <a:t> PELAKSANAAN INOVASI DAERAH</a:t>
              </a:r>
              <a:endParaRPr lang="id-ID" kern="0" dirty="0">
                <a:solidFill>
                  <a:srgbClr val="0070C0"/>
                </a:solidFill>
                <a:latin typeface="Bahnschrift SemiBold Condensed" pitchFamily="34" charset="0"/>
                <a:ea typeface="Roboto" panose="02000000000000000000" pitchFamily="2" charset="0"/>
                <a:cs typeface="Segoe UI Semibold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65130" y="633807"/>
              <a:ext cx="4033789" cy="781423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100" kern="0" dirty="0">
                  <a:solidFill>
                    <a:sysClr val="windowText" lastClr="000000"/>
                  </a:solidFill>
                </a:rPr>
                <a:t>Dalam rangka peningkatan kinerja penyelenggaraan Pemerintahan Daerah, Pemerintah Daerah dapat melakukan inovasi (Pasal 386) </a:t>
              </a:r>
              <a:endParaRPr lang="en-ID" sz="1100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510108" y="2097587"/>
              <a:ext cx="2298" cy="107859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2909065" y="3728350"/>
              <a:ext cx="656166" cy="2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1511050" y="3197335"/>
              <a:ext cx="2298" cy="1979102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002217" y="3730010"/>
              <a:ext cx="709296" cy="1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47" name="Rounded Rectangle 46"/>
            <p:cNvSpPr/>
            <p:nvPr/>
          </p:nvSpPr>
          <p:spPr>
            <a:xfrm>
              <a:off x="3856130" y="3233421"/>
              <a:ext cx="4025296" cy="517843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000" kern="0" dirty="0">
                  <a:solidFill>
                    <a:sysClr val="windowText" lastClr="000000"/>
                  </a:solidFill>
                </a:rPr>
                <a:t>Inovasi Daerah adalah semua bentuk pembaharuan dalam penyelenggaraan Pemerintahan Daerah (Pasal 1) 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132892" y="5782868"/>
              <a:ext cx="656166" cy="2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2934915" y="1778597"/>
              <a:ext cx="656166" cy="2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 flipV="1">
              <a:off x="2651264" y="1778601"/>
              <a:ext cx="1032482" cy="12517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51" name="Rounded Rectangle 50"/>
            <p:cNvSpPr/>
            <p:nvPr/>
          </p:nvSpPr>
          <p:spPr>
            <a:xfrm>
              <a:off x="3891651" y="2092914"/>
              <a:ext cx="4033767" cy="1072512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100" kern="0" dirty="0">
                  <a:solidFill>
                    <a:sysClr val="windowText" lastClr="000000"/>
                  </a:solidFill>
                </a:rPr>
                <a:t>Dalam hal pelaksanaan inovasi yang telah menjadi kebijakan </a:t>
              </a:r>
              <a:r>
                <a:rPr lang="sv-SE" sz="1100" kern="0" dirty="0">
                  <a:solidFill>
                    <a:sysClr val="windowText" lastClr="000000"/>
                  </a:solidFill>
                </a:rPr>
                <a:t>Pemerintah </a:t>
              </a:r>
              <a:r>
                <a:rPr lang="sv-SE" sz="1100" kern="0" dirty="0" smtClean="0">
                  <a:solidFill>
                    <a:sysClr val="windowText" lastClr="000000"/>
                  </a:solidFill>
                </a:rPr>
                <a:t>aerah </a:t>
              </a:r>
              <a:r>
                <a:rPr lang="sv-SE" sz="1100" kern="0" dirty="0">
                  <a:solidFill>
                    <a:sysClr val="windowText" lastClr="000000"/>
                  </a:solidFill>
                </a:rPr>
                <a:t>dan inovasi tersebut tidak mencapai sasaran</a:t>
              </a:r>
              <a:r>
                <a:rPr lang="id-ID" sz="1100" kern="0" dirty="0">
                  <a:solidFill>
                    <a:sysClr val="windowText" lastClr="000000"/>
                  </a:solidFill>
                </a:rPr>
                <a:t> yang telah ditetapkan, aparatur sipil negara tidak dapat dipidana. (Pasal 389) </a:t>
              </a:r>
              <a:endParaRPr lang="en-ID" sz="1100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692866" y="1121024"/>
              <a:ext cx="0" cy="1285044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702154" y="1768020"/>
              <a:ext cx="11607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692866" y="1121023"/>
              <a:ext cx="11607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55" name="Rounded Rectangle 54"/>
            <p:cNvSpPr/>
            <p:nvPr/>
          </p:nvSpPr>
          <p:spPr>
            <a:xfrm>
              <a:off x="3843665" y="1508252"/>
              <a:ext cx="4042240" cy="51045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200" kern="0" dirty="0">
                  <a:solidFill>
                    <a:sysClr val="windowText" lastClr="000000"/>
                  </a:solidFill>
                </a:rPr>
                <a:t>Kepala daerah melaporkan inovasi </a:t>
              </a:r>
              <a:r>
                <a:rPr lang="id-ID" sz="1200" kern="0" dirty="0" smtClean="0">
                  <a:solidFill>
                    <a:sysClr val="windowText" lastClr="000000"/>
                  </a:solidFill>
                </a:rPr>
                <a:t>Daerah</a:t>
              </a:r>
              <a:endParaRPr lang="en-ID" sz="1200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702154" y="2396767"/>
              <a:ext cx="11607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57" name="Rounded Rectangle 56"/>
            <p:cNvSpPr/>
            <p:nvPr/>
          </p:nvSpPr>
          <p:spPr>
            <a:xfrm>
              <a:off x="3856130" y="3859448"/>
              <a:ext cx="4025296" cy="662193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000" kern="0" dirty="0">
                  <a:solidFill>
                    <a:sysClr val="windowText" lastClr="000000"/>
                  </a:solidFill>
                </a:rPr>
                <a:t>Menteri melakukan penilaian terhadap Daerah yang melaksanakan Inovasi Daerah berdasarkan laporan dari kepala Daerah. (Pasal 22) 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3709540" y="3413432"/>
              <a:ext cx="10815" cy="672151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3709564" y="3377818"/>
              <a:ext cx="11607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3700276" y="4155210"/>
              <a:ext cx="11607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62" name="Rounded Rectangle 61"/>
            <p:cNvSpPr/>
            <p:nvPr/>
          </p:nvSpPr>
          <p:spPr>
            <a:xfrm>
              <a:off x="3856131" y="4642047"/>
              <a:ext cx="4025296" cy="593289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000" kern="0" dirty="0">
                  <a:solidFill>
                    <a:sysClr val="windowText" lastClr="000000"/>
                  </a:solidFill>
                </a:rPr>
                <a:t>Penilaian terhadap penerapan hasil Inovasi Daerah untuk memberikan penghargaan dan/atau insentif kepada Pemerintah Daerah (Pasal 23) 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3708743" y="4144501"/>
              <a:ext cx="2479" cy="700651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709564" y="4885949"/>
              <a:ext cx="146344" cy="986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ysDash"/>
              <a:miter lim="800000"/>
            </a:ln>
            <a:effectLst/>
          </p:spPr>
        </p:cxnSp>
        <p:sp>
          <p:nvSpPr>
            <p:cNvPr id="69" name="Rounded Rectangle 68"/>
            <p:cNvSpPr/>
            <p:nvPr/>
          </p:nvSpPr>
          <p:spPr>
            <a:xfrm>
              <a:off x="3825638" y="5366154"/>
              <a:ext cx="4016125" cy="89949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40425">
                <a:defRPr/>
              </a:pPr>
              <a:r>
                <a:rPr lang="id-ID" sz="1103" kern="0" dirty="0">
                  <a:solidFill>
                    <a:sysClr val="windowText" lastClr="000000"/>
                  </a:solidFill>
                  <a:latin typeface="Calibri"/>
                </a:rPr>
                <a:t>Indeks Inovasi Daerah adalah seperangkat variabel dan indikator yang digunakan untuk mengukur tingkat inovasi daerah berdasarkan periode tertentu (Pasal 1) </a:t>
              </a:r>
            </a:p>
          </p:txBody>
        </p:sp>
        <p:sp>
          <p:nvSpPr>
            <p:cNvPr id="71" name="Freeform: Shape 110">
              <a:extLst>
                <a:ext uri="{FF2B5EF4-FFF2-40B4-BE49-F238E27FC236}">
                  <a16:creationId xmlns="" xmlns:a16="http://schemas.microsoft.com/office/drawing/2014/main" id="{06CB9214-C962-4809-9492-59D697DF7354}"/>
                </a:ext>
              </a:extLst>
            </p:cNvPr>
            <p:cNvSpPr/>
            <p:nvPr/>
          </p:nvSpPr>
          <p:spPr>
            <a:xfrm>
              <a:off x="-52227" y="1169339"/>
              <a:ext cx="3219732" cy="1184657"/>
            </a:xfrm>
            <a:custGeom>
              <a:avLst/>
              <a:gdLst>
                <a:gd name="connsiteX0" fmla="*/ 5499123 w 8219646"/>
                <a:gd name="connsiteY0" fmla="*/ 0 h 763047"/>
                <a:gd name="connsiteX1" fmla="*/ 7947847 w 8219646"/>
                <a:gd name="connsiteY1" fmla="*/ 0 h 763047"/>
                <a:gd name="connsiteX2" fmla="*/ 8002934 w 8219646"/>
                <a:gd name="connsiteY2" fmla="*/ 0 h 763047"/>
                <a:gd name="connsiteX3" fmla="*/ 8142236 w 8219646"/>
                <a:gd name="connsiteY3" fmla="*/ 0 h 763047"/>
                <a:gd name="connsiteX4" fmla="*/ 8144778 w 8219646"/>
                <a:gd name="connsiteY4" fmla="*/ 0 h 763047"/>
                <a:gd name="connsiteX5" fmla="*/ 8142336 w 8219646"/>
                <a:gd name="connsiteY5" fmla="*/ 613 h 763047"/>
                <a:gd name="connsiteX6" fmla="*/ 8159881 w 8219646"/>
                <a:gd name="connsiteY6" fmla="*/ 108522 h 763047"/>
                <a:gd name="connsiteX7" fmla="*/ 8217997 w 8219646"/>
                <a:gd name="connsiteY7" fmla="*/ 402684 h 763047"/>
                <a:gd name="connsiteX8" fmla="*/ 8209642 w 8219646"/>
                <a:gd name="connsiteY8" fmla="*/ 457510 h 763047"/>
                <a:gd name="connsiteX9" fmla="*/ 8059775 w 8219646"/>
                <a:gd name="connsiteY9" fmla="*/ 723771 h 763047"/>
                <a:gd name="connsiteX10" fmla="*/ 8059775 w 8219646"/>
                <a:gd name="connsiteY10" fmla="*/ 728400 h 763047"/>
                <a:gd name="connsiteX11" fmla="*/ 8057169 w 8219646"/>
                <a:gd name="connsiteY11" fmla="*/ 728400 h 763047"/>
                <a:gd name="connsiteX12" fmla="*/ 8037668 w 8219646"/>
                <a:gd name="connsiteY12" fmla="*/ 763047 h 763047"/>
                <a:gd name="connsiteX13" fmla="*/ 7499991 w 8219646"/>
                <a:gd name="connsiteY13" fmla="*/ 763047 h 763047"/>
                <a:gd name="connsiteX14" fmla="*/ 7500045 w 8219646"/>
                <a:gd name="connsiteY14" fmla="*/ 762952 h 763047"/>
                <a:gd name="connsiteX15" fmla="*/ 7303312 w 8219646"/>
                <a:gd name="connsiteY15" fmla="*/ 762952 h 763047"/>
                <a:gd name="connsiteX16" fmla="*/ 7303311 w 8219646"/>
                <a:gd name="connsiteY16" fmla="*/ 762954 h 763047"/>
                <a:gd name="connsiteX17" fmla="*/ 381462 w 8219646"/>
                <a:gd name="connsiteY17" fmla="*/ 762954 h 763047"/>
                <a:gd name="connsiteX18" fmla="*/ 0 w 8219646"/>
                <a:gd name="connsiteY18" fmla="*/ 381477 h 763047"/>
                <a:gd name="connsiteX19" fmla="*/ 304554 w 8219646"/>
                <a:gd name="connsiteY19" fmla="*/ 7753 h 763047"/>
                <a:gd name="connsiteX20" fmla="*/ 381452 w 8219646"/>
                <a:gd name="connsiteY20" fmla="*/ 1 h 763047"/>
                <a:gd name="connsiteX21" fmla="*/ 5499123 w 8219646"/>
                <a:gd name="connsiteY21" fmla="*/ 1 h 7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19646" h="763047">
                  <a:moveTo>
                    <a:pt x="5499123" y="0"/>
                  </a:moveTo>
                  <a:lnTo>
                    <a:pt x="7947847" y="0"/>
                  </a:lnTo>
                  <a:lnTo>
                    <a:pt x="8002934" y="0"/>
                  </a:lnTo>
                  <a:lnTo>
                    <a:pt x="8142236" y="0"/>
                  </a:lnTo>
                  <a:lnTo>
                    <a:pt x="8144778" y="0"/>
                  </a:lnTo>
                  <a:lnTo>
                    <a:pt x="8142336" y="613"/>
                  </a:lnTo>
                  <a:lnTo>
                    <a:pt x="8159881" y="108522"/>
                  </a:lnTo>
                  <a:cubicBezTo>
                    <a:pt x="8178662" y="206694"/>
                    <a:pt x="8197811" y="304866"/>
                    <a:pt x="8217997" y="402684"/>
                  </a:cubicBezTo>
                  <a:cubicBezTo>
                    <a:pt x="8221840" y="421478"/>
                    <a:pt x="8218932" y="441190"/>
                    <a:pt x="8209642" y="457510"/>
                  </a:cubicBezTo>
                  <a:lnTo>
                    <a:pt x="8059775" y="723771"/>
                  </a:lnTo>
                  <a:lnTo>
                    <a:pt x="8059775" y="728400"/>
                  </a:lnTo>
                  <a:lnTo>
                    <a:pt x="8057169" y="728400"/>
                  </a:lnTo>
                  <a:lnTo>
                    <a:pt x="8037668" y="763047"/>
                  </a:lnTo>
                  <a:lnTo>
                    <a:pt x="7499991" y="763047"/>
                  </a:lnTo>
                  <a:lnTo>
                    <a:pt x="7500045" y="762952"/>
                  </a:lnTo>
                  <a:lnTo>
                    <a:pt x="7303312" y="762952"/>
                  </a:lnTo>
                  <a:lnTo>
                    <a:pt x="7303311" y="762954"/>
                  </a:lnTo>
                  <a:lnTo>
                    <a:pt x="381462" y="762954"/>
                  </a:lnTo>
                  <a:cubicBezTo>
                    <a:pt x="170683" y="762954"/>
                    <a:pt x="0" y="592208"/>
                    <a:pt x="0" y="381477"/>
                  </a:cubicBezTo>
                  <a:cubicBezTo>
                    <a:pt x="0" y="197180"/>
                    <a:pt x="130679" y="43335"/>
                    <a:pt x="304554" y="7753"/>
                  </a:cubicBezTo>
                  <a:lnTo>
                    <a:pt x="381452" y="1"/>
                  </a:lnTo>
                  <a:lnTo>
                    <a:pt x="5499123" y="1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56423" tIns="42023" rIns="84047" bIns="420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0425">
                <a:defRPr/>
              </a:pPr>
              <a:r>
                <a:rPr lang="id-ID" sz="1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UNDANG-UNDANG NOMOR 23 TAHUN 2014 TENTANG PEMERINTAHAN DAERAH</a:t>
              </a:r>
              <a:endParaRPr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: Shape 110">
              <a:extLst>
                <a:ext uri="{FF2B5EF4-FFF2-40B4-BE49-F238E27FC236}">
                  <a16:creationId xmlns="" xmlns:a16="http://schemas.microsoft.com/office/drawing/2014/main" id="{06CB9214-C962-4809-9492-59D697DF7354}"/>
                </a:ext>
              </a:extLst>
            </p:cNvPr>
            <p:cNvSpPr/>
            <p:nvPr/>
          </p:nvSpPr>
          <p:spPr>
            <a:xfrm>
              <a:off x="-52227" y="3054504"/>
              <a:ext cx="3219732" cy="1243435"/>
            </a:xfrm>
            <a:custGeom>
              <a:avLst/>
              <a:gdLst>
                <a:gd name="connsiteX0" fmla="*/ 5499123 w 8219646"/>
                <a:gd name="connsiteY0" fmla="*/ 0 h 763047"/>
                <a:gd name="connsiteX1" fmla="*/ 7947847 w 8219646"/>
                <a:gd name="connsiteY1" fmla="*/ 0 h 763047"/>
                <a:gd name="connsiteX2" fmla="*/ 8002934 w 8219646"/>
                <a:gd name="connsiteY2" fmla="*/ 0 h 763047"/>
                <a:gd name="connsiteX3" fmla="*/ 8142236 w 8219646"/>
                <a:gd name="connsiteY3" fmla="*/ 0 h 763047"/>
                <a:gd name="connsiteX4" fmla="*/ 8144778 w 8219646"/>
                <a:gd name="connsiteY4" fmla="*/ 0 h 763047"/>
                <a:gd name="connsiteX5" fmla="*/ 8142336 w 8219646"/>
                <a:gd name="connsiteY5" fmla="*/ 613 h 763047"/>
                <a:gd name="connsiteX6" fmla="*/ 8159881 w 8219646"/>
                <a:gd name="connsiteY6" fmla="*/ 108522 h 763047"/>
                <a:gd name="connsiteX7" fmla="*/ 8217997 w 8219646"/>
                <a:gd name="connsiteY7" fmla="*/ 402684 h 763047"/>
                <a:gd name="connsiteX8" fmla="*/ 8209642 w 8219646"/>
                <a:gd name="connsiteY8" fmla="*/ 457510 h 763047"/>
                <a:gd name="connsiteX9" fmla="*/ 8059775 w 8219646"/>
                <a:gd name="connsiteY9" fmla="*/ 723771 h 763047"/>
                <a:gd name="connsiteX10" fmla="*/ 8059775 w 8219646"/>
                <a:gd name="connsiteY10" fmla="*/ 728400 h 763047"/>
                <a:gd name="connsiteX11" fmla="*/ 8057169 w 8219646"/>
                <a:gd name="connsiteY11" fmla="*/ 728400 h 763047"/>
                <a:gd name="connsiteX12" fmla="*/ 8037668 w 8219646"/>
                <a:gd name="connsiteY12" fmla="*/ 763047 h 763047"/>
                <a:gd name="connsiteX13" fmla="*/ 7499991 w 8219646"/>
                <a:gd name="connsiteY13" fmla="*/ 763047 h 763047"/>
                <a:gd name="connsiteX14" fmla="*/ 7500045 w 8219646"/>
                <a:gd name="connsiteY14" fmla="*/ 762952 h 763047"/>
                <a:gd name="connsiteX15" fmla="*/ 7303312 w 8219646"/>
                <a:gd name="connsiteY15" fmla="*/ 762952 h 763047"/>
                <a:gd name="connsiteX16" fmla="*/ 7303311 w 8219646"/>
                <a:gd name="connsiteY16" fmla="*/ 762954 h 763047"/>
                <a:gd name="connsiteX17" fmla="*/ 381462 w 8219646"/>
                <a:gd name="connsiteY17" fmla="*/ 762954 h 763047"/>
                <a:gd name="connsiteX18" fmla="*/ 0 w 8219646"/>
                <a:gd name="connsiteY18" fmla="*/ 381477 h 763047"/>
                <a:gd name="connsiteX19" fmla="*/ 304554 w 8219646"/>
                <a:gd name="connsiteY19" fmla="*/ 7753 h 763047"/>
                <a:gd name="connsiteX20" fmla="*/ 381452 w 8219646"/>
                <a:gd name="connsiteY20" fmla="*/ 1 h 763047"/>
                <a:gd name="connsiteX21" fmla="*/ 5499123 w 8219646"/>
                <a:gd name="connsiteY21" fmla="*/ 1 h 7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19646" h="763047">
                  <a:moveTo>
                    <a:pt x="5499123" y="0"/>
                  </a:moveTo>
                  <a:lnTo>
                    <a:pt x="7947847" y="0"/>
                  </a:lnTo>
                  <a:lnTo>
                    <a:pt x="8002934" y="0"/>
                  </a:lnTo>
                  <a:lnTo>
                    <a:pt x="8142236" y="0"/>
                  </a:lnTo>
                  <a:lnTo>
                    <a:pt x="8144778" y="0"/>
                  </a:lnTo>
                  <a:lnTo>
                    <a:pt x="8142336" y="613"/>
                  </a:lnTo>
                  <a:lnTo>
                    <a:pt x="8159881" y="108522"/>
                  </a:lnTo>
                  <a:cubicBezTo>
                    <a:pt x="8178662" y="206694"/>
                    <a:pt x="8197811" y="304866"/>
                    <a:pt x="8217997" y="402684"/>
                  </a:cubicBezTo>
                  <a:cubicBezTo>
                    <a:pt x="8221840" y="421478"/>
                    <a:pt x="8218932" y="441190"/>
                    <a:pt x="8209642" y="457510"/>
                  </a:cubicBezTo>
                  <a:lnTo>
                    <a:pt x="8059775" y="723771"/>
                  </a:lnTo>
                  <a:lnTo>
                    <a:pt x="8059775" y="728400"/>
                  </a:lnTo>
                  <a:lnTo>
                    <a:pt x="8057169" y="728400"/>
                  </a:lnTo>
                  <a:lnTo>
                    <a:pt x="8037668" y="763047"/>
                  </a:lnTo>
                  <a:lnTo>
                    <a:pt x="7499991" y="763047"/>
                  </a:lnTo>
                  <a:lnTo>
                    <a:pt x="7500045" y="762952"/>
                  </a:lnTo>
                  <a:lnTo>
                    <a:pt x="7303312" y="762952"/>
                  </a:lnTo>
                  <a:lnTo>
                    <a:pt x="7303311" y="762954"/>
                  </a:lnTo>
                  <a:lnTo>
                    <a:pt x="381462" y="762954"/>
                  </a:lnTo>
                  <a:cubicBezTo>
                    <a:pt x="170683" y="762954"/>
                    <a:pt x="0" y="592208"/>
                    <a:pt x="0" y="381477"/>
                  </a:cubicBezTo>
                  <a:cubicBezTo>
                    <a:pt x="0" y="197180"/>
                    <a:pt x="130679" y="43335"/>
                    <a:pt x="304554" y="7753"/>
                  </a:cubicBezTo>
                  <a:lnTo>
                    <a:pt x="381452" y="1"/>
                  </a:lnTo>
                  <a:lnTo>
                    <a:pt x="5499123" y="1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56423" tIns="42023" rIns="84047" bIns="420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0425">
                <a:defRPr/>
              </a:pPr>
              <a:r>
                <a:rPr lang="id-ID" sz="1200" b="1" dirty="0">
                  <a:solidFill>
                    <a:srgbClr val="002060"/>
                  </a:solidFill>
                </a:rPr>
                <a:t>PERATURAN PEMERINTAH NOMOR 38 TAHUN 2017 TENTANG INOVASI DAERAH</a:t>
              </a:r>
              <a:endParaRPr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3" name="Freeform: Shape 110">
              <a:extLst>
                <a:ext uri="{FF2B5EF4-FFF2-40B4-BE49-F238E27FC236}">
                  <a16:creationId xmlns="" xmlns:a16="http://schemas.microsoft.com/office/drawing/2014/main" id="{06CB9214-C962-4809-9492-59D697DF7354}"/>
                </a:ext>
              </a:extLst>
            </p:cNvPr>
            <p:cNvSpPr/>
            <p:nvPr/>
          </p:nvSpPr>
          <p:spPr>
            <a:xfrm>
              <a:off x="-52227" y="4734708"/>
              <a:ext cx="3219732" cy="1752441"/>
            </a:xfrm>
            <a:custGeom>
              <a:avLst/>
              <a:gdLst>
                <a:gd name="connsiteX0" fmla="*/ 5499123 w 8219646"/>
                <a:gd name="connsiteY0" fmla="*/ 0 h 763047"/>
                <a:gd name="connsiteX1" fmla="*/ 7947847 w 8219646"/>
                <a:gd name="connsiteY1" fmla="*/ 0 h 763047"/>
                <a:gd name="connsiteX2" fmla="*/ 8002934 w 8219646"/>
                <a:gd name="connsiteY2" fmla="*/ 0 h 763047"/>
                <a:gd name="connsiteX3" fmla="*/ 8142236 w 8219646"/>
                <a:gd name="connsiteY3" fmla="*/ 0 h 763047"/>
                <a:gd name="connsiteX4" fmla="*/ 8144778 w 8219646"/>
                <a:gd name="connsiteY4" fmla="*/ 0 h 763047"/>
                <a:gd name="connsiteX5" fmla="*/ 8142336 w 8219646"/>
                <a:gd name="connsiteY5" fmla="*/ 613 h 763047"/>
                <a:gd name="connsiteX6" fmla="*/ 8159881 w 8219646"/>
                <a:gd name="connsiteY6" fmla="*/ 108522 h 763047"/>
                <a:gd name="connsiteX7" fmla="*/ 8217997 w 8219646"/>
                <a:gd name="connsiteY7" fmla="*/ 402684 h 763047"/>
                <a:gd name="connsiteX8" fmla="*/ 8209642 w 8219646"/>
                <a:gd name="connsiteY8" fmla="*/ 457510 h 763047"/>
                <a:gd name="connsiteX9" fmla="*/ 8059775 w 8219646"/>
                <a:gd name="connsiteY9" fmla="*/ 723771 h 763047"/>
                <a:gd name="connsiteX10" fmla="*/ 8059775 w 8219646"/>
                <a:gd name="connsiteY10" fmla="*/ 728400 h 763047"/>
                <a:gd name="connsiteX11" fmla="*/ 8057169 w 8219646"/>
                <a:gd name="connsiteY11" fmla="*/ 728400 h 763047"/>
                <a:gd name="connsiteX12" fmla="*/ 8037668 w 8219646"/>
                <a:gd name="connsiteY12" fmla="*/ 763047 h 763047"/>
                <a:gd name="connsiteX13" fmla="*/ 7499991 w 8219646"/>
                <a:gd name="connsiteY13" fmla="*/ 763047 h 763047"/>
                <a:gd name="connsiteX14" fmla="*/ 7500045 w 8219646"/>
                <a:gd name="connsiteY14" fmla="*/ 762952 h 763047"/>
                <a:gd name="connsiteX15" fmla="*/ 7303312 w 8219646"/>
                <a:gd name="connsiteY15" fmla="*/ 762952 h 763047"/>
                <a:gd name="connsiteX16" fmla="*/ 7303311 w 8219646"/>
                <a:gd name="connsiteY16" fmla="*/ 762954 h 763047"/>
                <a:gd name="connsiteX17" fmla="*/ 381462 w 8219646"/>
                <a:gd name="connsiteY17" fmla="*/ 762954 h 763047"/>
                <a:gd name="connsiteX18" fmla="*/ 0 w 8219646"/>
                <a:gd name="connsiteY18" fmla="*/ 381477 h 763047"/>
                <a:gd name="connsiteX19" fmla="*/ 304554 w 8219646"/>
                <a:gd name="connsiteY19" fmla="*/ 7753 h 763047"/>
                <a:gd name="connsiteX20" fmla="*/ 381452 w 8219646"/>
                <a:gd name="connsiteY20" fmla="*/ 1 h 763047"/>
                <a:gd name="connsiteX21" fmla="*/ 5499123 w 8219646"/>
                <a:gd name="connsiteY21" fmla="*/ 1 h 7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19646" h="763047">
                  <a:moveTo>
                    <a:pt x="5499123" y="0"/>
                  </a:moveTo>
                  <a:lnTo>
                    <a:pt x="7947847" y="0"/>
                  </a:lnTo>
                  <a:lnTo>
                    <a:pt x="8002934" y="0"/>
                  </a:lnTo>
                  <a:lnTo>
                    <a:pt x="8142236" y="0"/>
                  </a:lnTo>
                  <a:lnTo>
                    <a:pt x="8144778" y="0"/>
                  </a:lnTo>
                  <a:lnTo>
                    <a:pt x="8142336" y="613"/>
                  </a:lnTo>
                  <a:lnTo>
                    <a:pt x="8159881" y="108522"/>
                  </a:lnTo>
                  <a:cubicBezTo>
                    <a:pt x="8178662" y="206694"/>
                    <a:pt x="8197811" y="304866"/>
                    <a:pt x="8217997" y="402684"/>
                  </a:cubicBezTo>
                  <a:cubicBezTo>
                    <a:pt x="8221840" y="421478"/>
                    <a:pt x="8218932" y="441190"/>
                    <a:pt x="8209642" y="457510"/>
                  </a:cubicBezTo>
                  <a:lnTo>
                    <a:pt x="8059775" y="723771"/>
                  </a:lnTo>
                  <a:lnTo>
                    <a:pt x="8059775" y="728400"/>
                  </a:lnTo>
                  <a:lnTo>
                    <a:pt x="8057169" y="728400"/>
                  </a:lnTo>
                  <a:lnTo>
                    <a:pt x="8037668" y="763047"/>
                  </a:lnTo>
                  <a:lnTo>
                    <a:pt x="7499991" y="763047"/>
                  </a:lnTo>
                  <a:lnTo>
                    <a:pt x="7500045" y="762952"/>
                  </a:lnTo>
                  <a:lnTo>
                    <a:pt x="7303312" y="762952"/>
                  </a:lnTo>
                  <a:lnTo>
                    <a:pt x="7303311" y="762954"/>
                  </a:lnTo>
                  <a:lnTo>
                    <a:pt x="381462" y="762954"/>
                  </a:lnTo>
                  <a:cubicBezTo>
                    <a:pt x="170683" y="762954"/>
                    <a:pt x="0" y="592208"/>
                    <a:pt x="0" y="381477"/>
                  </a:cubicBezTo>
                  <a:cubicBezTo>
                    <a:pt x="0" y="197180"/>
                    <a:pt x="130679" y="43335"/>
                    <a:pt x="304554" y="7753"/>
                  </a:cubicBezTo>
                  <a:lnTo>
                    <a:pt x="381452" y="1"/>
                  </a:lnTo>
                  <a:lnTo>
                    <a:pt x="5499123" y="1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56423" tIns="42023" rIns="84047" bIns="420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0425">
                <a:defRPr/>
              </a:pPr>
              <a:r>
                <a:rPr lang="id-ID" sz="1200" b="1" dirty="0">
                  <a:solidFill>
                    <a:srgbClr val="002060"/>
                  </a:solidFill>
                </a:rPr>
                <a:t>PERMENDAGRI NOMOR 104 TAHUN 2018 TENTANG PENILAIAN DAN PEMBERIAN PENGHARGAAN DAN/ATAU INSENTIF INOVASI DAERAH</a:t>
              </a:r>
              <a:endParaRPr sz="1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73" y="4435412"/>
            <a:ext cx="2058296" cy="2530235"/>
          </a:xfrm>
          <a:prstGeom prst="rect">
            <a:avLst/>
          </a:prstGeom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53350" y="250828"/>
            <a:ext cx="7849608" cy="5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59" tIns="47760" rIns="127359" bIns="63680">
            <a:spAutoFit/>
          </a:bodyPr>
          <a:lstStyle/>
          <a:p>
            <a:pPr algn="ctr" eaLnBrk="1" hangingPunct="1">
              <a:lnSpc>
                <a:spcPct val="89000"/>
              </a:lnSpc>
            </a:pPr>
            <a:r>
              <a:rPr lang="id-ID" sz="3200" b="1" dirty="0" smtClean="0">
                <a:solidFill>
                  <a:srgbClr val="0070C0"/>
                </a:solidFill>
                <a:latin typeface="Segoe UI Semibold" pitchFamily="34" charset="0"/>
                <a:cs typeface="Segoe UI Semibold" pitchFamily="34" charset="0"/>
              </a:rPr>
              <a:t>INOVASI DAERAH</a:t>
            </a:r>
            <a:endParaRPr lang="en-US" sz="3200" b="1" dirty="0">
              <a:solidFill>
                <a:srgbClr val="0070C0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8" name="Freeform 10"/>
          <p:cNvSpPr>
            <a:spLocks noEditPoints="1"/>
          </p:cNvSpPr>
          <p:nvPr/>
        </p:nvSpPr>
        <p:spPr bwMode="auto">
          <a:xfrm rot="5400000">
            <a:off x="1277446" y="1155574"/>
            <a:ext cx="1329694" cy="1689151"/>
          </a:xfrm>
          <a:custGeom>
            <a:avLst/>
            <a:gdLst>
              <a:gd name="T0" fmla="*/ 824362 w 491"/>
              <a:gd name="T1" fmla="*/ 986569 h 879"/>
              <a:gd name="T2" fmla="*/ 824362 w 491"/>
              <a:gd name="T3" fmla="*/ 1784350 h 879"/>
              <a:gd name="T4" fmla="*/ 824362 w 491"/>
              <a:gd name="T5" fmla="*/ 1784350 h 879"/>
              <a:gd name="T6" fmla="*/ 824362 w 491"/>
              <a:gd name="T7" fmla="*/ 986569 h 879"/>
              <a:gd name="T8" fmla="*/ 824362 w 491"/>
              <a:gd name="T9" fmla="*/ 986569 h 879"/>
              <a:gd name="T10" fmla="*/ 824362 w 491"/>
              <a:gd name="T11" fmla="*/ 986569 h 879"/>
              <a:gd name="T12" fmla="*/ 824362 w 491"/>
              <a:gd name="T13" fmla="*/ 986569 h 879"/>
              <a:gd name="T14" fmla="*/ 832484 w 491"/>
              <a:gd name="T15" fmla="*/ 462835 h 879"/>
              <a:gd name="T16" fmla="*/ 824362 w 491"/>
              <a:gd name="T17" fmla="*/ 574484 h 879"/>
              <a:gd name="T18" fmla="*/ 493399 w 491"/>
              <a:gd name="T19" fmla="*/ 832291 h 879"/>
              <a:gd name="T20" fmla="*/ 152284 w 491"/>
              <a:gd name="T21" fmla="*/ 493284 h 879"/>
              <a:gd name="T22" fmla="*/ 152284 w 491"/>
              <a:gd name="T23" fmla="*/ 495314 h 879"/>
              <a:gd name="T24" fmla="*/ 493399 w 491"/>
              <a:gd name="T25" fmla="*/ 834321 h 879"/>
              <a:gd name="T26" fmla="*/ 824362 w 491"/>
              <a:gd name="T27" fmla="*/ 576514 h 879"/>
              <a:gd name="T28" fmla="*/ 832484 w 491"/>
              <a:gd name="T29" fmla="*/ 462835 h 879"/>
              <a:gd name="T30" fmla="*/ 493399 w 491"/>
              <a:gd name="T31" fmla="*/ 0 h 879"/>
              <a:gd name="T32" fmla="*/ 0 w 491"/>
              <a:gd name="T33" fmla="*/ 493284 h 879"/>
              <a:gd name="T34" fmla="*/ 0 w 491"/>
              <a:gd name="T35" fmla="*/ 493284 h 879"/>
              <a:gd name="T36" fmla="*/ 493399 w 491"/>
              <a:gd name="T37" fmla="*/ 2030 h 879"/>
              <a:gd name="T38" fmla="*/ 984767 w 491"/>
              <a:gd name="T39" fmla="*/ 460805 h 879"/>
              <a:gd name="T40" fmla="*/ 996950 w 491"/>
              <a:gd name="T41" fmla="*/ 588693 h 879"/>
              <a:gd name="T42" fmla="*/ 996950 w 491"/>
              <a:gd name="T43" fmla="*/ 608993 h 879"/>
              <a:gd name="T44" fmla="*/ 996950 w 491"/>
              <a:gd name="T45" fmla="*/ 606963 h 879"/>
              <a:gd name="T46" fmla="*/ 996950 w 491"/>
              <a:gd name="T47" fmla="*/ 586663 h 879"/>
              <a:gd name="T48" fmla="*/ 986798 w 491"/>
              <a:gd name="T49" fmla="*/ 460805 h 879"/>
              <a:gd name="T50" fmla="*/ 984767 w 491"/>
              <a:gd name="T51" fmla="*/ 460805 h 879"/>
              <a:gd name="T52" fmla="*/ 493399 w 491"/>
              <a:gd name="T53" fmla="*/ 0 h 8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1" h="879">
                <a:moveTo>
                  <a:pt x="406" y="486"/>
                </a:moveTo>
                <a:cubicBezTo>
                  <a:pt x="406" y="581"/>
                  <a:pt x="406" y="728"/>
                  <a:pt x="406" y="879"/>
                </a:cubicBezTo>
                <a:cubicBezTo>
                  <a:pt x="406" y="879"/>
                  <a:pt x="406" y="879"/>
                  <a:pt x="406" y="879"/>
                </a:cubicBezTo>
                <a:cubicBezTo>
                  <a:pt x="406" y="728"/>
                  <a:pt x="406" y="581"/>
                  <a:pt x="406" y="486"/>
                </a:cubicBezTo>
                <a:moveTo>
                  <a:pt x="406" y="486"/>
                </a:moveTo>
                <a:cubicBezTo>
                  <a:pt x="406" y="486"/>
                  <a:pt x="406" y="486"/>
                  <a:pt x="406" y="486"/>
                </a:cubicBezTo>
                <a:cubicBezTo>
                  <a:pt x="406" y="486"/>
                  <a:pt x="406" y="486"/>
                  <a:pt x="406" y="486"/>
                </a:cubicBezTo>
                <a:moveTo>
                  <a:pt x="410" y="228"/>
                </a:moveTo>
                <a:cubicBezTo>
                  <a:pt x="410" y="234"/>
                  <a:pt x="410" y="261"/>
                  <a:pt x="406" y="283"/>
                </a:cubicBezTo>
                <a:cubicBezTo>
                  <a:pt x="388" y="356"/>
                  <a:pt x="322" y="410"/>
                  <a:pt x="243" y="410"/>
                </a:cubicBezTo>
                <a:cubicBezTo>
                  <a:pt x="150" y="410"/>
                  <a:pt x="75" y="336"/>
                  <a:pt x="75" y="243"/>
                </a:cubicBezTo>
                <a:cubicBezTo>
                  <a:pt x="75" y="243"/>
                  <a:pt x="75" y="244"/>
                  <a:pt x="75" y="244"/>
                </a:cubicBezTo>
                <a:cubicBezTo>
                  <a:pt x="75" y="336"/>
                  <a:pt x="150" y="411"/>
                  <a:pt x="243" y="411"/>
                </a:cubicBezTo>
                <a:cubicBezTo>
                  <a:pt x="322" y="411"/>
                  <a:pt x="388" y="357"/>
                  <a:pt x="406" y="284"/>
                </a:cubicBezTo>
                <a:cubicBezTo>
                  <a:pt x="412" y="254"/>
                  <a:pt x="410" y="231"/>
                  <a:pt x="410" y="228"/>
                </a:cubicBezTo>
                <a:moveTo>
                  <a:pt x="243" y="0"/>
                </a:moveTo>
                <a:cubicBezTo>
                  <a:pt x="109" y="0"/>
                  <a:pt x="0" y="109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1" y="109"/>
                  <a:pt x="109" y="1"/>
                  <a:pt x="243" y="1"/>
                </a:cubicBezTo>
                <a:cubicBezTo>
                  <a:pt x="371" y="1"/>
                  <a:pt x="476" y="101"/>
                  <a:pt x="485" y="227"/>
                </a:cubicBezTo>
                <a:cubicBezTo>
                  <a:pt x="485" y="227"/>
                  <a:pt x="490" y="267"/>
                  <a:pt x="491" y="290"/>
                </a:cubicBezTo>
                <a:cubicBezTo>
                  <a:pt x="491" y="293"/>
                  <a:pt x="491" y="296"/>
                  <a:pt x="491" y="300"/>
                </a:cubicBezTo>
                <a:cubicBezTo>
                  <a:pt x="491" y="299"/>
                  <a:pt x="491" y="299"/>
                  <a:pt x="491" y="299"/>
                </a:cubicBezTo>
                <a:cubicBezTo>
                  <a:pt x="491" y="295"/>
                  <a:pt x="491" y="292"/>
                  <a:pt x="491" y="289"/>
                </a:cubicBezTo>
                <a:cubicBezTo>
                  <a:pt x="490" y="267"/>
                  <a:pt x="489" y="246"/>
                  <a:pt x="486" y="227"/>
                </a:cubicBezTo>
                <a:cubicBezTo>
                  <a:pt x="485" y="227"/>
                  <a:pt x="485" y="227"/>
                  <a:pt x="485" y="227"/>
                </a:cubicBezTo>
                <a:cubicBezTo>
                  <a:pt x="476" y="100"/>
                  <a:pt x="371" y="0"/>
                  <a:pt x="243" y="0"/>
                </a:cubicBezTo>
              </a:path>
            </a:pathLst>
          </a:custGeom>
          <a:solidFill>
            <a:srgbClr val="727280"/>
          </a:solidFill>
          <a:ln w="9525">
            <a:noFill/>
            <a:round/>
            <a:headEnd/>
            <a:tailEnd/>
          </a:ln>
        </p:spPr>
        <p:txBody>
          <a:bodyPr lIns="127359" tIns="63680" rIns="127359" bIns="63680"/>
          <a:lstStyle/>
          <a:p>
            <a:endParaRPr lang="id-ID" sz="1654"/>
          </a:p>
        </p:txBody>
      </p: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3391648" y="975451"/>
            <a:ext cx="6023978" cy="840489"/>
            <a:chOff x="6763349" y="5322914"/>
            <a:chExt cx="11063284" cy="2188505"/>
          </a:xfrm>
        </p:grpSpPr>
        <p:sp>
          <p:nvSpPr>
            <p:cNvPr id="57" name="TextBox 25"/>
            <p:cNvSpPr txBox="1">
              <a:spLocks noChangeArrowheads="1"/>
            </p:cNvSpPr>
            <p:nvPr/>
          </p:nvSpPr>
          <p:spPr bwMode="auto">
            <a:xfrm>
              <a:off x="7960732" y="5322914"/>
              <a:ext cx="9865901" cy="218850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100840" tIns="50420" rIns="100840" bIns="50420">
              <a:spAutoFit/>
            </a:bodyPr>
            <a:lstStyle/>
            <a:p>
              <a:pPr algn="just"/>
              <a:r>
                <a:rPr lang="id-ID" sz="1200" b="1" dirty="0">
                  <a:solidFill>
                    <a:schemeClr val="tx1"/>
                  </a:solidFill>
                </a:rPr>
                <a:t>Inovasi Daerah adalah semua bentuk pembaharuan dalam penyelenggaraan Pemerintahan Daerah (</a:t>
              </a:r>
              <a:r>
                <a:rPr lang="es-ES" sz="1200" b="1" dirty="0">
                  <a:solidFill>
                    <a:schemeClr val="tx1"/>
                  </a:solidFill>
                </a:rPr>
                <a:t>P</a:t>
              </a:r>
              <a:r>
                <a:rPr lang="id-ID" sz="1200" b="1" dirty="0">
                  <a:solidFill>
                    <a:schemeClr val="tx1"/>
                  </a:solidFill>
                </a:rPr>
                <a:t>P</a:t>
              </a:r>
              <a:r>
                <a:rPr lang="es-ES" sz="1200" b="1" dirty="0">
                  <a:solidFill>
                    <a:schemeClr val="tx1"/>
                  </a:solidFill>
                </a:rPr>
                <a:t> No.38 </a:t>
              </a:r>
              <a:r>
                <a:rPr lang="es-ES" sz="1200" b="1" dirty="0" err="1">
                  <a:solidFill>
                    <a:schemeClr val="tx1"/>
                  </a:solidFill>
                </a:rPr>
                <a:t>Tahun</a:t>
              </a:r>
              <a:r>
                <a:rPr lang="es-ES" sz="1200" b="1" dirty="0">
                  <a:solidFill>
                    <a:schemeClr val="tx1"/>
                  </a:solidFill>
                </a:rPr>
                <a:t> 2017 </a:t>
              </a:r>
              <a:r>
                <a:rPr lang="es-ES" sz="1200" b="1" dirty="0" err="1">
                  <a:solidFill>
                    <a:schemeClr val="tx1"/>
                  </a:solidFill>
                </a:rPr>
                <a:t>Pasal</a:t>
              </a:r>
              <a:r>
                <a:rPr lang="es-ES" sz="1200" b="1" dirty="0">
                  <a:solidFill>
                    <a:schemeClr val="tx1"/>
                  </a:solidFill>
                </a:rPr>
                <a:t> 1 </a:t>
              </a:r>
              <a:r>
                <a:rPr lang="es-ES" sz="1200" b="1" dirty="0" err="1">
                  <a:solidFill>
                    <a:schemeClr val="tx1"/>
                  </a:solidFill>
                </a:rPr>
                <a:t>ayat</a:t>
              </a:r>
              <a:r>
                <a:rPr lang="es-ES" sz="1200" b="1" dirty="0">
                  <a:solidFill>
                    <a:schemeClr val="tx1"/>
                  </a:solidFill>
                </a:rPr>
                <a:t> 1</a:t>
              </a:r>
              <a:r>
                <a:rPr lang="id-ID" sz="1200" b="1" dirty="0">
                  <a:solidFill>
                    <a:schemeClr val="tx1"/>
                  </a:solidFill>
                </a:rPr>
                <a:t>)</a:t>
              </a:r>
              <a:r>
                <a:rPr lang="es-ES" sz="1200" b="1" dirty="0">
                  <a:solidFill>
                    <a:schemeClr val="tx1"/>
                  </a:solidFill>
                </a:rPr>
                <a:t> </a:t>
              </a:r>
              <a:endParaRPr lang="en-US" sz="1200" b="1" dirty="0">
                <a:solidFill>
                  <a:schemeClr val="tx1"/>
                </a:solidFill>
                <a:ea typeface="Open Sans Light" pitchFamily="34" charset="0"/>
                <a:cs typeface="Lato Light" pitchFamily="34" charset="0"/>
              </a:endParaRPr>
            </a:p>
          </p:txBody>
        </p:sp>
        <p:sp>
          <p:nvSpPr>
            <p:cNvPr id="60" name="Round Same Side Corner Rectangle 59"/>
            <p:cNvSpPr/>
            <p:nvPr/>
          </p:nvSpPr>
          <p:spPr>
            <a:xfrm rot="10800000" flipH="1">
              <a:off x="7734959" y="5597709"/>
              <a:ext cx="111131" cy="91586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40" tIns="50420" rIns="100840" bIns="50420" anchor="ctr"/>
            <a:lstStyle/>
            <a:p>
              <a:pPr algn="ctr">
                <a:defRPr/>
              </a:pPr>
              <a:endParaRPr lang="bg-BG" sz="919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 Same Side Corner Rectangle 62"/>
            <p:cNvSpPr/>
            <p:nvPr/>
          </p:nvSpPr>
          <p:spPr>
            <a:xfrm rot="10800000" flipH="1">
              <a:off x="7734959" y="5607218"/>
              <a:ext cx="111131" cy="91585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40" tIns="50420" rIns="100840" bIns="50420" anchor="ctr"/>
            <a:lstStyle/>
            <a:p>
              <a:pPr algn="ctr">
                <a:defRPr/>
              </a:pPr>
              <a:endParaRPr lang="bg-BG" sz="919" dirty="0">
                <a:solidFill>
                  <a:schemeClr val="tx1"/>
                </a:solidFill>
              </a:endParaRPr>
            </a:p>
          </p:txBody>
        </p:sp>
        <p:sp>
          <p:nvSpPr>
            <p:cNvPr id="65" name="Freeform 222"/>
            <p:cNvSpPr>
              <a:spLocks noEditPoints="1"/>
            </p:cNvSpPr>
            <p:nvPr/>
          </p:nvSpPr>
          <p:spPr bwMode="auto">
            <a:xfrm>
              <a:off x="6763349" y="5765671"/>
              <a:ext cx="647740" cy="649658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42023" tIns="21012" rIns="42023" bIns="21012"/>
            <a:lstStyle/>
            <a:p>
              <a:pPr>
                <a:defRPr/>
              </a:pPr>
              <a:endParaRPr lang="en-US" sz="919" dirty="0"/>
            </a:p>
          </p:txBody>
        </p:sp>
      </p:grpSp>
      <p:grpSp>
        <p:nvGrpSpPr>
          <p:cNvPr id="67" name="Group 29"/>
          <p:cNvGrpSpPr>
            <a:grpSpLocks/>
          </p:cNvGrpSpPr>
          <p:nvPr/>
        </p:nvGrpSpPr>
        <p:grpSpPr bwMode="auto">
          <a:xfrm>
            <a:off x="3391648" y="2172584"/>
            <a:ext cx="6010335" cy="1209820"/>
            <a:chOff x="6746875" y="6891413"/>
            <a:chExt cx="11256726" cy="3018355"/>
          </a:xfrm>
        </p:grpSpPr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7947549" y="6891413"/>
              <a:ext cx="10056052" cy="301835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00840" tIns="50420" rIns="100840" bIns="50420">
              <a:spAutoFit/>
            </a:bodyPr>
            <a:lstStyle/>
            <a:p>
              <a:pPr algn="just"/>
              <a:r>
                <a:rPr lang="id-ID" sz="1200" b="1" dirty="0">
                  <a:solidFill>
                    <a:schemeClr val="tx1"/>
                  </a:solidFill>
                </a:rPr>
                <a:t>Bentuk-bentuk pembaharuan dapat dilakukan dengan penerapan atas hasil-hasil ilmu pengetahuan dan teknologi dan temuan-temuan baru dalam penyelenggaraan pemerintahan (Resen, 2015) </a:t>
              </a:r>
              <a:endParaRPr lang="en-US" sz="1200" b="1" dirty="0">
                <a:solidFill>
                  <a:schemeClr val="tx1"/>
                </a:solidFill>
                <a:ea typeface="Open Sans Light" pitchFamily="34" charset="0"/>
                <a:cs typeface="Lato Light" pitchFamily="34" charset="0"/>
              </a:endParaRPr>
            </a:p>
          </p:txBody>
        </p:sp>
        <p:sp>
          <p:nvSpPr>
            <p:cNvPr id="73" name="Round Same Side Corner Rectangle 72"/>
            <p:cNvSpPr/>
            <p:nvPr/>
          </p:nvSpPr>
          <p:spPr>
            <a:xfrm rot="10800000" flipH="1">
              <a:off x="7737589" y="7054843"/>
              <a:ext cx="107962" cy="91571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40" tIns="50420" rIns="100840" bIns="50420" anchor="ctr"/>
            <a:lstStyle/>
            <a:p>
              <a:pPr algn="ctr">
                <a:defRPr/>
              </a:pPr>
              <a:endParaRPr lang="bg-BG" sz="919" dirty="0">
                <a:solidFill>
                  <a:schemeClr val="tx1"/>
                </a:solidFill>
              </a:endParaRPr>
            </a:p>
          </p:txBody>
        </p:sp>
        <p:sp>
          <p:nvSpPr>
            <p:cNvPr id="77" name="Freeform 222"/>
            <p:cNvSpPr>
              <a:spLocks noEditPoints="1"/>
            </p:cNvSpPr>
            <p:nvPr/>
          </p:nvSpPr>
          <p:spPr bwMode="auto">
            <a:xfrm>
              <a:off x="6746875" y="7189165"/>
              <a:ext cx="646914" cy="649763"/>
            </a:xfrm>
            <a:custGeom>
              <a:avLst/>
              <a:gdLst>
                <a:gd name="T0" fmla="*/ 323457 w 412"/>
                <a:gd name="T1" fmla="*/ 0 h 412"/>
                <a:gd name="T2" fmla="*/ 0 w 412"/>
                <a:gd name="T3" fmla="*/ 324882 h 412"/>
                <a:gd name="T4" fmla="*/ 323457 w 412"/>
                <a:gd name="T5" fmla="*/ 649763 h 412"/>
                <a:gd name="T6" fmla="*/ 646914 w 412"/>
                <a:gd name="T7" fmla="*/ 324882 h 412"/>
                <a:gd name="T8" fmla="*/ 323457 w 412"/>
                <a:gd name="T9" fmla="*/ 0 h 412"/>
                <a:gd name="T10" fmla="*/ 268501 w 412"/>
                <a:gd name="T11" fmla="*/ 499939 h 412"/>
                <a:gd name="T12" fmla="*/ 116193 w 412"/>
                <a:gd name="T13" fmla="*/ 346961 h 412"/>
                <a:gd name="T14" fmla="*/ 180571 w 412"/>
                <a:gd name="T15" fmla="*/ 280723 h 412"/>
                <a:gd name="T16" fmla="*/ 268501 w 412"/>
                <a:gd name="T17" fmla="*/ 369040 h 412"/>
                <a:gd name="T18" fmla="*/ 471054 w 412"/>
                <a:gd name="T19" fmla="*/ 165595 h 412"/>
                <a:gd name="T20" fmla="*/ 535431 w 412"/>
                <a:gd name="T21" fmla="*/ 230256 h 412"/>
                <a:gd name="T22" fmla="*/ 268501 w 412"/>
                <a:gd name="T23" fmla="*/ 499939 h 4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42023" tIns="21012" rIns="42023" bIns="21012"/>
            <a:lstStyle/>
            <a:p>
              <a:endParaRPr lang="id-ID" sz="1654"/>
            </a:p>
          </p:txBody>
        </p:sp>
      </p:grpSp>
      <p:grpSp>
        <p:nvGrpSpPr>
          <p:cNvPr id="78" name="Group 33"/>
          <p:cNvGrpSpPr>
            <a:grpSpLocks/>
          </p:cNvGrpSpPr>
          <p:nvPr/>
        </p:nvGrpSpPr>
        <p:grpSpPr bwMode="auto">
          <a:xfrm>
            <a:off x="3360681" y="3740519"/>
            <a:ext cx="6054946" cy="1209820"/>
            <a:chOff x="6763349" y="8530118"/>
            <a:chExt cx="11271199" cy="2973883"/>
          </a:xfrm>
        </p:grpSpPr>
        <p:sp>
          <p:nvSpPr>
            <p:cNvPr id="79" name="TextBox 34"/>
            <p:cNvSpPr txBox="1">
              <a:spLocks noChangeArrowheads="1"/>
            </p:cNvSpPr>
            <p:nvPr/>
          </p:nvSpPr>
          <p:spPr bwMode="auto">
            <a:xfrm>
              <a:off x="7978495" y="8530118"/>
              <a:ext cx="10056053" cy="297388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00840" tIns="50420" rIns="100840" bIns="50420">
              <a:spAutoFit/>
            </a:bodyPr>
            <a:lstStyle/>
            <a:p>
              <a:pPr algn="just"/>
              <a:r>
                <a:rPr lang="id-ID" sz="1200" b="1" dirty="0">
                  <a:solidFill>
                    <a:schemeClr val="tx1"/>
                  </a:solidFill>
                </a:rPr>
                <a:t>Pengaturan ini mempertegas upaya penyatuan pemahaman antara pemerintah daerah dengan berbagai </a:t>
              </a:r>
              <a:r>
                <a:rPr lang="id-ID" sz="1200" b="1" i="1" dirty="0">
                  <a:solidFill>
                    <a:schemeClr val="tx1"/>
                  </a:solidFill>
                </a:rPr>
                <a:t>stakeholders </a:t>
              </a:r>
              <a:r>
                <a:rPr lang="id-ID" sz="1200" b="1" dirty="0">
                  <a:solidFill>
                    <a:schemeClr val="tx1"/>
                  </a:solidFill>
                </a:rPr>
                <a:t>dalam rangka peningkatan penyelenggaraan pemerintahan daerah serta daya saing daerah. </a:t>
              </a:r>
              <a:endParaRPr lang="en-US" sz="1200" b="1" dirty="0">
                <a:solidFill>
                  <a:schemeClr val="tx1"/>
                </a:solidFill>
                <a:ea typeface="Open Sans Light" pitchFamily="34" charset="0"/>
                <a:cs typeface="Lato Light" pitchFamily="34" charset="0"/>
              </a:endParaRPr>
            </a:p>
          </p:txBody>
        </p:sp>
        <p:sp>
          <p:nvSpPr>
            <p:cNvPr id="80" name="Round Same Side Corner Rectangle 79"/>
            <p:cNvSpPr/>
            <p:nvPr/>
          </p:nvSpPr>
          <p:spPr>
            <a:xfrm rot="10800000" flipH="1">
              <a:off x="7737878" y="8558735"/>
              <a:ext cx="107928" cy="91253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40" tIns="50420" rIns="100840" bIns="50420" anchor="ctr"/>
            <a:lstStyle/>
            <a:p>
              <a:pPr algn="ctr">
                <a:defRPr/>
              </a:pPr>
              <a:endParaRPr lang="bg-BG" sz="919" dirty="0">
                <a:solidFill>
                  <a:schemeClr val="tx1"/>
                </a:solidFill>
              </a:endParaRPr>
            </a:p>
          </p:txBody>
        </p:sp>
        <p:sp>
          <p:nvSpPr>
            <p:cNvPr id="81" name="Freeform 222"/>
            <p:cNvSpPr>
              <a:spLocks noEditPoints="1"/>
            </p:cNvSpPr>
            <p:nvPr/>
          </p:nvSpPr>
          <p:spPr bwMode="auto">
            <a:xfrm>
              <a:off x="6763349" y="8717713"/>
              <a:ext cx="647570" cy="651808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2023" tIns="21012" rIns="42023" bIns="21012"/>
            <a:lstStyle/>
            <a:p>
              <a:pPr>
                <a:defRPr/>
              </a:pPr>
              <a:endParaRPr lang="en-US" sz="919" dirty="0"/>
            </a:p>
          </p:txBody>
        </p:sp>
      </p:grpSp>
      <p:sp>
        <p:nvSpPr>
          <p:cNvPr id="129" name="Freeform 2"/>
          <p:cNvSpPr>
            <a:spLocks noChangeArrowheads="1"/>
          </p:cNvSpPr>
          <p:nvPr/>
        </p:nvSpPr>
        <p:spPr bwMode="auto">
          <a:xfrm>
            <a:off x="1231204" y="4479025"/>
            <a:ext cx="1592743" cy="554038"/>
          </a:xfrm>
          <a:custGeom>
            <a:avLst/>
            <a:gdLst>
              <a:gd name="T0" fmla="*/ 5208 w 8889"/>
              <a:gd name="T1" fmla="*/ 0 h 2263"/>
              <a:gd name="T2" fmla="*/ 5208 w 8889"/>
              <a:gd name="T3" fmla="*/ 0 h 2263"/>
              <a:gd name="T4" fmla="*/ 5208 w 8889"/>
              <a:gd name="T5" fmla="*/ 156 h 2263"/>
              <a:gd name="T6" fmla="*/ 5230 w 8889"/>
              <a:gd name="T7" fmla="*/ 222 h 2263"/>
              <a:gd name="T8" fmla="*/ 5296 w 8889"/>
              <a:gd name="T9" fmla="*/ 377 h 2263"/>
              <a:gd name="T10" fmla="*/ 5363 w 8889"/>
              <a:gd name="T11" fmla="*/ 621 h 2263"/>
              <a:gd name="T12" fmla="*/ 5363 w 8889"/>
              <a:gd name="T13" fmla="*/ 621 h 2263"/>
              <a:gd name="T14" fmla="*/ 5363 w 8889"/>
              <a:gd name="T15" fmla="*/ 643 h 2263"/>
              <a:gd name="T16" fmla="*/ 5363 w 8889"/>
              <a:gd name="T17" fmla="*/ 643 h 2263"/>
              <a:gd name="T18" fmla="*/ 4942 w 8889"/>
              <a:gd name="T19" fmla="*/ 975 h 2263"/>
              <a:gd name="T20" fmla="*/ 4521 w 8889"/>
              <a:gd name="T21" fmla="*/ 599 h 2263"/>
              <a:gd name="T22" fmla="*/ 4521 w 8889"/>
              <a:gd name="T23" fmla="*/ 599 h 2263"/>
              <a:gd name="T24" fmla="*/ 4609 w 8889"/>
              <a:gd name="T25" fmla="*/ 377 h 2263"/>
              <a:gd name="T26" fmla="*/ 4676 w 8889"/>
              <a:gd name="T27" fmla="*/ 244 h 2263"/>
              <a:gd name="T28" fmla="*/ 4698 w 8889"/>
              <a:gd name="T29" fmla="*/ 156 h 2263"/>
              <a:gd name="T30" fmla="*/ 4698 w 8889"/>
              <a:gd name="T31" fmla="*/ 156 h 2263"/>
              <a:gd name="T32" fmla="*/ 4698 w 8889"/>
              <a:gd name="T33" fmla="*/ 0 h 2263"/>
              <a:gd name="T34" fmla="*/ 177 w 8889"/>
              <a:gd name="T35" fmla="*/ 0 h 2263"/>
              <a:gd name="T36" fmla="*/ 0 w 8889"/>
              <a:gd name="T37" fmla="*/ 1020 h 2263"/>
              <a:gd name="T38" fmla="*/ 5496 w 8889"/>
              <a:gd name="T39" fmla="*/ 2262 h 2263"/>
              <a:gd name="T40" fmla="*/ 5961 w 8889"/>
              <a:gd name="T41" fmla="*/ 843 h 2263"/>
              <a:gd name="T42" fmla="*/ 8533 w 8889"/>
              <a:gd name="T43" fmla="*/ 843 h 2263"/>
              <a:gd name="T44" fmla="*/ 8888 w 8889"/>
              <a:gd name="T45" fmla="*/ 0 h 2263"/>
              <a:gd name="T46" fmla="*/ 5208 w 8889"/>
              <a:gd name="T47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89" h="2263">
                <a:moveTo>
                  <a:pt x="5208" y="0"/>
                </a:moveTo>
                <a:lnTo>
                  <a:pt x="5208" y="0"/>
                </a:lnTo>
                <a:cubicBezTo>
                  <a:pt x="5208" y="156"/>
                  <a:pt x="5208" y="156"/>
                  <a:pt x="5208" y="156"/>
                </a:cubicBezTo>
                <a:cubicBezTo>
                  <a:pt x="5230" y="222"/>
                  <a:pt x="5230" y="222"/>
                  <a:pt x="5230" y="222"/>
                </a:cubicBezTo>
                <a:cubicBezTo>
                  <a:pt x="5252" y="288"/>
                  <a:pt x="5252" y="311"/>
                  <a:pt x="5296" y="377"/>
                </a:cubicBezTo>
                <a:cubicBezTo>
                  <a:pt x="5363" y="444"/>
                  <a:pt x="5385" y="532"/>
                  <a:pt x="5363" y="621"/>
                </a:cubicBezTo>
                <a:lnTo>
                  <a:pt x="5363" y="621"/>
                </a:lnTo>
                <a:cubicBezTo>
                  <a:pt x="5363" y="643"/>
                  <a:pt x="5363" y="643"/>
                  <a:pt x="5363" y="643"/>
                </a:cubicBezTo>
                <a:lnTo>
                  <a:pt x="5363" y="643"/>
                </a:lnTo>
                <a:cubicBezTo>
                  <a:pt x="5363" y="820"/>
                  <a:pt x="5164" y="975"/>
                  <a:pt x="4942" y="975"/>
                </a:cubicBezTo>
                <a:cubicBezTo>
                  <a:pt x="4721" y="975"/>
                  <a:pt x="4521" y="798"/>
                  <a:pt x="4521" y="599"/>
                </a:cubicBezTo>
                <a:lnTo>
                  <a:pt x="4521" y="599"/>
                </a:lnTo>
                <a:cubicBezTo>
                  <a:pt x="4521" y="510"/>
                  <a:pt x="4543" y="444"/>
                  <a:pt x="4609" y="377"/>
                </a:cubicBezTo>
                <a:cubicBezTo>
                  <a:pt x="4632" y="333"/>
                  <a:pt x="4654" y="288"/>
                  <a:pt x="4676" y="244"/>
                </a:cubicBezTo>
                <a:cubicBezTo>
                  <a:pt x="4698" y="156"/>
                  <a:pt x="4698" y="156"/>
                  <a:pt x="4698" y="156"/>
                </a:cubicBezTo>
                <a:lnTo>
                  <a:pt x="4698" y="156"/>
                </a:lnTo>
                <a:cubicBezTo>
                  <a:pt x="4698" y="0"/>
                  <a:pt x="4698" y="0"/>
                  <a:pt x="469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11" y="554"/>
                  <a:pt x="0" y="1020"/>
                  <a:pt x="0" y="1020"/>
                </a:cubicBezTo>
                <a:cubicBezTo>
                  <a:pt x="5496" y="2262"/>
                  <a:pt x="5496" y="2262"/>
                  <a:pt x="5496" y="2262"/>
                </a:cubicBezTo>
                <a:cubicBezTo>
                  <a:pt x="5496" y="2262"/>
                  <a:pt x="5696" y="931"/>
                  <a:pt x="5961" y="843"/>
                </a:cubicBezTo>
                <a:cubicBezTo>
                  <a:pt x="6250" y="731"/>
                  <a:pt x="8001" y="1486"/>
                  <a:pt x="8533" y="843"/>
                </a:cubicBezTo>
                <a:cubicBezTo>
                  <a:pt x="8754" y="554"/>
                  <a:pt x="8866" y="244"/>
                  <a:pt x="8888" y="0"/>
                </a:cubicBezTo>
                <a:lnTo>
                  <a:pt x="5208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27331" tIns="63665" rIns="127331" bIns="63665" anchor="ctr"/>
          <a:lstStyle/>
          <a:p>
            <a:pPr>
              <a:defRPr/>
            </a:pPr>
            <a:endParaRPr lang="en-US" sz="919" dirty="0"/>
          </a:p>
        </p:txBody>
      </p:sp>
      <p:grpSp>
        <p:nvGrpSpPr>
          <p:cNvPr id="130" name="Group 37"/>
          <p:cNvGrpSpPr/>
          <p:nvPr/>
        </p:nvGrpSpPr>
        <p:grpSpPr>
          <a:xfrm>
            <a:off x="1028294" y="3700093"/>
            <a:ext cx="2062070" cy="669033"/>
            <a:chOff x="1734083" y="4316414"/>
            <a:chExt cx="3406393" cy="805883"/>
          </a:xfrm>
          <a:solidFill>
            <a:schemeClr val="accent4"/>
          </a:solidFill>
        </p:grpSpPr>
        <p:sp>
          <p:nvSpPr>
            <p:cNvPr id="131" name="Freeform 5"/>
            <p:cNvSpPr>
              <a:spLocks noChangeArrowheads="1"/>
            </p:cNvSpPr>
            <p:nvPr/>
          </p:nvSpPr>
          <p:spPr bwMode="auto">
            <a:xfrm>
              <a:off x="1734083" y="4316414"/>
              <a:ext cx="1317887" cy="805883"/>
            </a:xfrm>
            <a:custGeom>
              <a:avLst/>
              <a:gdLst>
                <a:gd name="T0" fmla="*/ 1751 w 4456"/>
                <a:gd name="T1" fmla="*/ 0 h 2727"/>
                <a:gd name="T2" fmla="*/ 1751 w 4456"/>
                <a:gd name="T3" fmla="*/ 0 h 2727"/>
                <a:gd name="T4" fmla="*/ 1751 w 4456"/>
                <a:gd name="T5" fmla="*/ 112 h 2727"/>
                <a:gd name="T6" fmla="*/ 1773 w 4456"/>
                <a:gd name="T7" fmla="*/ 200 h 2727"/>
                <a:gd name="T8" fmla="*/ 1840 w 4456"/>
                <a:gd name="T9" fmla="*/ 333 h 2727"/>
                <a:gd name="T10" fmla="*/ 1906 w 4456"/>
                <a:gd name="T11" fmla="*/ 577 h 2727"/>
                <a:gd name="T12" fmla="*/ 1906 w 4456"/>
                <a:gd name="T13" fmla="*/ 577 h 2727"/>
                <a:gd name="T14" fmla="*/ 1906 w 4456"/>
                <a:gd name="T15" fmla="*/ 599 h 2727"/>
                <a:gd name="T16" fmla="*/ 1906 w 4456"/>
                <a:gd name="T17" fmla="*/ 599 h 2727"/>
                <a:gd name="T18" fmla="*/ 1486 w 4456"/>
                <a:gd name="T19" fmla="*/ 931 h 2727"/>
                <a:gd name="T20" fmla="*/ 1064 w 4456"/>
                <a:gd name="T21" fmla="*/ 554 h 2727"/>
                <a:gd name="T22" fmla="*/ 1064 w 4456"/>
                <a:gd name="T23" fmla="*/ 554 h 2727"/>
                <a:gd name="T24" fmla="*/ 1131 w 4456"/>
                <a:gd name="T25" fmla="*/ 333 h 2727"/>
                <a:gd name="T26" fmla="*/ 1220 w 4456"/>
                <a:gd name="T27" fmla="*/ 200 h 2727"/>
                <a:gd name="T28" fmla="*/ 1242 w 4456"/>
                <a:gd name="T29" fmla="*/ 112 h 2727"/>
                <a:gd name="T30" fmla="*/ 1242 w 4456"/>
                <a:gd name="T31" fmla="*/ 112 h 2727"/>
                <a:gd name="T32" fmla="*/ 1242 w 4456"/>
                <a:gd name="T33" fmla="*/ 0 h 2727"/>
                <a:gd name="T34" fmla="*/ 0 w 4456"/>
                <a:gd name="T35" fmla="*/ 0 h 2727"/>
                <a:gd name="T36" fmla="*/ 1220 w 4456"/>
                <a:gd name="T37" fmla="*/ 1552 h 2727"/>
                <a:gd name="T38" fmla="*/ 1374 w 4456"/>
                <a:gd name="T39" fmla="*/ 2726 h 2727"/>
                <a:gd name="T40" fmla="*/ 4455 w 4456"/>
                <a:gd name="T41" fmla="*/ 2726 h 2727"/>
                <a:gd name="T42" fmla="*/ 4455 w 4456"/>
                <a:gd name="T43" fmla="*/ 0 h 2727"/>
                <a:gd name="T44" fmla="*/ 1751 w 4456"/>
                <a:gd name="T45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6" h="2727">
                  <a:moveTo>
                    <a:pt x="1751" y="0"/>
                  </a:moveTo>
                  <a:lnTo>
                    <a:pt x="1751" y="0"/>
                  </a:lnTo>
                  <a:cubicBezTo>
                    <a:pt x="1751" y="112"/>
                    <a:pt x="1751" y="112"/>
                    <a:pt x="1751" y="112"/>
                  </a:cubicBezTo>
                  <a:cubicBezTo>
                    <a:pt x="1773" y="200"/>
                    <a:pt x="1773" y="200"/>
                    <a:pt x="1773" y="200"/>
                  </a:cubicBezTo>
                  <a:cubicBezTo>
                    <a:pt x="1795" y="244"/>
                    <a:pt x="1795" y="266"/>
                    <a:pt x="1840" y="333"/>
                  </a:cubicBezTo>
                  <a:cubicBezTo>
                    <a:pt x="1906" y="399"/>
                    <a:pt x="1929" y="488"/>
                    <a:pt x="1906" y="577"/>
                  </a:cubicBezTo>
                  <a:lnTo>
                    <a:pt x="1906" y="577"/>
                  </a:lnTo>
                  <a:cubicBezTo>
                    <a:pt x="1906" y="599"/>
                    <a:pt x="1906" y="599"/>
                    <a:pt x="1906" y="599"/>
                  </a:cubicBezTo>
                  <a:lnTo>
                    <a:pt x="1906" y="599"/>
                  </a:lnTo>
                  <a:cubicBezTo>
                    <a:pt x="1884" y="776"/>
                    <a:pt x="1707" y="931"/>
                    <a:pt x="1486" y="931"/>
                  </a:cubicBezTo>
                  <a:cubicBezTo>
                    <a:pt x="1264" y="931"/>
                    <a:pt x="1064" y="754"/>
                    <a:pt x="1064" y="554"/>
                  </a:cubicBezTo>
                  <a:lnTo>
                    <a:pt x="1064" y="554"/>
                  </a:lnTo>
                  <a:cubicBezTo>
                    <a:pt x="1064" y="466"/>
                    <a:pt x="1086" y="399"/>
                    <a:pt x="1131" y="333"/>
                  </a:cubicBezTo>
                  <a:cubicBezTo>
                    <a:pt x="1175" y="289"/>
                    <a:pt x="1197" y="244"/>
                    <a:pt x="1220" y="200"/>
                  </a:cubicBezTo>
                  <a:cubicBezTo>
                    <a:pt x="1242" y="112"/>
                    <a:pt x="1242" y="112"/>
                    <a:pt x="1242" y="112"/>
                  </a:cubicBezTo>
                  <a:lnTo>
                    <a:pt x="1242" y="112"/>
                  </a:lnTo>
                  <a:cubicBezTo>
                    <a:pt x="1242" y="0"/>
                    <a:pt x="1242" y="0"/>
                    <a:pt x="1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532"/>
                    <a:pt x="710" y="1042"/>
                    <a:pt x="1220" y="1552"/>
                  </a:cubicBezTo>
                  <a:cubicBezTo>
                    <a:pt x="1397" y="1729"/>
                    <a:pt x="1419" y="2217"/>
                    <a:pt x="1374" y="2726"/>
                  </a:cubicBezTo>
                  <a:cubicBezTo>
                    <a:pt x="4455" y="2726"/>
                    <a:pt x="4455" y="2726"/>
                    <a:pt x="4455" y="2726"/>
                  </a:cubicBezTo>
                  <a:cubicBezTo>
                    <a:pt x="4455" y="0"/>
                    <a:pt x="4455" y="0"/>
                    <a:pt x="4455" y="0"/>
                  </a:cubicBezTo>
                  <a:lnTo>
                    <a:pt x="17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56030" tIns="28015" rIns="56030" bIns="28015" anchor="ctr"/>
            <a:lstStyle/>
            <a:p>
              <a:pPr>
                <a:defRPr/>
              </a:pPr>
              <a:endParaRPr lang="en-US" sz="919" dirty="0"/>
            </a:p>
          </p:txBody>
        </p:sp>
        <p:sp>
          <p:nvSpPr>
            <p:cNvPr id="132" name="Freeform 8"/>
            <p:cNvSpPr>
              <a:spLocks noChangeArrowheads="1"/>
            </p:cNvSpPr>
            <p:nvPr/>
          </p:nvSpPr>
          <p:spPr bwMode="auto">
            <a:xfrm>
              <a:off x="3191726" y="4316414"/>
              <a:ext cx="1948750" cy="805883"/>
            </a:xfrm>
            <a:custGeom>
              <a:avLst/>
              <a:gdLst>
                <a:gd name="T0" fmla="*/ 6582 w 6583"/>
                <a:gd name="T1" fmla="*/ 0 h 2727"/>
                <a:gd name="T2" fmla="*/ 6582 w 6583"/>
                <a:gd name="T3" fmla="*/ 0 h 2727"/>
                <a:gd name="T4" fmla="*/ 0 w 6583"/>
                <a:gd name="T5" fmla="*/ 0 h 2727"/>
                <a:gd name="T6" fmla="*/ 0 w 6583"/>
                <a:gd name="T7" fmla="*/ 2726 h 2727"/>
                <a:gd name="T8" fmla="*/ 4832 w 6583"/>
                <a:gd name="T9" fmla="*/ 2726 h 2727"/>
                <a:gd name="T10" fmla="*/ 4832 w 6583"/>
                <a:gd name="T11" fmla="*/ 2726 h 2727"/>
                <a:gd name="T12" fmla="*/ 5098 w 6583"/>
                <a:gd name="T13" fmla="*/ 2726 h 2727"/>
                <a:gd name="T14" fmla="*/ 5098 w 6583"/>
                <a:gd name="T15" fmla="*/ 2305 h 2727"/>
                <a:gd name="T16" fmla="*/ 5452 w 6583"/>
                <a:gd name="T17" fmla="*/ 1995 h 2727"/>
                <a:gd name="T18" fmla="*/ 5342 w 6583"/>
                <a:gd name="T19" fmla="*/ 1662 h 2727"/>
                <a:gd name="T20" fmla="*/ 5541 w 6583"/>
                <a:gd name="T21" fmla="*/ 1264 h 2727"/>
                <a:gd name="T22" fmla="*/ 5407 w 6583"/>
                <a:gd name="T23" fmla="*/ 864 h 2727"/>
                <a:gd name="T24" fmla="*/ 5519 w 6583"/>
                <a:gd name="T25" fmla="*/ 532 h 2727"/>
                <a:gd name="T26" fmla="*/ 5585 w 6583"/>
                <a:gd name="T27" fmla="*/ 399 h 2727"/>
                <a:gd name="T28" fmla="*/ 6582 w 6583"/>
                <a:gd name="T29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83" h="2727">
                  <a:moveTo>
                    <a:pt x="6582" y="0"/>
                  </a:moveTo>
                  <a:lnTo>
                    <a:pt x="658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4832" y="2726"/>
                    <a:pt x="4832" y="2726"/>
                    <a:pt x="4832" y="2726"/>
                  </a:cubicBezTo>
                  <a:lnTo>
                    <a:pt x="4832" y="2726"/>
                  </a:lnTo>
                  <a:cubicBezTo>
                    <a:pt x="5098" y="2726"/>
                    <a:pt x="5098" y="2726"/>
                    <a:pt x="5098" y="2726"/>
                  </a:cubicBezTo>
                  <a:cubicBezTo>
                    <a:pt x="5098" y="2305"/>
                    <a:pt x="5098" y="2305"/>
                    <a:pt x="5098" y="2305"/>
                  </a:cubicBezTo>
                  <a:cubicBezTo>
                    <a:pt x="5098" y="2305"/>
                    <a:pt x="5385" y="2106"/>
                    <a:pt x="5452" y="1995"/>
                  </a:cubicBezTo>
                  <a:cubicBezTo>
                    <a:pt x="5541" y="1751"/>
                    <a:pt x="5342" y="1662"/>
                    <a:pt x="5342" y="1662"/>
                  </a:cubicBezTo>
                  <a:cubicBezTo>
                    <a:pt x="5342" y="1662"/>
                    <a:pt x="5651" y="1463"/>
                    <a:pt x="5541" y="1264"/>
                  </a:cubicBezTo>
                  <a:cubicBezTo>
                    <a:pt x="5496" y="1175"/>
                    <a:pt x="5407" y="864"/>
                    <a:pt x="5407" y="864"/>
                  </a:cubicBezTo>
                  <a:cubicBezTo>
                    <a:pt x="5519" y="532"/>
                    <a:pt x="5519" y="532"/>
                    <a:pt x="5519" y="532"/>
                  </a:cubicBezTo>
                  <a:cubicBezTo>
                    <a:pt x="5585" y="399"/>
                    <a:pt x="5585" y="399"/>
                    <a:pt x="5585" y="399"/>
                  </a:cubicBezTo>
                  <a:lnTo>
                    <a:pt x="658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56030" tIns="28015" rIns="56030" bIns="28015" anchor="ctr"/>
            <a:lstStyle/>
            <a:p>
              <a:pPr>
                <a:defRPr/>
              </a:pPr>
              <a:endParaRPr lang="en-US" sz="919" dirty="0"/>
            </a:p>
          </p:txBody>
        </p:sp>
      </p:grpSp>
      <p:grpSp>
        <p:nvGrpSpPr>
          <p:cNvPr id="133" name="Group 40"/>
          <p:cNvGrpSpPr>
            <a:grpSpLocks/>
          </p:cNvGrpSpPr>
          <p:nvPr/>
        </p:nvGrpSpPr>
        <p:grpSpPr bwMode="auto">
          <a:xfrm rot="-1898496">
            <a:off x="868244" y="913503"/>
            <a:ext cx="1606269" cy="593725"/>
            <a:chOff x="1903881" y="1591822"/>
            <a:chExt cx="2652755" cy="714455"/>
          </a:xfrm>
        </p:grpSpPr>
        <p:sp>
          <p:nvSpPr>
            <p:cNvPr id="134" name="Freeform 6"/>
            <p:cNvSpPr>
              <a:spLocks noChangeArrowheads="1"/>
            </p:cNvSpPr>
            <p:nvPr/>
          </p:nvSpPr>
          <p:spPr bwMode="auto">
            <a:xfrm>
              <a:off x="2475967" y="1591822"/>
              <a:ext cx="2080669" cy="714455"/>
            </a:xfrm>
            <a:custGeom>
              <a:avLst/>
              <a:gdLst>
                <a:gd name="T0" fmla="*/ 1470118 w 7027"/>
                <a:gd name="T1" fmla="*/ 268585 h 2418"/>
                <a:gd name="T2" fmla="*/ 1470118 w 7027"/>
                <a:gd name="T3" fmla="*/ 268585 h 2418"/>
                <a:gd name="T4" fmla="*/ 0 w 7027"/>
                <a:gd name="T5" fmla="*/ 248789 h 2418"/>
                <a:gd name="T6" fmla="*/ 0 w 7027"/>
                <a:gd name="T7" fmla="*/ 714160 h 2418"/>
                <a:gd name="T8" fmla="*/ 1122205 w 7027"/>
                <a:gd name="T9" fmla="*/ 714160 h 2418"/>
                <a:gd name="T10" fmla="*/ 1122205 w 7027"/>
                <a:gd name="T11" fmla="*/ 635564 h 2418"/>
                <a:gd name="T12" fmla="*/ 1115691 w 7027"/>
                <a:gd name="T13" fmla="*/ 609266 h 2418"/>
                <a:gd name="T14" fmla="*/ 1089338 w 7027"/>
                <a:gd name="T15" fmla="*/ 569968 h 2418"/>
                <a:gd name="T16" fmla="*/ 1069796 w 7027"/>
                <a:gd name="T17" fmla="*/ 498168 h 2418"/>
                <a:gd name="T18" fmla="*/ 1069796 w 7027"/>
                <a:gd name="T19" fmla="*/ 491372 h 2418"/>
                <a:gd name="T20" fmla="*/ 1069796 w 7027"/>
                <a:gd name="T21" fmla="*/ 491372 h 2418"/>
                <a:gd name="T22" fmla="*/ 1194453 w 7027"/>
                <a:gd name="T23" fmla="*/ 392980 h 2418"/>
                <a:gd name="T24" fmla="*/ 1318813 w 7027"/>
                <a:gd name="T25" fmla="*/ 498168 h 2418"/>
                <a:gd name="T26" fmla="*/ 1318813 w 7027"/>
                <a:gd name="T27" fmla="*/ 498168 h 2418"/>
                <a:gd name="T28" fmla="*/ 1299271 w 7027"/>
                <a:gd name="T29" fmla="*/ 569968 h 2418"/>
                <a:gd name="T30" fmla="*/ 1279728 w 7027"/>
                <a:gd name="T31" fmla="*/ 602766 h 2418"/>
                <a:gd name="T32" fmla="*/ 1273214 w 7027"/>
                <a:gd name="T33" fmla="*/ 635564 h 2418"/>
                <a:gd name="T34" fmla="*/ 1266404 w 7027"/>
                <a:gd name="T35" fmla="*/ 635564 h 2418"/>
                <a:gd name="T36" fmla="*/ 1266404 w 7027"/>
                <a:gd name="T37" fmla="*/ 714160 h 2418"/>
                <a:gd name="T38" fmla="*/ 2080373 w 7027"/>
                <a:gd name="T39" fmla="*/ 714160 h 2418"/>
                <a:gd name="T40" fmla="*/ 1470118 w 7027"/>
                <a:gd name="T41" fmla="*/ 268585 h 24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27" h="2418">
                  <a:moveTo>
                    <a:pt x="4965" y="909"/>
                  </a:moveTo>
                  <a:lnTo>
                    <a:pt x="4965" y="909"/>
                  </a:lnTo>
                  <a:cubicBezTo>
                    <a:pt x="2970" y="0"/>
                    <a:pt x="1286" y="200"/>
                    <a:pt x="0" y="842"/>
                  </a:cubicBezTo>
                  <a:cubicBezTo>
                    <a:pt x="0" y="2417"/>
                    <a:pt x="0" y="2417"/>
                    <a:pt x="0" y="2417"/>
                  </a:cubicBezTo>
                  <a:cubicBezTo>
                    <a:pt x="3790" y="2417"/>
                    <a:pt x="3790" y="2417"/>
                    <a:pt x="3790" y="2417"/>
                  </a:cubicBezTo>
                  <a:cubicBezTo>
                    <a:pt x="3790" y="2151"/>
                    <a:pt x="3790" y="2151"/>
                    <a:pt x="3790" y="2151"/>
                  </a:cubicBezTo>
                  <a:cubicBezTo>
                    <a:pt x="3768" y="2062"/>
                    <a:pt x="3768" y="2062"/>
                    <a:pt x="3768" y="2062"/>
                  </a:cubicBezTo>
                  <a:cubicBezTo>
                    <a:pt x="3745" y="1995"/>
                    <a:pt x="3723" y="1973"/>
                    <a:pt x="3679" y="1929"/>
                  </a:cubicBezTo>
                  <a:cubicBezTo>
                    <a:pt x="3635" y="1840"/>
                    <a:pt x="3613" y="1774"/>
                    <a:pt x="3613" y="1686"/>
                  </a:cubicBezTo>
                  <a:cubicBezTo>
                    <a:pt x="3613" y="1663"/>
                    <a:pt x="3613" y="1663"/>
                    <a:pt x="3613" y="1663"/>
                  </a:cubicBezTo>
                  <a:cubicBezTo>
                    <a:pt x="3635" y="1486"/>
                    <a:pt x="3812" y="1330"/>
                    <a:pt x="4034" y="1330"/>
                  </a:cubicBezTo>
                  <a:cubicBezTo>
                    <a:pt x="4277" y="1330"/>
                    <a:pt x="4454" y="1486"/>
                    <a:pt x="4454" y="1686"/>
                  </a:cubicBezTo>
                  <a:cubicBezTo>
                    <a:pt x="4454" y="1774"/>
                    <a:pt x="4432" y="1863"/>
                    <a:pt x="4388" y="1929"/>
                  </a:cubicBezTo>
                  <a:cubicBezTo>
                    <a:pt x="4343" y="1973"/>
                    <a:pt x="4322" y="1995"/>
                    <a:pt x="4322" y="2040"/>
                  </a:cubicBezTo>
                  <a:cubicBezTo>
                    <a:pt x="4300" y="2151"/>
                    <a:pt x="4300" y="2151"/>
                    <a:pt x="4300" y="2151"/>
                  </a:cubicBezTo>
                  <a:cubicBezTo>
                    <a:pt x="4277" y="2151"/>
                    <a:pt x="4277" y="2151"/>
                    <a:pt x="4277" y="2151"/>
                  </a:cubicBezTo>
                  <a:cubicBezTo>
                    <a:pt x="4277" y="2417"/>
                    <a:pt x="4277" y="2417"/>
                    <a:pt x="4277" y="2417"/>
                  </a:cubicBezTo>
                  <a:cubicBezTo>
                    <a:pt x="7026" y="2417"/>
                    <a:pt x="7026" y="2417"/>
                    <a:pt x="7026" y="2417"/>
                  </a:cubicBezTo>
                  <a:cubicBezTo>
                    <a:pt x="6560" y="1863"/>
                    <a:pt x="5896" y="1352"/>
                    <a:pt x="4965" y="90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56030" tIns="28015" rIns="56030" bIns="28015" anchor="ctr"/>
            <a:lstStyle/>
            <a:p>
              <a:endParaRPr lang="id-ID" sz="1654"/>
            </a:p>
          </p:txBody>
        </p:sp>
        <p:sp>
          <p:nvSpPr>
            <p:cNvPr id="135" name="Freeform 11"/>
            <p:cNvSpPr>
              <a:spLocks noChangeArrowheads="1"/>
            </p:cNvSpPr>
            <p:nvPr/>
          </p:nvSpPr>
          <p:spPr bwMode="auto">
            <a:xfrm>
              <a:off x="1903881" y="1919662"/>
              <a:ext cx="432329" cy="386615"/>
            </a:xfrm>
            <a:custGeom>
              <a:avLst/>
              <a:gdLst>
                <a:gd name="T0" fmla="*/ 432033 w 1463"/>
                <a:gd name="T1" fmla="*/ 386320 h 1310"/>
                <a:gd name="T2" fmla="*/ 432033 w 1463"/>
                <a:gd name="T3" fmla="*/ 386320 h 1310"/>
                <a:gd name="T4" fmla="*/ 432033 w 1463"/>
                <a:gd name="T5" fmla="*/ 0 h 1310"/>
                <a:gd name="T6" fmla="*/ 0 w 1463"/>
                <a:gd name="T7" fmla="*/ 386320 h 1310"/>
                <a:gd name="T8" fmla="*/ 432033 w 1463"/>
                <a:gd name="T9" fmla="*/ 386320 h 1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3" h="1310">
                  <a:moveTo>
                    <a:pt x="1462" y="1309"/>
                  </a:moveTo>
                  <a:lnTo>
                    <a:pt x="1462" y="1309"/>
                  </a:lnTo>
                  <a:cubicBezTo>
                    <a:pt x="1462" y="0"/>
                    <a:pt x="1462" y="0"/>
                    <a:pt x="1462" y="0"/>
                  </a:cubicBezTo>
                  <a:cubicBezTo>
                    <a:pt x="886" y="378"/>
                    <a:pt x="377" y="821"/>
                    <a:pt x="0" y="1309"/>
                  </a:cubicBezTo>
                  <a:lnTo>
                    <a:pt x="1462" y="1309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56030" tIns="28015" rIns="56030" bIns="28015" anchor="ctr"/>
            <a:lstStyle/>
            <a:p>
              <a:endParaRPr lang="id-ID" sz="1654"/>
            </a:p>
          </p:txBody>
        </p:sp>
      </p:grpSp>
      <p:sp>
        <p:nvSpPr>
          <p:cNvPr id="136" name="Freeform 13"/>
          <p:cNvSpPr>
            <a:spLocks noChangeArrowheads="1"/>
          </p:cNvSpPr>
          <p:nvPr/>
        </p:nvSpPr>
        <p:spPr bwMode="auto">
          <a:xfrm>
            <a:off x="889659" y="5012425"/>
            <a:ext cx="1668266" cy="806450"/>
          </a:xfrm>
          <a:custGeom>
            <a:avLst/>
            <a:gdLst>
              <a:gd name="T0" fmla="*/ 0 w 9309"/>
              <a:gd name="T1" fmla="*/ 3279 h 3280"/>
              <a:gd name="T2" fmla="*/ 1219 w 9309"/>
              <a:gd name="T3" fmla="*/ 0 h 3280"/>
              <a:gd name="T4" fmla="*/ 7779 w 9309"/>
              <a:gd name="T5" fmla="*/ 1396 h 3280"/>
              <a:gd name="T6" fmla="*/ 7779 w 9309"/>
              <a:gd name="T7" fmla="*/ 1174 h 3280"/>
              <a:gd name="T8" fmla="*/ 9308 w 9309"/>
              <a:gd name="T9" fmla="*/ 3279 h 3280"/>
              <a:gd name="T10" fmla="*/ 0 w 9309"/>
              <a:gd name="T11" fmla="*/ 3279 h 3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09" h="3280">
                <a:moveTo>
                  <a:pt x="0" y="3279"/>
                </a:moveTo>
                <a:lnTo>
                  <a:pt x="1219" y="0"/>
                </a:lnTo>
                <a:lnTo>
                  <a:pt x="7779" y="1396"/>
                </a:lnTo>
                <a:lnTo>
                  <a:pt x="7779" y="1174"/>
                </a:lnTo>
                <a:lnTo>
                  <a:pt x="9308" y="3279"/>
                </a:lnTo>
                <a:lnTo>
                  <a:pt x="0" y="327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127331" tIns="63665" rIns="127331" bIns="63665" anchor="ctr"/>
          <a:lstStyle/>
          <a:p>
            <a:pPr>
              <a:defRPr/>
            </a:pPr>
            <a:endParaRPr lang="en-US" sz="919" dirty="0"/>
          </a:p>
        </p:txBody>
      </p:sp>
      <p:sp>
        <p:nvSpPr>
          <p:cNvPr id="137" name="Freeform 14"/>
          <p:cNvSpPr>
            <a:spLocks noChangeArrowheads="1"/>
          </p:cNvSpPr>
          <p:nvPr/>
        </p:nvSpPr>
        <p:spPr bwMode="auto">
          <a:xfrm>
            <a:off x="1107210" y="4609203"/>
            <a:ext cx="1175677" cy="746125"/>
          </a:xfrm>
          <a:custGeom>
            <a:avLst/>
            <a:gdLst>
              <a:gd name="T0" fmla="*/ 1655582 w 6561"/>
              <a:gd name="T1" fmla="*/ 745775 h 3038"/>
              <a:gd name="T2" fmla="*/ 0 w 6561"/>
              <a:gd name="T3" fmla="*/ 402969 h 3038"/>
              <a:gd name="T4" fmla="*/ 139816 w 6561"/>
              <a:gd name="T5" fmla="*/ 0 h 3038"/>
              <a:gd name="T6" fmla="*/ 1655582 w 6561"/>
              <a:gd name="T7" fmla="*/ 348454 h 3038"/>
              <a:gd name="T8" fmla="*/ 1655582 w 6561"/>
              <a:gd name="T9" fmla="*/ 745775 h 30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1" h="3038">
                <a:moveTo>
                  <a:pt x="6560" y="3037"/>
                </a:moveTo>
                <a:lnTo>
                  <a:pt x="0" y="1641"/>
                </a:lnTo>
                <a:lnTo>
                  <a:pt x="554" y="0"/>
                </a:lnTo>
                <a:lnTo>
                  <a:pt x="6560" y="1419"/>
                </a:lnTo>
                <a:lnTo>
                  <a:pt x="6560" y="3037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lIns="127331" tIns="63665" rIns="127331" bIns="63665" anchor="ctr"/>
          <a:lstStyle/>
          <a:p>
            <a:endParaRPr lang="id-ID" sz="1654"/>
          </a:p>
        </p:txBody>
      </p:sp>
      <p:grpSp>
        <p:nvGrpSpPr>
          <p:cNvPr id="138" name="Group 45"/>
          <p:cNvGrpSpPr/>
          <p:nvPr/>
        </p:nvGrpSpPr>
        <p:grpSpPr>
          <a:xfrm>
            <a:off x="877278" y="2920456"/>
            <a:ext cx="2193320" cy="669033"/>
            <a:chOff x="1484612" y="3377305"/>
            <a:chExt cx="3623210" cy="805883"/>
          </a:xfrm>
          <a:solidFill>
            <a:schemeClr val="accent3"/>
          </a:solidFill>
        </p:grpSpPr>
        <p:sp>
          <p:nvSpPr>
            <p:cNvPr id="139" name="Freeform 4"/>
            <p:cNvSpPr>
              <a:spLocks noChangeArrowheads="1"/>
            </p:cNvSpPr>
            <p:nvPr/>
          </p:nvSpPr>
          <p:spPr bwMode="auto">
            <a:xfrm>
              <a:off x="2475967" y="3377305"/>
              <a:ext cx="1330949" cy="805883"/>
            </a:xfrm>
            <a:custGeom>
              <a:avLst/>
              <a:gdLst>
                <a:gd name="T0" fmla="*/ 4499 w 4500"/>
                <a:gd name="T1" fmla="*/ 0 h 2727"/>
                <a:gd name="T2" fmla="*/ 4499 w 4500"/>
                <a:gd name="T3" fmla="*/ 0 h 2727"/>
                <a:gd name="T4" fmla="*/ 0 w 4500"/>
                <a:gd name="T5" fmla="*/ 0 h 2727"/>
                <a:gd name="T6" fmla="*/ 0 w 4500"/>
                <a:gd name="T7" fmla="*/ 2726 h 2727"/>
                <a:gd name="T8" fmla="*/ 399 w 4500"/>
                <a:gd name="T9" fmla="*/ 2726 h 2727"/>
                <a:gd name="T10" fmla="*/ 399 w 4500"/>
                <a:gd name="T11" fmla="*/ 2593 h 2727"/>
                <a:gd name="T12" fmla="*/ 377 w 4500"/>
                <a:gd name="T13" fmla="*/ 2504 h 2727"/>
                <a:gd name="T14" fmla="*/ 311 w 4500"/>
                <a:gd name="T15" fmla="*/ 2349 h 2727"/>
                <a:gd name="T16" fmla="*/ 244 w 4500"/>
                <a:gd name="T17" fmla="*/ 2105 h 2727"/>
                <a:gd name="T18" fmla="*/ 244 w 4500"/>
                <a:gd name="T19" fmla="*/ 2105 h 2727"/>
                <a:gd name="T20" fmla="*/ 244 w 4500"/>
                <a:gd name="T21" fmla="*/ 2105 h 2727"/>
                <a:gd name="T22" fmla="*/ 244 w 4500"/>
                <a:gd name="T23" fmla="*/ 2105 h 2727"/>
                <a:gd name="T24" fmla="*/ 665 w 4500"/>
                <a:gd name="T25" fmla="*/ 1773 h 2727"/>
                <a:gd name="T26" fmla="*/ 1086 w 4500"/>
                <a:gd name="T27" fmla="*/ 2128 h 2727"/>
                <a:gd name="T28" fmla="*/ 1086 w 4500"/>
                <a:gd name="T29" fmla="*/ 2128 h 2727"/>
                <a:gd name="T30" fmla="*/ 997 w 4500"/>
                <a:gd name="T31" fmla="*/ 2349 h 2727"/>
                <a:gd name="T32" fmla="*/ 931 w 4500"/>
                <a:gd name="T33" fmla="*/ 2481 h 2727"/>
                <a:gd name="T34" fmla="*/ 908 w 4500"/>
                <a:gd name="T35" fmla="*/ 2593 h 2727"/>
                <a:gd name="T36" fmla="*/ 908 w 4500"/>
                <a:gd name="T37" fmla="*/ 2593 h 2727"/>
                <a:gd name="T38" fmla="*/ 908 w 4500"/>
                <a:gd name="T39" fmla="*/ 2726 h 2727"/>
                <a:gd name="T40" fmla="*/ 4499 w 4500"/>
                <a:gd name="T41" fmla="*/ 2726 h 2727"/>
                <a:gd name="T42" fmla="*/ 4499 w 4500"/>
                <a:gd name="T43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0" h="2727">
                  <a:moveTo>
                    <a:pt x="4499" y="0"/>
                  </a:moveTo>
                  <a:lnTo>
                    <a:pt x="449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593"/>
                    <a:pt x="399" y="2593"/>
                    <a:pt x="399" y="2593"/>
                  </a:cubicBezTo>
                  <a:cubicBezTo>
                    <a:pt x="377" y="2504"/>
                    <a:pt x="377" y="2504"/>
                    <a:pt x="377" y="2504"/>
                  </a:cubicBezTo>
                  <a:cubicBezTo>
                    <a:pt x="355" y="2437"/>
                    <a:pt x="355" y="2416"/>
                    <a:pt x="311" y="2349"/>
                  </a:cubicBezTo>
                  <a:cubicBezTo>
                    <a:pt x="244" y="2282"/>
                    <a:pt x="222" y="2216"/>
                    <a:pt x="244" y="2105"/>
                  </a:cubicBezTo>
                  <a:lnTo>
                    <a:pt x="244" y="2105"/>
                  </a:lnTo>
                  <a:lnTo>
                    <a:pt x="244" y="2105"/>
                  </a:lnTo>
                  <a:lnTo>
                    <a:pt x="244" y="2105"/>
                  </a:lnTo>
                  <a:cubicBezTo>
                    <a:pt x="244" y="1906"/>
                    <a:pt x="443" y="1773"/>
                    <a:pt x="665" y="1773"/>
                  </a:cubicBezTo>
                  <a:cubicBezTo>
                    <a:pt x="886" y="1773"/>
                    <a:pt x="1086" y="1928"/>
                    <a:pt x="1086" y="2128"/>
                  </a:cubicBezTo>
                  <a:lnTo>
                    <a:pt x="1086" y="2128"/>
                  </a:lnTo>
                  <a:cubicBezTo>
                    <a:pt x="1086" y="2216"/>
                    <a:pt x="1064" y="2282"/>
                    <a:pt x="997" y="2349"/>
                  </a:cubicBezTo>
                  <a:cubicBezTo>
                    <a:pt x="975" y="2416"/>
                    <a:pt x="953" y="2437"/>
                    <a:pt x="931" y="2481"/>
                  </a:cubicBezTo>
                  <a:cubicBezTo>
                    <a:pt x="908" y="2593"/>
                    <a:pt x="908" y="2593"/>
                    <a:pt x="908" y="2593"/>
                  </a:cubicBezTo>
                  <a:lnTo>
                    <a:pt x="908" y="2593"/>
                  </a:lnTo>
                  <a:cubicBezTo>
                    <a:pt x="908" y="2726"/>
                    <a:pt x="908" y="2726"/>
                    <a:pt x="908" y="2726"/>
                  </a:cubicBezTo>
                  <a:cubicBezTo>
                    <a:pt x="4499" y="2726"/>
                    <a:pt x="4499" y="2726"/>
                    <a:pt x="4499" y="2726"/>
                  </a:cubicBezTo>
                  <a:lnTo>
                    <a:pt x="449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56030" tIns="28015" rIns="56030" bIns="28015" anchor="ctr"/>
            <a:lstStyle/>
            <a:p>
              <a:pPr>
                <a:defRPr/>
              </a:pPr>
              <a:endParaRPr lang="en-US" sz="919" dirty="0"/>
            </a:p>
          </p:txBody>
        </p:sp>
        <p:sp>
          <p:nvSpPr>
            <p:cNvPr id="140" name="Freeform 9"/>
            <p:cNvSpPr>
              <a:spLocks noChangeArrowheads="1"/>
            </p:cNvSpPr>
            <p:nvPr/>
          </p:nvSpPr>
          <p:spPr bwMode="auto">
            <a:xfrm>
              <a:off x="1484612" y="3377305"/>
              <a:ext cx="852904" cy="805883"/>
            </a:xfrm>
            <a:custGeom>
              <a:avLst/>
              <a:gdLst>
                <a:gd name="T0" fmla="*/ 2881 w 2882"/>
                <a:gd name="T1" fmla="*/ 0 h 2727"/>
                <a:gd name="T2" fmla="*/ 2881 w 2882"/>
                <a:gd name="T3" fmla="*/ 0 h 2727"/>
                <a:gd name="T4" fmla="*/ 22 w 2882"/>
                <a:gd name="T5" fmla="*/ 0 h 2727"/>
                <a:gd name="T6" fmla="*/ 598 w 2882"/>
                <a:gd name="T7" fmla="*/ 2726 h 2727"/>
                <a:gd name="T8" fmla="*/ 2881 w 2882"/>
                <a:gd name="T9" fmla="*/ 2726 h 2727"/>
                <a:gd name="T10" fmla="*/ 2881 w 2882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727">
                  <a:moveTo>
                    <a:pt x="2881" y="0"/>
                  </a:moveTo>
                  <a:lnTo>
                    <a:pt x="288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864"/>
                    <a:pt x="133" y="1773"/>
                    <a:pt x="598" y="2726"/>
                  </a:cubicBezTo>
                  <a:cubicBezTo>
                    <a:pt x="2881" y="2726"/>
                    <a:pt x="2881" y="2726"/>
                    <a:pt x="2881" y="2726"/>
                  </a:cubicBezTo>
                  <a:lnTo>
                    <a:pt x="288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56030" tIns="28015" rIns="56030" bIns="28015" anchor="ctr"/>
            <a:lstStyle/>
            <a:p>
              <a:pPr>
                <a:defRPr/>
              </a:pPr>
              <a:endParaRPr lang="en-US" sz="919" dirty="0"/>
            </a:p>
          </p:txBody>
        </p:sp>
        <p:sp>
          <p:nvSpPr>
            <p:cNvPr id="141" name="Freeform 15"/>
            <p:cNvSpPr>
              <a:spLocks noChangeArrowheads="1"/>
            </p:cNvSpPr>
            <p:nvPr/>
          </p:nvSpPr>
          <p:spPr bwMode="auto">
            <a:xfrm>
              <a:off x="3946671" y="3377305"/>
              <a:ext cx="1161151" cy="805883"/>
            </a:xfrm>
            <a:custGeom>
              <a:avLst/>
              <a:gdLst>
                <a:gd name="T0" fmla="*/ 1927 w 3923"/>
                <a:gd name="T1" fmla="*/ 2459 h 2727"/>
                <a:gd name="T2" fmla="*/ 1927 w 3923"/>
                <a:gd name="T3" fmla="*/ 2459 h 2727"/>
                <a:gd name="T4" fmla="*/ 1839 w 3923"/>
                <a:gd name="T5" fmla="*/ 2305 h 2727"/>
                <a:gd name="T6" fmla="*/ 1772 w 3923"/>
                <a:gd name="T7" fmla="*/ 2061 h 2727"/>
                <a:gd name="T8" fmla="*/ 1772 w 3923"/>
                <a:gd name="T9" fmla="*/ 2061 h 2727"/>
                <a:gd name="T10" fmla="*/ 1772 w 3923"/>
                <a:gd name="T11" fmla="*/ 2039 h 2727"/>
                <a:gd name="T12" fmla="*/ 1772 w 3923"/>
                <a:gd name="T13" fmla="*/ 2039 h 2727"/>
                <a:gd name="T14" fmla="*/ 2194 w 3923"/>
                <a:gd name="T15" fmla="*/ 1707 h 2727"/>
                <a:gd name="T16" fmla="*/ 2615 w 3923"/>
                <a:gd name="T17" fmla="*/ 2083 h 2727"/>
                <a:gd name="T18" fmla="*/ 2615 w 3923"/>
                <a:gd name="T19" fmla="*/ 2083 h 2727"/>
                <a:gd name="T20" fmla="*/ 2549 w 3923"/>
                <a:gd name="T21" fmla="*/ 2305 h 2727"/>
                <a:gd name="T22" fmla="*/ 2482 w 3923"/>
                <a:gd name="T23" fmla="*/ 2437 h 2727"/>
                <a:gd name="T24" fmla="*/ 2460 w 3923"/>
                <a:gd name="T25" fmla="*/ 2526 h 2727"/>
                <a:gd name="T26" fmla="*/ 2438 w 3923"/>
                <a:gd name="T27" fmla="*/ 2526 h 2727"/>
                <a:gd name="T28" fmla="*/ 2438 w 3923"/>
                <a:gd name="T29" fmla="*/ 2726 h 2727"/>
                <a:gd name="T30" fmla="*/ 3922 w 3923"/>
                <a:gd name="T31" fmla="*/ 2726 h 2727"/>
                <a:gd name="T32" fmla="*/ 2925 w 3923"/>
                <a:gd name="T33" fmla="*/ 443 h 2727"/>
                <a:gd name="T34" fmla="*/ 3014 w 3923"/>
                <a:gd name="T35" fmla="*/ 0 h 2727"/>
                <a:gd name="T36" fmla="*/ 0 w 3923"/>
                <a:gd name="T37" fmla="*/ 0 h 2727"/>
                <a:gd name="T38" fmla="*/ 0 w 3923"/>
                <a:gd name="T39" fmla="*/ 466 h 2727"/>
                <a:gd name="T40" fmla="*/ 177 w 3923"/>
                <a:gd name="T41" fmla="*/ 466 h 2727"/>
                <a:gd name="T42" fmla="*/ 266 w 3923"/>
                <a:gd name="T43" fmla="*/ 443 h 2727"/>
                <a:gd name="T44" fmla="*/ 399 w 3923"/>
                <a:gd name="T45" fmla="*/ 354 h 2727"/>
                <a:gd name="T46" fmla="*/ 642 w 3923"/>
                <a:gd name="T47" fmla="*/ 288 h 2727"/>
                <a:gd name="T48" fmla="*/ 665 w 3923"/>
                <a:gd name="T49" fmla="*/ 288 h 2727"/>
                <a:gd name="T50" fmla="*/ 665 w 3923"/>
                <a:gd name="T51" fmla="*/ 288 h 2727"/>
                <a:gd name="T52" fmla="*/ 665 w 3923"/>
                <a:gd name="T53" fmla="*/ 288 h 2727"/>
                <a:gd name="T54" fmla="*/ 996 w 3923"/>
                <a:gd name="T55" fmla="*/ 710 h 2727"/>
                <a:gd name="T56" fmla="*/ 620 w 3923"/>
                <a:gd name="T57" fmla="*/ 1130 h 2727"/>
                <a:gd name="T58" fmla="*/ 620 w 3923"/>
                <a:gd name="T59" fmla="*/ 1130 h 2727"/>
                <a:gd name="T60" fmla="*/ 399 w 3923"/>
                <a:gd name="T61" fmla="*/ 1064 h 2727"/>
                <a:gd name="T62" fmla="*/ 266 w 3923"/>
                <a:gd name="T63" fmla="*/ 998 h 2727"/>
                <a:gd name="T64" fmla="*/ 177 w 3923"/>
                <a:gd name="T65" fmla="*/ 976 h 2727"/>
                <a:gd name="T66" fmla="*/ 177 w 3923"/>
                <a:gd name="T67" fmla="*/ 953 h 2727"/>
                <a:gd name="T68" fmla="*/ 0 w 3923"/>
                <a:gd name="T69" fmla="*/ 953 h 2727"/>
                <a:gd name="T70" fmla="*/ 0 w 3923"/>
                <a:gd name="T71" fmla="*/ 2726 h 2727"/>
                <a:gd name="T72" fmla="*/ 1949 w 3923"/>
                <a:gd name="T73" fmla="*/ 2726 h 2727"/>
                <a:gd name="T74" fmla="*/ 1949 w 3923"/>
                <a:gd name="T75" fmla="*/ 2526 h 2727"/>
                <a:gd name="T76" fmla="*/ 1927 w 3923"/>
                <a:gd name="T77" fmla="*/ 2459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3" h="2727">
                  <a:moveTo>
                    <a:pt x="1927" y="2459"/>
                  </a:moveTo>
                  <a:lnTo>
                    <a:pt x="1927" y="2459"/>
                  </a:lnTo>
                  <a:cubicBezTo>
                    <a:pt x="1905" y="2394"/>
                    <a:pt x="1883" y="2371"/>
                    <a:pt x="1839" y="2305"/>
                  </a:cubicBezTo>
                  <a:cubicBezTo>
                    <a:pt x="1794" y="2238"/>
                    <a:pt x="1772" y="2150"/>
                    <a:pt x="1772" y="2061"/>
                  </a:cubicBezTo>
                  <a:lnTo>
                    <a:pt x="1772" y="2061"/>
                  </a:lnTo>
                  <a:cubicBezTo>
                    <a:pt x="1772" y="2039"/>
                    <a:pt x="1772" y="2039"/>
                    <a:pt x="1772" y="2039"/>
                  </a:cubicBezTo>
                  <a:lnTo>
                    <a:pt x="1772" y="2039"/>
                  </a:lnTo>
                  <a:cubicBezTo>
                    <a:pt x="1794" y="1862"/>
                    <a:pt x="1972" y="1707"/>
                    <a:pt x="2194" y="1707"/>
                  </a:cubicBezTo>
                  <a:cubicBezTo>
                    <a:pt x="2438" y="1707"/>
                    <a:pt x="2615" y="1884"/>
                    <a:pt x="2615" y="2083"/>
                  </a:cubicBezTo>
                  <a:lnTo>
                    <a:pt x="2615" y="2083"/>
                  </a:lnTo>
                  <a:cubicBezTo>
                    <a:pt x="2615" y="2172"/>
                    <a:pt x="2592" y="2238"/>
                    <a:pt x="2549" y="2305"/>
                  </a:cubicBezTo>
                  <a:cubicBezTo>
                    <a:pt x="2504" y="2349"/>
                    <a:pt x="2482" y="2394"/>
                    <a:pt x="2482" y="2437"/>
                  </a:cubicBezTo>
                  <a:cubicBezTo>
                    <a:pt x="2460" y="2526"/>
                    <a:pt x="2460" y="2526"/>
                    <a:pt x="2460" y="2526"/>
                  </a:cubicBezTo>
                  <a:cubicBezTo>
                    <a:pt x="2438" y="2526"/>
                    <a:pt x="2438" y="2526"/>
                    <a:pt x="2438" y="2526"/>
                  </a:cubicBezTo>
                  <a:cubicBezTo>
                    <a:pt x="2438" y="2726"/>
                    <a:pt x="2438" y="2726"/>
                    <a:pt x="2438" y="2726"/>
                  </a:cubicBezTo>
                  <a:cubicBezTo>
                    <a:pt x="3922" y="2726"/>
                    <a:pt x="3922" y="2726"/>
                    <a:pt x="3922" y="2726"/>
                  </a:cubicBezTo>
                  <a:cubicBezTo>
                    <a:pt x="3922" y="2726"/>
                    <a:pt x="2947" y="1064"/>
                    <a:pt x="2925" y="443"/>
                  </a:cubicBezTo>
                  <a:cubicBezTo>
                    <a:pt x="2925" y="332"/>
                    <a:pt x="2970" y="288"/>
                    <a:pt x="30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77" y="466"/>
                    <a:pt x="177" y="466"/>
                    <a:pt x="177" y="466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310" y="421"/>
                    <a:pt x="332" y="399"/>
                    <a:pt x="399" y="354"/>
                  </a:cubicBezTo>
                  <a:cubicBezTo>
                    <a:pt x="465" y="311"/>
                    <a:pt x="553" y="288"/>
                    <a:pt x="642" y="288"/>
                  </a:cubicBezTo>
                  <a:cubicBezTo>
                    <a:pt x="665" y="288"/>
                    <a:pt x="665" y="288"/>
                    <a:pt x="665" y="288"/>
                  </a:cubicBezTo>
                  <a:lnTo>
                    <a:pt x="665" y="288"/>
                  </a:lnTo>
                  <a:lnTo>
                    <a:pt x="665" y="288"/>
                  </a:lnTo>
                  <a:cubicBezTo>
                    <a:pt x="842" y="311"/>
                    <a:pt x="996" y="488"/>
                    <a:pt x="996" y="710"/>
                  </a:cubicBezTo>
                  <a:cubicBezTo>
                    <a:pt x="996" y="953"/>
                    <a:pt x="819" y="1130"/>
                    <a:pt x="620" y="1130"/>
                  </a:cubicBezTo>
                  <a:lnTo>
                    <a:pt x="620" y="1130"/>
                  </a:lnTo>
                  <a:cubicBezTo>
                    <a:pt x="553" y="1130"/>
                    <a:pt x="465" y="1108"/>
                    <a:pt x="399" y="1064"/>
                  </a:cubicBezTo>
                  <a:cubicBezTo>
                    <a:pt x="354" y="1020"/>
                    <a:pt x="332" y="998"/>
                    <a:pt x="266" y="998"/>
                  </a:cubicBezTo>
                  <a:cubicBezTo>
                    <a:pt x="177" y="976"/>
                    <a:pt x="177" y="976"/>
                    <a:pt x="177" y="976"/>
                  </a:cubicBezTo>
                  <a:cubicBezTo>
                    <a:pt x="177" y="953"/>
                    <a:pt x="177" y="953"/>
                    <a:pt x="177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1949" y="2726"/>
                    <a:pt x="1949" y="2726"/>
                    <a:pt x="1949" y="2726"/>
                  </a:cubicBezTo>
                  <a:cubicBezTo>
                    <a:pt x="1949" y="2526"/>
                    <a:pt x="1949" y="2526"/>
                    <a:pt x="1949" y="2526"/>
                  </a:cubicBezTo>
                  <a:lnTo>
                    <a:pt x="1927" y="24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56030" tIns="28015" rIns="56030" bIns="28015" anchor="ctr"/>
            <a:lstStyle/>
            <a:p>
              <a:pPr>
                <a:defRPr/>
              </a:pPr>
              <a:endParaRPr lang="en-US" sz="919" dirty="0"/>
            </a:p>
          </p:txBody>
        </p:sp>
      </p:grpSp>
      <p:grpSp>
        <p:nvGrpSpPr>
          <p:cNvPr id="142" name="Group 49"/>
          <p:cNvGrpSpPr>
            <a:grpSpLocks/>
          </p:cNvGrpSpPr>
          <p:nvPr/>
        </p:nvGrpSpPr>
        <p:grpSpPr bwMode="auto">
          <a:xfrm>
            <a:off x="889658" y="2140640"/>
            <a:ext cx="2037991" cy="669925"/>
            <a:chOff x="1504203" y="2438196"/>
            <a:chExt cx="3367209" cy="805883"/>
          </a:xfrm>
        </p:grpSpPr>
        <p:sp>
          <p:nvSpPr>
            <p:cNvPr id="143" name="Freeform 3"/>
            <p:cNvSpPr>
              <a:spLocks noChangeArrowheads="1"/>
            </p:cNvSpPr>
            <p:nvPr/>
          </p:nvSpPr>
          <p:spPr bwMode="auto">
            <a:xfrm>
              <a:off x="3946671" y="2438196"/>
              <a:ext cx="924741" cy="805883"/>
            </a:xfrm>
            <a:custGeom>
              <a:avLst/>
              <a:gdLst>
                <a:gd name="T0" fmla="*/ 708130 w 3125"/>
                <a:gd name="T1" fmla="*/ 0 h 2727"/>
                <a:gd name="T2" fmla="*/ 708130 w 3125"/>
                <a:gd name="T3" fmla="*/ 0 h 2727"/>
                <a:gd name="T4" fmla="*/ 0 w 3125"/>
                <a:gd name="T5" fmla="*/ 0 h 2727"/>
                <a:gd name="T6" fmla="*/ 0 w 3125"/>
                <a:gd name="T7" fmla="*/ 805587 h 2727"/>
                <a:gd name="T8" fmla="*/ 118071 w 3125"/>
                <a:gd name="T9" fmla="*/ 805587 h 2727"/>
                <a:gd name="T10" fmla="*/ 118071 w 3125"/>
                <a:gd name="T11" fmla="*/ 779286 h 2727"/>
                <a:gd name="T12" fmla="*/ 111265 w 3125"/>
                <a:gd name="T13" fmla="*/ 759782 h 2727"/>
                <a:gd name="T14" fmla="*/ 91734 w 3125"/>
                <a:gd name="T15" fmla="*/ 713681 h 2727"/>
                <a:gd name="T16" fmla="*/ 72204 w 3125"/>
                <a:gd name="T17" fmla="*/ 641574 h 2727"/>
                <a:gd name="T18" fmla="*/ 72204 w 3125"/>
                <a:gd name="T19" fmla="*/ 641574 h 2727"/>
                <a:gd name="T20" fmla="*/ 72204 w 3125"/>
                <a:gd name="T21" fmla="*/ 635072 h 2727"/>
                <a:gd name="T22" fmla="*/ 72204 w 3125"/>
                <a:gd name="T23" fmla="*/ 635072 h 2727"/>
                <a:gd name="T24" fmla="*/ 196785 w 3125"/>
                <a:gd name="T25" fmla="*/ 536960 h 2727"/>
                <a:gd name="T26" fmla="*/ 321070 w 3125"/>
                <a:gd name="T27" fmla="*/ 648371 h 2727"/>
                <a:gd name="T28" fmla="*/ 321070 w 3125"/>
                <a:gd name="T29" fmla="*/ 648371 h 2727"/>
                <a:gd name="T30" fmla="*/ 301540 w 3125"/>
                <a:gd name="T31" fmla="*/ 713681 h 2727"/>
                <a:gd name="T32" fmla="*/ 275499 w 3125"/>
                <a:gd name="T33" fmla="*/ 753280 h 2727"/>
                <a:gd name="T34" fmla="*/ 268693 w 3125"/>
                <a:gd name="T35" fmla="*/ 779286 h 2727"/>
                <a:gd name="T36" fmla="*/ 268693 w 3125"/>
                <a:gd name="T37" fmla="*/ 779286 h 2727"/>
                <a:gd name="T38" fmla="*/ 268693 w 3125"/>
                <a:gd name="T39" fmla="*/ 805587 h 2727"/>
                <a:gd name="T40" fmla="*/ 911425 w 3125"/>
                <a:gd name="T41" fmla="*/ 805587 h 2727"/>
                <a:gd name="T42" fmla="*/ 708130 w 3125"/>
                <a:gd name="T43" fmla="*/ 0 h 2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25" h="2727">
                  <a:moveTo>
                    <a:pt x="2393" y="0"/>
                  </a:moveTo>
                  <a:lnTo>
                    <a:pt x="239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26"/>
                    <a:pt x="0" y="2726"/>
                    <a:pt x="0" y="2726"/>
                  </a:cubicBezTo>
                  <a:cubicBezTo>
                    <a:pt x="399" y="2726"/>
                    <a:pt x="399" y="2726"/>
                    <a:pt x="399" y="2726"/>
                  </a:cubicBezTo>
                  <a:cubicBezTo>
                    <a:pt x="399" y="2637"/>
                    <a:pt x="399" y="2637"/>
                    <a:pt x="399" y="2637"/>
                  </a:cubicBezTo>
                  <a:cubicBezTo>
                    <a:pt x="376" y="2571"/>
                    <a:pt x="376" y="2571"/>
                    <a:pt x="376" y="2571"/>
                  </a:cubicBezTo>
                  <a:cubicBezTo>
                    <a:pt x="376" y="2504"/>
                    <a:pt x="354" y="2482"/>
                    <a:pt x="310" y="2415"/>
                  </a:cubicBezTo>
                  <a:cubicBezTo>
                    <a:pt x="244" y="2349"/>
                    <a:pt x="244" y="2260"/>
                    <a:pt x="244" y="2171"/>
                  </a:cubicBezTo>
                  <a:cubicBezTo>
                    <a:pt x="244" y="2149"/>
                    <a:pt x="244" y="2149"/>
                    <a:pt x="244" y="2149"/>
                  </a:cubicBezTo>
                  <a:cubicBezTo>
                    <a:pt x="266" y="1972"/>
                    <a:pt x="443" y="1817"/>
                    <a:pt x="665" y="1817"/>
                  </a:cubicBezTo>
                  <a:cubicBezTo>
                    <a:pt x="886" y="1817"/>
                    <a:pt x="1085" y="1994"/>
                    <a:pt x="1085" y="2194"/>
                  </a:cubicBezTo>
                  <a:cubicBezTo>
                    <a:pt x="1085" y="2282"/>
                    <a:pt x="1063" y="2349"/>
                    <a:pt x="1019" y="2415"/>
                  </a:cubicBezTo>
                  <a:cubicBezTo>
                    <a:pt x="975" y="2460"/>
                    <a:pt x="953" y="2504"/>
                    <a:pt x="931" y="2549"/>
                  </a:cubicBezTo>
                  <a:cubicBezTo>
                    <a:pt x="908" y="2637"/>
                    <a:pt x="908" y="2637"/>
                    <a:pt x="908" y="2637"/>
                  </a:cubicBezTo>
                  <a:cubicBezTo>
                    <a:pt x="908" y="2726"/>
                    <a:pt x="908" y="2726"/>
                    <a:pt x="908" y="2726"/>
                  </a:cubicBezTo>
                  <a:cubicBezTo>
                    <a:pt x="3080" y="2726"/>
                    <a:pt x="3080" y="2726"/>
                    <a:pt x="3080" y="2726"/>
                  </a:cubicBezTo>
                  <a:cubicBezTo>
                    <a:pt x="3124" y="2017"/>
                    <a:pt x="3036" y="997"/>
                    <a:pt x="2393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56030" tIns="28015" rIns="56030" bIns="28015" anchor="ctr"/>
            <a:lstStyle/>
            <a:p>
              <a:endParaRPr lang="id-ID" sz="1654"/>
            </a:p>
          </p:txBody>
        </p:sp>
        <p:sp>
          <p:nvSpPr>
            <p:cNvPr id="144" name="Freeform 7"/>
            <p:cNvSpPr>
              <a:spLocks noChangeArrowheads="1"/>
            </p:cNvSpPr>
            <p:nvPr/>
          </p:nvSpPr>
          <p:spPr bwMode="auto">
            <a:xfrm>
              <a:off x="2475967" y="2438196"/>
              <a:ext cx="1330949" cy="805883"/>
            </a:xfrm>
            <a:custGeom>
              <a:avLst/>
              <a:gdLst>
                <a:gd name="T0" fmla="*/ 0 w 4500"/>
                <a:gd name="T1" fmla="*/ 0 h 2727"/>
                <a:gd name="T2" fmla="*/ 0 w 4500"/>
                <a:gd name="T3" fmla="*/ 0 h 2727"/>
                <a:gd name="T4" fmla="*/ 0 w 4500"/>
                <a:gd name="T5" fmla="*/ 805587 h 2727"/>
                <a:gd name="T6" fmla="*/ 1028971 w 4500"/>
                <a:gd name="T7" fmla="*/ 805587 h 2727"/>
                <a:gd name="T8" fmla="*/ 1028971 w 4500"/>
                <a:gd name="T9" fmla="*/ 726979 h 2727"/>
                <a:gd name="T10" fmla="*/ 1022465 w 4500"/>
                <a:gd name="T11" fmla="*/ 700678 h 2727"/>
                <a:gd name="T12" fmla="*/ 1002944 w 4500"/>
                <a:gd name="T13" fmla="*/ 661374 h 2727"/>
                <a:gd name="T14" fmla="*/ 983128 w 4500"/>
                <a:gd name="T15" fmla="*/ 582765 h 2727"/>
                <a:gd name="T16" fmla="*/ 983128 w 4500"/>
                <a:gd name="T17" fmla="*/ 582765 h 2727"/>
                <a:gd name="T18" fmla="*/ 983128 w 4500"/>
                <a:gd name="T19" fmla="*/ 582765 h 2727"/>
                <a:gd name="T20" fmla="*/ 983128 w 4500"/>
                <a:gd name="T21" fmla="*/ 582765 h 2727"/>
                <a:gd name="T22" fmla="*/ 1107645 w 4500"/>
                <a:gd name="T23" fmla="*/ 484653 h 2727"/>
                <a:gd name="T24" fmla="*/ 1232163 w 4500"/>
                <a:gd name="T25" fmla="*/ 589267 h 2727"/>
                <a:gd name="T26" fmla="*/ 1232163 w 4500"/>
                <a:gd name="T27" fmla="*/ 589267 h 2727"/>
                <a:gd name="T28" fmla="*/ 1212642 w 4500"/>
                <a:gd name="T29" fmla="*/ 661374 h 2727"/>
                <a:gd name="T30" fmla="*/ 1186319 w 4500"/>
                <a:gd name="T31" fmla="*/ 694176 h 2727"/>
                <a:gd name="T32" fmla="*/ 1179812 w 4500"/>
                <a:gd name="T33" fmla="*/ 726979 h 2727"/>
                <a:gd name="T34" fmla="*/ 1179812 w 4500"/>
                <a:gd name="T35" fmla="*/ 726979 h 2727"/>
                <a:gd name="T36" fmla="*/ 1179812 w 4500"/>
                <a:gd name="T37" fmla="*/ 805587 h 2727"/>
                <a:gd name="T38" fmla="*/ 1330653 w 4500"/>
                <a:gd name="T39" fmla="*/ 805587 h 2727"/>
                <a:gd name="T40" fmla="*/ 1330653 w 4500"/>
                <a:gd name="T41" fmla="*/ 0 h 2727"/>
                <a:gd name="T42" fmla="*/ 0 w 4500"/>
                <a:gd name="T43" fmla="*/ 0 h 2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0" h="2727">
                  <a:moveTo>
                    <a:pt x="0" y="0"/>
                  </a:moveTo>
                  <a:lnTo>
                    <a:pt x="0" y="0"/>
                  </a:lnTo>
                  <a:cubicBezTo>
                    <a:pt x="0" y="2726"/>
                    <a:pt x="0" y="2726"/>
                    <a:pt x="0" y="2726"/>
                  </a:cubicBezTo>
                  <a:cubicBezTo>
                    <a:pt x="3479" y="2726"/>
                    <a:pt x="3479" y="2726"/>
                    <a:pt x="3479" y="2726"/>
                  </a:cubicBezTo>
                  <a:cubicBezTo>
                    <a:pt x="3479" y="2460"/>
                    <a:pt x="3479" y="2460"/>
                    <a:pt x="3479" y="2460"/>
                  </a:cubicBezTo>
                  <a:cubicBezTo>
                    <a:pt x="3457" y="2371"/>
                    <a:pt x="3457" y="2371"/>
                    <a:pt x="3457" y="2371"/>
                  </a:cubicBezTo>
                  <a:cubicBezTo>
                    <a:pt x="3435" y="2305"/>
                    <a:pt x="3435" y="2282"/>
                    <a:pt x="3391" y="2238"/>
                  </a:cubicBezTo>
                  <a:cubicBezTo>
                    <a:pt x="3324" y="2149"/>
                    <a:pt x="3302" y="2083"/>
                    <a:pt x="3324" y="1972"/>
                  </a:cubicBezTo>
                  <a:cubicBezTo>
                    <a:pt x="3347" y="1795"/>
                    <a:pt x="3524" y="1640"/>
                    <a:pt x="3745" y="1640"/>
                  </a:cubicBezTo>
                  <a:cubicBezTo>
                    <a:pt x="3967" y="1640"/>
                    <a:pt x="4166" y="1795"/>
                    <a:pt x="4166" y="1994"/>
                  </a:cubicBezTo>
                  <a:cubicBezTo>
                    <a:pt x="4166" y="2083"/>
                    <a:pt x="4144" y="2171"/>
                    <a:pt x="4100" y="2238"/>
                  </a:cubicBezTo>
                  <a:cubicBezTo>
                    <a:pt x="4056" y="2282"/>
                    <a:pt x="4034" y="2305"/>
                    <a:pt x="4011" y="2349"/>
                  </a:cubicBezTo>
                  <a:cubicBezTo>
                    <a:pt x="3989" y="2460"/>
                    <a:pt x="3989" y="2460"/>
                    <a:pt x="3989" y="2460"/>
                  </a:cubicBezTo>
                  <a:cubicBezTo>
                    <a:pt x="3989" y="2726"/>
                    <a:pt x="3989" y="2726"/>
                    <a:pt x="3989" y="2726"/>
                  </a:cubicBezTo>
                  <a:cubicBezTo>
                    <a:pt x="4499" y="2726"/>
                    <a:pt x="4499" y="2726"/>
                    <a:pt x="4499" y="2726"/>
                  </a:cubicBezTo>
                  <a:cubicBezTo>
                    <a:pt x="4499" y="0"/>
                    <a:pt x="4499" y="0"/>
                    <a:pt x="4499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56030" tIns="28015" rIns="56030" bIns="28015" anchor="ctr"/>
            <a:lstStyle/>
            <a:p>
              <a:endParaRPr lang="id-ID" sz="1654"/>
            </a:p>
          </p:txBody>
        </p:sp>
        <p:sp>
          <p:nvSpPr>
            <p:cNvPr id="145" name="Freeform 16"/>
            <p:cNvSpPr>
              <a:spLocks noChangeArrowheads="1"/>
            </p:cNvSpPr>
            <p:nvPr/>
          </p:nvSpPr>
          <p:spPr bwMode="auto">
            <a:xfrm>
              <a:off x="1504203" y="2438196"/>
              <a:ext cx="832006" cy="805883"/>
            </a:xfrm>
            <a:custGeom>
              <a:avLst/>
              <a:gdLst>
                <a:gd name="T0" fmla="*/ 831710 w 2815"/>
                <a:gd name="T1" fmla="*/ 0 h 2727"/>
                <a:gd name="T2" fmla="*/ 831710 w 2815"/>
                <a:gd name="T3" fmla="*/ 0 h 2727"/>
                <a:gd name="T4" fmla="*/ 294675 w 2815"/>
                <a:gd name="T5" fmla="*/ 0 h 2727"/>
                <a:gd name="T6" fmla="*/ 183248 w 2815"/>
                <a:gd name="T7" fmla="*/ 189724 h 2727"/>
                <a:gd name="T8" fmla="*/ 0 w 2815"/>
                <a:gd name="T9" fmla="*/ 805587 h 2727"/>
                <a:gd name="T10" fmla="*/ 504228 w 2815"/>
                <a:gd name="T11" fmla="*/ 805587 h 2727"/>
                <a:gd name="T12" fmla="*/ 504228 w 2815"/>
                <a:gd name="T13" fmla="*/ 726979 h 2727"/>
                <a:gd name="T14" fmla="*/ 497726 w 2815"/>
                <a:gd name="T15" fmla="*/ 700678 h 2727"/>
                <a:gd name="T16" fmla="*/ 471716 w 2815"/>
                <a:gd name="T17" fmla="*/ 661374 h 2727"/>
                <a:gd name="T18" fmla="*/ 451914 w 2815"/>
                <a:gd name="T19" fmla="*/ 589267 h 2727"/>
                <a:gd name="T20" fmla="*/ 451914 w 2815"/>
                <a:gd name="T21" fmla="*/ 582765 h 2727"/>
                <a:gd name="T22" fmla="*/ 451914 w 2815"/>
                <a:gd name="T23" fmla="*/ 582765 h 2727"/>
                <a:gd name="T24" fmla="*/ 451914 w 2815"/>
                <a:gd name="T25" fmla="*/ 582765 h 2727"/>
                <a:gd name="T26" fmla="*/ 576345 w 2815"/>
                <a:gd name="T27" fmla="*/ 484653 h 2727"/>
                <a:gd name="T28" fmla="*/ 700777 w 2815"/>
                <a:gd name="T29" fmla="*/ 596064 h 2727"/>
                <a:gd name="T30" fmla="*/ 700777 w 2815"/>
                <a:gd name="T31" fmla="*/ 596064 h 2727"/>
                <a:gd name="T32" fmla="*/ 681270 w 2815"/>
                <a:gd name="T33" fmla="*/ 661374 h 2727"/>
                <a:gd name="T34" fmla="*/ 661467 w 2815"/>
                <a:gd name="T35" fmla="*/ 700678 h 2727"/>
                <a:gd name="T36" fmla="*/ 654965 w 2815"/>
                <a:gd name="T37" fmla="*/ 726979 h 2727"/>
                <a:gd name="T38" fmla="*/ 654965 w 2815"/>
                <a:gd name="T39" fmla="*/ 726979 h 2727"/>
                <a:gd name="T40" fmla="*/ 654965 w 2815"/>
                <a:gd name="T41" fmla="*/ 805587 h 2727"/>
                <a:gd name="T42" fmla="*/ 831710 w 2815"/>
                <a:gd name="T43" fmla="*/ 805587 h 2727"/>
                <a:gd name="T44" fmla="*/ 831710 w 2815"/>
                <a:gd name="T45" fmla="*/ 0 h 27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15" h="2727">
                  <a:moveTo>
                    <a:pt x="2814" y="0"/>
                  </a:moveTo>
                  <a:lnTo>
                    <a:pt x="2814" y="0"/>
                  </a:lnTo>
                  <a:cubicBezTo>
                    <a:pt x="997" y="0"/>
                    <a:pt x="997" y="0"/>
                    <a:pt x="997" y="0"/>
                  </a:cubicBezTo>
                  <a:cubicBezTo>
                    <a:pt x="842" y="221"/>
                    <a:pt x="730" y="443"/>
                    <a:pt x="620" y="642"/>
                  </a:cubicBezTo>
                  <a:cubicBezTo>
                    <a:pt x="332" y="1241"/>
                    <a:pt x="88" y="1928"/>
                    <a:pt x="0" y="2726"/>
                  </a:cubicBezTo>
                  <a:cubicBezTo>
                    <a:pt x="1706" y="2726"/>
                    <a:pt x="1706" y="2726"/>
                    <a:pt x="1706" y="2726"/>
                  </a:cubicBezTo>
                  <a:cubicBezTo>
                    <a:pt x="1706" y="2460"/>
                    <a:pt x="1706" y="2460"/>
                    <a:pt x="1706" y="2460"/>
                  </a:cubicBezTo>
                  <a:cubicBezTo>
                    <a:pt x="1684" y="2371"/>
                    <a:pt x="1684" y="2371"/>
                    <a:pt x="1684" y="2371"/>
                  </a:cubicBezTo>
                  <a:cubicBezTo>
                    <a:pt x="1662" y="2327"/>
                    <a:pt x="1639" y="2305"/>
                    <a:pt x="1596" y="2238"/>
                  </a:cubicBezTo>
                  <a:cubicBezTo>
                    <a:pt x="1551" y="2171"/>
                    <a:pt x="1529" y="2083"/>
                    <a:pt x="1529" y="1994"/>
                  </a:cubicBezTo>
                  <a:cubicBezTo>
                    <a:pt x="1529" y="1972"/>
                    <a:pt x="1529" y="1972"/>
                    <a:pt x="1529" y="1972"/>
                  </a:cubicBezTo>
                  <a:cubicBezTo>
                    <a:pt x="1551" y="1795"/>
                    <a:pt x="1729" y="1640"/>
                    <a:pt x="1950" y="1640"/>
                  </a:cubicBezTo>
                  <a:cubicBezTo>
                    <a:pt x="2194" y="1640"/>
                    <a:pt x="2371" y="1817"/>
                    <a:pt x="2371" y="2017"/>
                  </a:cubicBezTo>
                  <a:cubicBezTo>
                    <a:pt x="2371" y="2083"/>
                    <a:pt x="2349" y="2171"/>
                    <a:pt x="2305" y="2238"/>
                  </a:cubicBezTo>
                  <a:cubicBezTo>
                    <a:pt x="2261" y="2282"/>
                    <a:pt x="2261" y="2305"/>
                    <a:pt x="2238" y="2371"/>
                  </a:cubicBezTo>
                  <a:cubicBezTo>
                    <a:pt x="2216" y="2460"/>
                    <a:pt x="2216" y="2460"/>
                    <a:pt x="2216" y="2460"/>
                  </a:cubicBezTo>
                  <a:cubicBezTo>
                    <a:pt x="2216" y="2726"/>
                    <a:pt x="2216" y="2726"/>
                    <a:pt x="2216" y="2726"/>
                  </a:cubicBezTo>
                  <a:cubicBezTo>
                    <a:pt x="2814" y="2726"/>
                    <a:pt x="2814" y="2726"/>
                    <a:pt x="2814" y="2726"/>
                  </a:cubicBezTo>
                  <a:lnTo>
                    <a:pt x="2814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56030" tIns="28015" rIns="56030" bIns="28015" anchor="ctr"/>
            <a:lstStyle/>
            <a:p>
              <a:endParaRPr lang="id-ID" sz="1654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3391648" y="5295791"/>
            <a:ext cx="6010335" cy="840489"/>
            <a:chOff x="6763349" y="8530120"/>
            <a:chExt cx="11271199" cy="1683392"/>
          </a:xfrm>
          <a:solidFill>
            <a:srgbClr val="FFFF00"/>
          </a:solidFill>
        </p:grpSpPr>
        <p:sp>
          <p:nvSpPr>
            <p:cNvPr id="36" name="TextBox 34"/>
            <p:cNvSpPr txBox="1">
              <a:spLocks noChangeArrowheads="1"/>
            </p:cNvSpPr>
            <p:nvPr/>
          </p:nvSpPr>
          <p:spPr bwMode="auto">
            <a:xfrm>
              <a:off x="7978497" y="8530120"/>
              <a:ext cx="10056051" cy="1683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00840" tIns="50420" rIns="100840" bIns="50420">
              <a:spAutoFit/>
            </a:bodyPr>
            <a:lstStyle/>
            <a:p>
              <a:pPr algn="just"/>
              <a:r>
                <a:rPr lang="en-US" sz="1200" b="1" dirty="0" err="1" smtClean="0"/>
                <a:t>Inovasi</a:t>
              </a:r>
              <a:r>
                <a:rPr lang="en-US" sz="1200" b="1" dirty="0" smtClean="0"/>
                <a:t> Daerah </a:t>
              </a:r>
              <a:r>
                <a:rPr lang="en-US" sz="1200" b="1" dirty="0" err="1" smtClean="0"/>
                <a:t>menjadi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salah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satu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sumber</a:t>
              </a:r>
              <a:r>
                <a:rPr lang="en-US" sz="1200" b="1" dirty="0" smtClean="0"/>
                <a:t> data yang </a:t>
              </a:r>
              <a:r>
                <a:rPr lang="en-US" sz="1200" b="1" dirty="0" err="1" smtClean="0"/>
                <a:t>digunakan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untuk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perhitungan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alokasi</a:t>
              </a:r>
              <a:r>
                <a:rPr lang="en-US" sz="1200" b="1" dirty="0" smtClean="0"/>
                <a:t> DID </a:t>
              </a:r>
              <a:r>
                <a:rPr lang="en-US" sz="1200" b="1" dirty="0" err="1" smtClean="0"/>
                <a:t>dalam</a:t>
              </a:r>
              <a:r>
                <a:rPr lang="en-US" sz="1200" b="1" dirty="0" smtClean="0"/>
                <a:t> KATAGORI KINERJA (</a:t>
              </a:r>
              <a:r>
                <a:rPr lang="en-US" sz="1200" b="1" dirty="0" err="1" smtClean="0"/>
                <a:t>sumber</a:t>
              </a:r>
              <a:r>
                <a:rPr lang="en-US" sz="1200" b="1" dirty="0" smtClean="0"/>
                <a:t>: DJPK)</a:t>
              </a:r>
              <a:endParaRPr lang="en-US" sz="1200" b="1" dirty="0">
                <a:ea typeface="Open Sans Light" pitchFamily="34" charset="0"/>
                <a:cs typeface="Lato Light" pitchFamily="34" charset="0"/>
              </a:endParaRPr>
            </a:p>
          </p:txBody>
        </p:sp>
        <p:sp>
          <p:nvSpPr>
            <p:cNvPr id="37" name="Round Same Side Corner Rectangle 36"/>
            <p:cNvSpPr/>
            <p:nvPr/>
          </p:nvSpPr>
          <p:spPr>
            <a:xfrm rot="10800000" flipH="1">
              <a:off x="7737878" y="8558735"/>
              <a:ext cx="107928" cy="912532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40" tIns="50420" rIns="100840" bIns="50420" anchor="ctr"/>
            <a:lstStyle/>
            <a:p>
              <a:pPr algn="ctr">
                <a:defRPr/>
              </a:pPr>
              <a:endParaRPr lang="bg-BG" sz="919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222"/>
            <p:cNvSpPr>
              <a:spLocks noEditPoints="1"/>
            </p:cNvSpPr>
            <p:nvPr/>
          </p:nvSpPr>
          <p:spPr bwMode="auto">
            <a:xfrm>
              <a:off x="6763349" y="8717713"/>
              <a:ext cx="647570" cy="651808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2023" tIns="21012" rIns="42023" bIns="21012"/>
            <a:lstStyle/>
            <a:p>
              <a:pPr>
                <a:defRPr/>
              </a:pPr>
              <a:endParaRPr lang="en-US" sz="919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53350" y="153292"/>
            <a:ext cx="7849608" cy="56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59" tIns="47760" rIns="127359" bIns="63680">
            <a:spAutoFit/>
          </a:bodyPr>
          <a:lstStyle/>
          <a:p>
            <a:pPr algn="ctr" eaLnBrk="1" hangingPunct="1">
              <a:lnSpc>
                <a:spcPct val="89000"/>
              </a:lnSpc>
            </a:pPr>
            <a:r>
              <a:rPr lang="id-ID" sz="3309" dirty="0"/>
              <a:t>Inovasi Daerah</a:t>
            </a:r>
            <a:endParaRPr lang="en-US" sz="3309" dirty="0"/>
          </a:p>
        </p:txBody>
      </p:sp>
      <p:grpSp>
        <p:nvGrpSpPr>
          <p:cNvPr id="24" name="Group 88"/>
          <p:cNvGrpSpPr>
            <a:grpSpLocks/>
          </p:cNvGrpSpPr>
          <p:nvPr/>
        </p:nvGrpSpPr>
        <p:grpSpPr bwMode="auto">
          <a:xfrm>
            <a:off x="6290412" y="1696817"/>
            <a:ext cx="2745900" cy="4720051"/>
            <a:chOff x="8350188" y="1696312"/>
            <a:chExt cx="3083500" cy="3868695"/>
          </a:xfrm>
        </p:grpSpPr>
        <p:sp>
          <p:nvSpPr>
            <p:cNvPr id="25" name="Rounded Rectangle 24"/>
            <p:cNvSpPr/>
            <p:nvPr/>
          </p:nvSpPr>
          <p:spPr>
            <a:xfrm>
              <a:off x="8350188" y="1696312"/>
              <a:ext cx="555442" cy="55085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54" b="1" dirty="0">
                  <a:solidFill>
                    <a:srgbClr val="090C0F"/>
                  </a:solidFill>
                </a:rPr>
                <a:t>1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50188" y="2507515"/>
              <a:ext cx="555442" cy="55085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54" b="1" dirty="0">
                  <a:solidFill>
                    <a:srgbClr val="090C0F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350188" y="3318720"/>
              <a:ext cx="555442" cy="55085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54" b="1" dirty="0">
                  <a:solidFill>
                    <a:srgbClr val="090C0F"/>
                  </a:solidFill>
                </a:rPr>
                <a:t>3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350188" y="4129923"/>
              <a:ext cx="555442" cy="55085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54" b="1" dirty="0">
                  <a:solidFill>
                    <a:srgbClr val="090C0F"/>
                  </a:solidFill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9200808" y="1805714"/>
              <a:ext cx="2218596" cy="284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54" dirty="0">
                  <a:solidFill>
                    <a:schemeClr val="bg1">
                      <a:lumMod val="50000"/>
                    </a:schemeClr>
                  </a:solidFill>
                </a:rPr>
                <a:t>Bentuk Inovasi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9200808" y="2412266"/>
              <a:ext cx="2218596" cy="701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54" dirty="0">
                  <a:solidFill>
                    <a:schemeClr val="bg1">
                      <a:lumMod val="50000"/>
                    </a:schemeClr>
                  </a:solidFill>
                </a:rPr>
                <a:t>Rancang bangun Bentuk Inovasi dan Pokok Perubahan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9200808" y="3449003"/>
              <a:ext cx="2218596" cy="284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54" dirty="0">
                  <a:solidFill>
                    <a:schemeClr val="bg1">
                      <a:lumMod val="50000"/>
                    </a:schemeClr>
                  </a:solidFill>
                </a:rPr>
                <a:t>Tujuan Inovasi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9215092" y="4219058"/>
              <a:ext cx="2218596" cy="284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54" dirty="0">
                  <a:solidFill>
                    <a:schemeClr val="bg1">
                      <a:lumMod val="50000"/>
                    </a:schemeClr>
                  </a:solidFill>
                </a:rPr>
                <a:t>Manfaat Inovasi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350188" y="5014151"/>
              <a:ext cx="555442" cy="5508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54" b="1" dirty="0">
                  <a:solidFill>
                    <a:srgbClr val="090C0F"/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9215092" y="5035150"/>
              <a:ext cx="2218596" cy="492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54" dirty="0">
                  <a:solidFill>
                    <a:schemeClr val="bg1">
                      <a:lumMod val="50000"/>
                    </a:schemeClr>
                  </a:solidFill>
                </a:rPr>
                <a:t>Anggaran (Jika Diperlukan)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5746050" y="749105"/>
            <a:ext cx="3535425" cy="793099"/>
          </a:xfrm>
          <a:prstGeom prst="rect">
            <a:avLst/>
          </a:prstGeom>
          <a:solidFill>
            <a:srgbClr val="7598D9"/>
          </a:solidFill>
          <a:ln w="25400" cap="flat" cmpd="sng" algn="ctr">
            <a:noFill/>
            <a:prstDash val="solid"/>
          </a:ln>
          <a:effectLst/>
        </p:spPr>
        <p:txBody>
          <a:bodyPr wrap="square" lIns="254718" tIns="127359" rIns="254718" bIns="254718" spcCol="1443">
            <a:spAutoFit/>
          </a:bodyPr>
          <a:lstStyle/>
          <a:p>
            <a:pPr algn="r" defTabSz="928588">
              <a:lnSpc>
                <a:spcPct val="90000"/>
              </a:lnSpc>
              <a:spcAft>
                <a:spcPts val="278"/>
              </a:spcAft>
              <a:defRPr/>
            </a:pPr>
            <a:endParaRPr lang="en-US" sz="294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5758157" y="842721"/>
            <a:ext cx="3523317" cy="6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20" tIns="47760" rIns="95520" bIns="47760">
            <a:spAutoFit/>
          </a:bodyPr>
          <a:lstStyle/>
          <a:p>
            <a:pPr algn="ctr"/>
            <a:r>
              <a:rPr lang="id-ID" sz="1654" b="1" dirty="0"/>
              <a:t>Substansi Proposal Inovasi daerah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7166" y="747284"/>
            <a:ext cx="3363277" cy="793099"/>
          </a:xfrm>
          <a:prstGeom prst="rect">
            <a:avLst/>
          </a:prstGeom>
          <a:solidFill>
            <a:srgbClr val="FE8637"/>
          </a:solidFill>
          <a:ln w="25400" cap="flat" cmpd="sng" algn="ctr">
            <a:noFill/>
            <a:prstDash val="solid"/>
          </a:ln>
          <a:effectLst/>
        </p:spPr>
        <p:txBody>
          <a:bodyPr wrap="square" lIns="254718" tIns="127359" rIns="254718" bIns="254718" spcCol="1443">
            <a:spAutoFit/>
          </a:bodyPr>
          <a:lstStyle/>
          <a:p>
            <a:pPr algn="r" defTabSz="928588">
              <a:lnSpc>
                <a:spcPct val="90000"/>
              </a:lnSpc>
              <a:spcAft>
                <a:spcPts val="278"/>
              </a:spcAft>
              <a:defRPr/>
            </a:pPr>
            <a:endParaRPr lang="en-US" sz="294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/>
        </p:nvSpPr>
        <p:spPr bwMode="auto">
          <a:xfrm>
            <a:off x="576095" y="954093"/>
            <a:ext cx="3535425" cy="35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20" tIns="47760" rIns="95520" bIns="47760">
            <a:spAutoFit/>
          </a:bodyPr>
          <a:lstStyle/>
          <a:p>
            <a:pPr algn="ctr"/>
            <a:r>
              <a:rPr lang="id-ID" sz="1654" b="1" dirty="0"/>
              <a:t>Mekanisme Inovasi Daerah</a:t>
            </a:r>
            <a:endParaRPr lang="fi-FI" sz="1654" b="1" dirty="0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A09DFACB-7EEB-4DB5-A031-58C63C64C673}"/>
              </a:ext>
            </a:extLst>
          </p:cNvPr>
          <p:cNvGrpSpPr/>
          <p:nvPr/>
        </p:nvGrpSpPr>
        <p:grpSpPr>
          <a:xfrm rot="5400000">
            <a:off x="654246" y="1684085"/>
            <a:ext cx="457201" cy="476185"/>
            <a:chOff x="10027556" y="1376484"/>
            <a:chExt cx="1368019" cy="2920045"/>
          </a:xfrm>
        </p:grpSpPr>
        <p:sp>
          <p:nvSpPr>
            <p:cNvPr id="78" name="Freeform: Shape 92">
              <a:extLst>
                <a:ext uri="{FF2B5EF4-FFF2-40B4-BE49-F238E27FC236}">
                  <a16:creationId xmlns="" xmlns:a16="http://schemas.microsoft.com/office/drawing/2014/main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ko-KR" altLang="en-US" sz="2114" kern="0" dirty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82" name="Graphic 2">
              <a:extLst>
                <a:ext uri="{FF2B5EF4-FFF2-40B4-BE49-F238E27FC236}">
                  <a16:creationId xmlns="" xmlns:a16="http://schemas.microsoft.com/office/drawing/2014/main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86" name="Freeform: Shape 95">
                <a:extLst>
                  <a:ext uri="{FF2B5EF4-FFF2-40B4-BE49-F238E27FC236}">
                    <a16:creationId xmlns="" xmlns:a16="http://schemas.microsoft.com/office/drawing/2014/main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rgbClr val="0070C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: Shape 96">
                <a:extLst>
                  <a:ext uri="{FF2B5EF4-FFF2-40B4-BE49-F238E27FC236}">
                    <a16:creationId xmlns="" xmlns:a16="http://schemas.microsoft.com/office/drawing/2014/main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ysClr val="window" lastClr="FFFFFF">
                  <a:alpha val="54000"/>
                </a:sys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: Shape 97">
                <a:extLst>
                  <a:ext uri="{FF2B5EF4-FFF2-40B4-BE49-F238E27FC236}">
                    <a16:creationId xmlns="" xmlns:a16="http://schemas.microsoft.com/office/drawing/2014/main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rgbClr val="0070C0">
                  <a:lumMod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: Shape 98">
                <a:extLst>
                  <a:ext uri="{FF2B5EF4-FFF2-40B4-BE49-F238E27FC236}">
                    <a16:creationId xmlns="" xmlns:a16="http://schemas.microsoft.com/office/drawing/2014/main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: Shape 99">
                <a:extLst>
                  <a:ext uri="{FF2B5EF4-FFF2-40B4-BE49-F238E27FC236}">
                    <a16:creationId xmlns="" xmlns:a16="http://schemas.microsoft.com/office/drawing/2014/main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: Shape 100">
                <a:extLst>
                  <a:ext uri="{FF2B5EF4-FFF2-40B4-BE49-F238E27FC236}">
                    <a16:creationId xmlns="" xmlns:a16="http://schemas.microsoft.com/office/drawing/2014/main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: Shape 101">
                <a:extLst>
                  <a:ext uri="{FF2B5EF4-FFF2-40B4-BE49-F238E27FC236}">
                    <a16:creationId xmlns="" xmlns:a16="http://schemas.microsoft.com/office/drawing/2014/main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09DFACB-7EEB-4DB5-A031-58C63C64C673}"/>
              </a:ext>
            </a:extLst>
          </p:cNvPr>
          <p:cNvGrpSpPr/>
          <p:nvPr/>
        </p:nvGrpSpPr>
        <p:grpSpPr>
          <a:xfrm rot="5400000">
            <a:off x="641421" y="2242959"/>
            <a:ext cx="439564" cy="473350"/>
            <a:chOff x="10027556" y="1376484"/>
            <a:chExt cx="1368019" cy="2920045"/>
          </a:xfrm>
        </p:grpSpPr>
        <p:sp>
          <p:nvSpPr>
            <p:cNvPr id="94" name="Freeform: Shape 92">
              <a:extLst>
                <a:ext uri="{FF2B5EF4-FFF2-40B4-BE49-F238E27FC236}">
                  <a16:creationId xmlns="" xmlns:a16="http://schemas.microsoft.com/office/drawing/2014/main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114" dirty="0"/>
            </a:p>
          </p:txBody>
        </p:sp>
        <p:grpSp>
          <p:nvGrpSpPr>
            <p:cNvPr id="95" name="Graphic 2">
              <a:extLst>
                <a:ext uri="{FF2B5EF4-FFF2-40B4-BE49-F238E27FC236}">
                  <a16:creationId xmlns="" xmlns:a16="http://schemas.microsoft.com/office/drawing/2014/main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chemeClr val="accent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chemeClr val="bg1">
                  <a:alpha val="54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A09DFACB-7EEB-4DB5-A031-58C63C64C673}"/>
              </a:ext>
            </a:extLst>
          </p:cNvPr>
          <p:cNvGrpSpPr/>
          <p:nvPr/>
        </p:nvGrpSpPr>
        <p:grpSpPr>
          <a:xfrm rot="5400000">
            <a:off x="642133" y="2692730"/>
            <a:ext cx="457201" cy="476185"/>
            <a:chOff x="10027556" y="1376484"/>
            <a:chExt cx="1368019" cy="2920045"/>
          </a:xfrm>
        </p:grpSpPr>
        <p:sp>
          <p:nvSpPr>
            <p:cNvPr id="104" name="Freeform: Shape 92">
              <a:extLst>
                <a:ext uri="{FF2B5EF4-FFF2-40B4-BE49-F238E27FC236}">
                  <a16:creationId xmlns="" xmlns:a16="http://schemas.microsoft.com/office/drawing/2014/main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ko-KR" altLang="en-US" sz="2114" kern="0" dirty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05" name="Graphic 2">
              <a:extLst>
                <a:ext uri="{FF2B5EF4-FFF2-40B4-BE49-F238E27FC236}">
                  <a16:creationId xmlns="" xmlns:a16="http://schemas.microsoft.com/office/drawing/2014/main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106" name="Freeform: Shape 95">
                <a:extLst>
                  <a:ext uri="{FF2B5EF4-FFF2-40B4-BE49-F238E27FC236}">
                    <a16:creationId xmlns="" xmlns:a16="http://schemas.microsoft.com/office/drawing/2014/main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rgbClr val="0070C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: Shape 96">
                <a:extLst>
                  <a:ext uri="{FF2B5EF4-FFF2-40B4-BE49-F238E27FC236}">
                    <a16:creationId xmlns="" xmlns:a16="http://schemas.microsoft.com/office/drawing/2014/main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ysClr val="window" lastClr="FFFFFF">
                  <a:alpha val="54000"/>
                </a:sys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: Shape 97">
                <a:extLst>
                  <a:ext uri="{FF2B5EF4-FFF2-40B4-BE49-F238E27FC236}">
                    <a16:creationId xmlns="" xmlns:a16="http://schemas.microsoft.com/office/drawing/2014/main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rgbClr val="0070C0">
                  <a:lumMod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: Shape 98">
                <a:extLst>
                  <a:ext uri="{FF2B5EF4-FFF2-40B4-BE49-F238E27FC236}">
                    <a16:creationId xmlns="" xmlns:a16="http://schemas.microsoft.com/office/drawing/2014/main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: Shape 99">
                <a:extLst>
                  <a:ext uri="{FF2B5EF4-FFF2-40B4-BE49-F238E27FC236}">
                    <a16:creationId xmlns="" xmlns:a16="http://schemas.microsoft.com/office/drawing/2014/main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: Shape 100">
                <a:extLst>
                  <a:ext uri="{FF2B5EF4-FFF2-40B4-BE49-F238E27FC236}">
                    <a16:creationId xmlns="" xmlns:a16="http://schemas.microsoft.com/office/drawing/2014/main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: Shape 101">
                <a:extLst>
                  <a:ext uri="{FF2B5EF4-FFF2-40B4-BE49-F238E27FC236}">
                    <a16:creationId xmlns="" xmlns:a16="http://schemas.microsoft.com/office/drawing/2014/main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A09DFACB-7EEB-4DB5-A031-58C63C64C673}"/>
              </a:ext>
            </a:extLst>
          </p:cNvPr>
          <p:cNvGrpSpPr/>
          <p:nvPr/>
        </p:nvGrpSpPr>
        <p:grpSpPr>
          <a:xfrm rot="5400000">
            <a:off x="641416" y="3299260"/>
            <a:ext cx="439564" cy="473350"/>
            <a:chOff x="10027556" y="1376484"/>
            <a:chExt cx="1368019" cy="2920045"/>
          </a:xfrm>
        </p:grpSpPr>
        <p:sp>
          <p:nvSpPr>
            <p:cNvPr id="114" name="Freeform: Shape 92">
              <a:extLst>
                <a:ext uri="{FF2B5EF4-FFF2-40B4-BE49-F238E27FC236}">
                  <a16:creationId xmlns="" xmlns:a16="http://schemas.microsoft.com/office/drawing/2014/main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114" dirty="0"/>
            </a:p>
          </p:txBody>
        </p:sp>
        <p:grpSp>
          <p:nvGrpSpPr>
            <p:cNvPr id="115" name="Graphic 2">
              <a:extLst>
                <a:ext uri="{FF2B5EF4-FFF2-40B4-BE49-F238E27FC236}">
                  <a16:creationId xmlns="" xmlns:a16="http://schemas.microsoft.com/office/drawing/2014/main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116" name="Freeform: Shape 95">
                <a:extLst>
                  <a:ext uri="{FF2B5EF4-FFF2-40B4-BE49-F238E27FC236}">
                    <a16:creationId xmlns="" xmlns:a16="http://schemas.microsoft.com/office/drawing/2014/main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chemeClr val="accent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17" name="Freeform: Shape 96">
                <a:extLst>
                  <a:ext uri="{FF2B5EF4-FFF2-40B4-BE49-F238E27FC236}">
                    <a16:creationId xmlns="" xmlns:a16="http://schemas.microsoft.com/office/drawing/2014/main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chemeClr val="bg1">
                  <a:alpha val="54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18" name="Freeform: Shape 97">
                <a:extLst>
                  <a:ext uri="{FF2B5EF4-FFF2-40B4-BE49-F238E27FC236}">
                    <a16:creationId xmlns="" xmlns:a16="http://schemas.microsoft.com/office/drawing/2014/main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19" name="Freeform: Shape 98">
                <a:extLst>
                  <a:ext uri="{FF2B5EF4-FFF2-40B4-BE49-F238E27FC236}">
                    <a16:creationId xmlns="" xmlns:a16="http://schemas.microsoft.com/office/drawing/2014/main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20" name="Freeform: Shape 99">
                <a:extLst>
                  <a:ext uri="{FF2B5EF4-FFF2-40B4-BE49-F238E27FC236}">
                    <a16:creationId xmlns="" xmlns:a16="http://schemas.microsoft.com/office/drawing/2014/main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21" name="Freeform: Shape 100">
                <a:extLst>
                  <a:ext uri="{FF2B5EF4-FFF2-40B4-BE49-F238E27FC236}">
                    <a16:creationId xmlns="" xmlns:a16="http://schemas.microsoft.com/office/drawing/2014/main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  <p:sp>
            <p:nvSpPr>
              <p:cNvPr id="122" name="Freeform: Shape 101">
                <a:extLst>
                  <a:ext uri="{FF2B5EF4-FFF2-40B4-BE49-F238E27FC236}">
                    <a16:creationId xmlns="" xmlns:a16="http://schemas.microsoft.com/office/drawing/2014/main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A09DFACB-7EEB-4DB5-A031-58C63C64C673}"/>
              </a:ext>
            </a:extLst>
          </p:cNvPr>
          <p:cNvGrpSpPr/>
          <p:nvPr/>
        </p:nvGrpSpPr>
        <p:grpSpPr>
          <a:xfrm rot="5400000">
            <a:off x="642133" y="3968491"/>
            <a:ext cx="457201" cy="476185"/>
            <a:chOff x="10027556" y="1376484"/>
            <a:chExt cx="1368019" cy="2920045"/>
          </a:xfrm>
        </p:grpSpPr>
        <p:sp>
          <p:nvSpPr>
            <p:cNvPr id="124" name="Freeform: Shape 92">
              <a:extLst>
                <a:ext uri="{FF2B5EF4-FFF2-40B4-BE49-F238E27FC236}">
                  <a16:creationId xmlns="" xmlns:a16="http://schemas.microsoft.com/office/drawing/2014/main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ko-KR" altLang="en-US" sz="2114" kern="0" dirty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="" xmlns:a16="http://schemas.microsoft.com/office/drawing/2014/main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126" name="Freeform: Shape 95">
                <a:extLst>
                  <a:ext uri="{FF2B5EF4-FFF2-40B4-BE49-F238E27FC236}">
                    <a16:creationId xmlns="" xmlns:a16="http://schemas.microsoft.com/office/drawing/2014/main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rgbClr val="0070C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: Shape 96">
                <a:extLst>
                  <a:ext uri="{FF2B5EF4-FFF2-40B4-BE49-F238E27FC236}">
                    <a16:creationId xmlns="" xmlns:a16="http://schemas.microsoft.com/office/drawing/2014/main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ysClr val="window" lastClr="FFFFFF">
                  <a:alpha val="54000"/>
                </a:sys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: Shape 97">
                <a:extLst>
                  <a:ext uri="{FF2B5EF4-FFF2-40B4-BE49-F238E27FC236}">
                    <a16:creationId xmlns="" xmlns:a16="http://schemas.microsoft.com/office/drawing/2014/main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rgbClr val="0070C0">
                  <a:lumMod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: Shape 98">
                <a:extLst>
                  <a:ext uri="{FF2B5EF4-FFF2-40B4-BE49-F238E27FC236}">
                    <a16:creationId xmlns="" xmlns:a16="http://schemas.microsoft.com/office/drawing/2014/main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: Shape 99">
                <a:extLst>
                  <a:ext uri="{FF2B5EF4-FFF2-40B4-BE49-F238E27FC236}">
                    <a16:creationId xmlns="" xmlns:a16="http://schemas.microsoft.com/office/drawing/2014/main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: Shape 100">
                <a:extLst>
                  <a:ext uri="{FF2B5EF4-FFF2-40B4-BE49-F238E27FC236}">
                    <a16:creationId xmlns="" xmlns:a16="http://schemas.microsoft.com/office/drawing/2014/main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: Shape 101">
                <a:extLst>
                  <a:ext uri="{FF2B5EF4-FFF2-40B4-BE49-F238E27FC236}">
                    <a16:creationId xmlns="" xmlns:a16="http://schemas.microsoft.com/office/drawing/2014/main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5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63" name="TextBox 162"/>
          <p:cNvSpPr txBox="1"/>
          <p:nvPr/>
        </p:nvSpPr>
        <p:spPr bwMode="auto">
          <a:xfrm>
            <a:off x="1181474" y="1540383"/>
            <a:ext cx="4613017" cy="712006"/>
          </a:xfrm>
          <a:prstGeom prst="rect">
            <a:avLst/>
          </a:prstGeom>
          <a:noFill/>
        </p:spPr>
        <p:txBody>
          <a:bodyPr wrap="square" lIns="95520" tIns="47760" rIns="95520" bIns="47760">
            <a:spAutoFit/>
          </a:bodyPr>
          <a:lstStyle/>
          <a:p>
            <a:r>
              <a:rPr lang="id-ID" sz="1000" b="1" dirty="0"/>
              <a:t>Inisiatif inovasi dapat berasal dari kepala daerah, anggota DPRD, aparatur sipil negara, Perangkat Daerah, dan anggota masyarakat </a:t>
            </a:r>
          </a:p>
        </p:txBody>
      </p:sp>
      <p:sp>
        <p:nvSpPr>
          <p:cNvPr id="165" name="TextBox 164"/>
          <p:cNvSpPr txBox="1"/>
          <p:nvPr/>
        </p:nvSpPr>
        <p:spPr bwMode="auto">
          <a:xfrm>
            <a:off x="1181474" y="2262011"/>
            <a:ext cx="4613017" cy="404229"/>
          </a:xfrm>
          <a:prstGeom prst="rect">
            <a:avLst/>
          </a:prstGeom>
          <a:noFill/>
        </p:spPr>
        <p:txBody>
          <a:bodyPr wrap="square" lIns="95520" tIns="47760" rIns="95520" bIns="47760">
            <a:spAutoFit/>
          </a:bodyPr>
          <a:lstStyle/>
          <a:p>
            <a:r>
              <a:rPr lang="id-ID" sz="1000" b="1" dirty="0"/>
              <a:t>Usulan inovasi yang berasal dari anggota DPRD ditetapkan dalam rapat paripurna </a:t>
            </a:r>
          </a:p>
        </p:txBody>
      </p:sp>
      <p:sp>
        <p:nvSpPr>
          <p:cNvPr id="166" name="TextBox 165"/>
          <p:cNvSpPr txBox="1"/>
          <p:nvPr/>
        </p:nvSpPr>
        <p:spPr bwMode="auto">
          <a:xfrm>
            <a:off x="1181469" y="2730861"/>
            <a:ext cx="4613017" cy="619673"/>
          </a:xfrm>
          <a:prstGeom prst="rect">
            <a:avLst/>
          </a:prstGeom>
          <a:noFill/>
        </p:spPr>
        <p:txBody>
          <a:bodyPr wrap="square" lIns="95520" tIns="47760" rIns="95520" bIns="47760">
            <a:spAutoFit/>
          </a:bodyPr>
          <a:lstStyle/>
          <a:p>
            <a:r>
              <a:rPr lang="id-ID" sz="1000" b="1" dirty="0"/>
              <a:t>Usulan inovasi disampaikan kepada kepala daerah untuk ditetapkan </a:t>
            </a:r>
            <a:r>
              <a:rPr lang="id-ID" sz="1200" b="1" dirty="0"/>
              <a:t>dalam Perkada sebagai Inovasi Daerah </a:t>
            </a: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1157087" y="4093701"/>
            <a:ext cx="4613017" cy="712006"/>
          </a:xfrm>
          <a:prstGeom prst="rect">
            <a:avLst/>
          </a:prstGeom>
          <a:noFill/>
        </p:spPr>
        <p:txBody>
          <a:bodyPr wrap="square" lIns="95520" tIns="47760" rIns="95520" bIns="47760">
            <a:spAutoFit/>
          </a:bodyPr>
          <a:lstStyle/>
          <a:p>
            <a:r>
              <a:rPr lang="id-ID" sz="1000" b="1" dirty="0"/>
              <a:t>Usulan inovasi yang berasal dari aparatur sipil negara harus memperoleh izin tertulis dari pimpinan Perangkat Daerah dan menjadi inovasi Perangkat Daerah </a:t>
            </a: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1181474" y="3431423"/>
            <a:ext cx="4613017" cy="650451"/>
          </a:xfrm>
          <a:prstGeom prst="rect">
            <a:avLst/>
          </a:prstGeom>
          <a:noFill/>
        </p:spPr>
        <p:txBody>
          <a:bodyPr wrap="square" lIns="95520" tIns="47760" rIns="95520" bIns="47760">
            <a:spAutoFit/>
          </a:bodyPr>
          <a:lstStyle/>
          <a:p>
            <a:r>
              <a:rPr lang="id-ID" sz="1200" b="1" dirty="0" smtClean="0"/>
              <a:t>penyelenggaraan </a:t>
            </a:r>
            <a:r>
              <a:rPr lang="id-ID" sz="1200" b="1" dirty="0"/>
              <a:t>Pemerintahan Daerah yang bersifat inovatif ditetapkan dengan Perkada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/>
              <a:t>Prinsip Inovasi Daerah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8573" y="1051828"/>
            <a:ext cx="8064136" cy="43690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Peraturan Pemerintah Republik Indonesia No. 38 Tahun 2017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202" y="1418858"/>
            <a:ext cx="14513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362980" y="3042378"/>
            <a:ext cx="1436118" cy="205492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 rot="1946687">
            <a:off x="5888224" y="2142638"/>
            <a:ext cx="858467" cy="1254503"/>
          </a:xfrm>
          <a:prstGeom prst="wedgeEllipseCallou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Callout 6"/>
          <p:cNvSpPr/>
          <p:nvPr/>
        </p:nvSpPr>
        <p:spPr>
          <a:xfrm rot="3754492">
            <a:off x="5942478" y="3279269"/>
            <a:ext cx="1228368" cy="876732"/>
          </a:xfrm>
          <a:prstGeom prst="wedgeEllipseCallou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>
          <a:xfrm rot="4886451">
            <a:off x="5844941" y="4162897"/>
            <a:ext cx="1228368" cy="876732"/>
          </a:xfrm>
          <a:prstGeom prst="wedgeEllipseCallou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Callout 8"/>
          <p:cNvSpPr/>
          <p:nvPr/>
        </p:nvSpPr>
        <p:spPr>
          <a:xfrm rot="6512479">
            <a:off x="5551345" y="5013104"/>
            <a:ext cx="1228368" cy="876732"/>
          </a:xfrm>
          <a:prstGeom prst="wedgeEllipseCallou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3620" y="4509215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7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Oval Callout 10"/>
          <p:cNvSpPr/>
          <p:nvPr/>
        </p:nvSpPr>
        <p:spPr>
          <a:xfrm rot="19653313" flipH="1">
            <a:off x="3339666" y="2142637"/>
            <a:ext cx="858467" cy="1254503"/>
          </a:xfrm>
          <a:prstGeom prst="wedgeEllipseCallou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Callout 11"/>
          <p:cNvSpPr/>
          <p:nvPr/>
        </p:nvSpPr>
        <p:spPr>
          <a:xfrm rot="17845508" flipH="1">
            <a:off x="3067256" y="3279268"/>
            <a:ext cx="1228368" cy="876732"/>
          </a:xfrm>
          <a:prstGeom prst="wedgeEllipseCallou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 rot="16713549" flipH="1">
            <a:off x="3067255" y="4162896"/>
            <a:ext cx="1228368" cy="876732"/>
          </a:xfrm>
          <a:prstGeom prst="wedgeEllipseCallou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Callout 13"/>
          <p:cNvSpPr/>
          <p:nvPr/>
        </p:nvSpPr>
        <p:spPr>
          <a:xfrm rot="15087521" flipH="1">
            <a:off x="3245871" y="5013103"/>
            <a:ext cx="1228368" cy="876732"/>
          </a:xfrm>
          <a:prstGeom prst="wedgeEllipseCallou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5520" tIns="47760" rIns="95520" bIns="47760" rtlCol="0" anchor="ctr"/>
          <a:lstStyle/>
          <a:p>
            <a:pPr algn="ctr"/>
            <a:endParaRPr lang="pl-PL" sz="1654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024" y="3577405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6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446" y="2658232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5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0791" y="5390799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8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706" y="4515177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3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1151" y="3583367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2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8469" y="2664194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1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4089" y="5396762"/>
            <a:ext cx="909474" cy="48303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3768" b="1" baseline="30000" dirty="0">
                <a:solidFill>
                  <a:schemeClr val="tx2"/>
                </a:solidFill>
                <a:latin typeface="+mj-lt"/>
              </a:rPr>
              <a:t>4</a:t>
            </a:r>
            <a:endParaRPr lang="en-US" sz="3768" b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74748" y="3616038"/>
            <a:ext cx="1385697" cy="1204448"/>
          </a:xfrm>
          <a:prstGeom prst="rect">
            <a:avLst/>
          </a:prstGeom>
        </p:spPr>
        <p:txBody>
          <a:bodyPr wrap="square" lIns="95520" tIns="47760" rIns="95520" bIns="47760">
            <a:spAutoFit/>
          </a:bodyPr>
          <a:lstStyle/>
          <a:p>
            <a:pPr algn="ctr"/>
            <a:r>
              <a:rPr lang="id-ID" sz="1200" b="1" dirty="0">
                <a:ea typeface="Montserrat" charset="0"/>
                <a:cs typeface="Montserrat" charset="0"/>
              </a:rPr>
              <a:t>Prinsip </a:t>
            </a:r>
            <a:r>
              <a:rPr lang="en-US" sz="1200" b="1" dirty="0"/>
              <a:t>d</a:t>
            </a:r>
            <a:r>
              <a:rPr lang="id-ID" sz="1200" b="1" dirty="0" smtClean="0"/>
              <a:t>alam </a:t>
            </a:r>
            <a:r>
              <a:rPr lang="id-ID" sz="1200" b="1" dirty="0"/>
              <a:t>merumuskan kebijakan inovasi </a:t>
            </a:r>
            <a:endParaRPr lang="en-US" sz="1200" b="1" dirty="0">
              <a:ea typeface="Montserrat" charset="0"/>
              <a:cs typeface="Montserrat" charset="0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975652" y="2621749"/>
            <a:ext cx="2235499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Peningkatan efisiensi </a:t>
            </a: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830357" y="3589922"/>
            <a:ext cx="2289218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Perbaikan efektivitas </a:t>
            </a: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830356" y="4325532"/>
            <a:ext cx="2248679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Perbaikan kualitas pelayanan </a:t>
            </a: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1205705" y="5353750"/>
            <a:ext cx="2049411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Tidak ada konflik kepentingan </a:t>
            </a: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6784520" y="2334092"/>
            <a:ext cx="2291125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Berorientasi kepada kepentingan umum </a:t>
            </a: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6958814" y="3408736"/>
            <a:ext cx="1935218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Dilakukan secara terbuka </a:t>
            </a: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7006810" y="4330421"/>
            <a:ext cx="2056728" cy="528498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Memenuhi nilai-nilai kepatutan; dan </a:t>
            </a:r>
          </a:p>
        </p:txBody>
      </p:sp>
      <p:sp>
        <p:nvSpPr>
          <p:cNvPr id="30" name="Text Placeholder 5"/>
          <p:cNvSpPr txBox="1">
            <a:spLocks/>
          </p:cNvSpPr>
          <p:nvPr/>
        </p:nvSpPr>
        <p:spPr>
          <a:xfrm>
            <a:off x="6556662" y="5306855"/>
            <a:ext cx="3349338" cy="1355202"/>
          </a:xfrm>
          <a:prstGeom prst="rect">
            <a:avLst/>
          </a:prstGeom>
        </p:spPr>
        <p:txBody>
          <a:bodyPr vert="horz" lIns="95520" tIns="47760" rIns="95520" bIns="4776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71" b="1" i="1" dirty="0"/>
              <a:t>Dapat dipertanggungjawabkan hasilnya tidak untuk kepentingan diri sendiri. </a:t>
            </a:r>
          </a:p>
        </p:txBody>
      </p:sp>
    </p:spTree>
    <p:extLst>
      <p:ext uri="{BB962C8B-B14F-4D97-AF65-F5344CB8AC3E}">
        <p14:creationId xmlns:p14="http://schemas.microsoft.com/office/powerpoint/2010/main" val="32113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4"/>
          <p:cNvSpPr txBox="1">
            <a:spLocks/>
          </p:cNvSpPr>
          <p:nvPr/>
        </p:nvSpPr>
        <p:spPr bwMode="auto">
          <a:xfrm>
            <a:off x="1173910" y="365126"/>
            <a:ext cx="689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0" tIns="47760" rIns="95520" bIns="4776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id-ID" sz="3768" b="1" kern="0" dirty="0">
                <a:solidFill>
                  <a:srgbClr val="575F6D"/>
                </a:solidFill>
                <a:latin typeface="Arial"/>
                <a:ea typeface="+mj-ea"/>
                <a:cs typeface="Arial"/>
              </a:rPr>
              <a:t>Bentuk Inovasi Daerah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17518" y="1016954"/>
            <a:ext cx="2644175" cy="5277399"/>
            <a:chOff x="796606" y="1217474"/>
            <a:chExt cx="3383982" cy="4512989"/>
          </a:xfrm>
        </p:grpSpPr>
        <p:sp>
          <p:nvSpPr>
            <p:cNvPr id="90" name="Rectangle 89"/>
            <p:cNvSpPr/>
            <p:nvPr/>
          </p:nvSpPr>
          <p:spPr>
            <a:xfrm>
              <a:off x="979255" y="2223504"/>
              <a:ext cx="3186329" cy="3506959"/>
            </a:xfrm>
            <a:prstGeom prst="rect">
              <a:avLst/>
            </a:prstGeom>
            <a:solidFill>
              <a:sysClr val="windowText" lastClr="000000">
                <a:alpha val="1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224125" tIns="224125" rIns="224125" bIns="224125" spcCol="1270"/>
            <a:lstStyle/>
            <a:p>
              <a:pPr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1471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94259" y="1217476"/>
              <a:ext cx="3186329" cy="638596"/>
            </a:xfrm>
            <a:prstGeom prst="rect">
              <a:avLst/>
            </a:prstGeom>
            <a:solidFill>
              <a:srgbClr val="FE8637"/>
            </a:solidFill>
            <a:ln w="25400" cap="flat" cmpd="sng" algn="ctr">
              <a:noFill/>
              <a:prstDash val="solid"/>
            </a:ln>
            <a:effectLst/>
          </p:spPr>
          <p:txBody>
            <a:bodyPr lIns="224125" tIns="112063" rIns="224125" bIns="224125" spcCol="1270">
              <a:spAutoFit/>
            </a:bodyPr>
            <a:lstStyle/>
            <a:p>
              <a:pPr algn="r"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294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979256" y="2223504"/>
              <a:ext cx="3186327" cy="173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400" dirty="0"/>
                <a:t>Inovasi Tata Kelola Pemerintah Daerah meliputi penataan tata laksana internal dalam pelaksanaan fungsi manajemen dan pengelolaan unsur manajemen E-Planning, E-Budgeting dan lain sebagainya. 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27"/>
            <p:cNvSpPr txBox="1">
              <a:spLocks noChangeArrowheads="1"/>
            </p:cNvSpPr>
            <p:nvPr/>
          </p:nvSpPr>
          <p:spPr bwMode="auto">
            <a:xfrm>
              <a:off x="796606" y="1217474"/>
              <a:ext cx="3368976" cy="81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400" b="1" dirty="0"/>
                <a:t>Inovasi Tata Kelola Pemerintah Daerah 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360717" y="1016955"/>
            <a:ext cx="2614893" cy="5395721"/>
            <a:chOff x="868877" y="1217473"/>
            <a:chExt cx="3348175" cy="5046067"/>
          </a:xfrm>
        </p:grpSpPr>
        <p:sp>
          <p:nvSpPr>
            <p:cNvPr id="96" name="Rectangle 95"/>
            <p:cNvSpPr/>
            <p:nvPr/>
          </p:nvSpPr>
          <p:spPr>
            <a:xfrm>
              <a:off x="1030723" y="2034089"/>
              <a:ext cx="3186329" cy="4229451"/>
            </a:xfrm>
            <a:prstGeom prst="rect">
              <a:avLst/>
            </a:prstGeom>
            <a:solidFill>
              <a:sysClr val="windowText" lastClr="000000">
                <a:alpha val="1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224125" tIns="224125" rIns="224125" bIns="224125" spcCol="1270"/>
            <a:lstStyle/>
            <a:p>
              <a:pPr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1471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68877" y="1217473"/>
              <a:ext cx="3296707" cy="698370"/>
            </a:xfrm>
            <a:prstGeom prst="rect">
              <a:avLst/>
            </a:prstGeom>
            <a:solidFill>
              <a:srgbClr val="7598D9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24125" tIns="112063" rIns="224125" bIns="224125" spcCol="1270">
              <a:spAutoFit/>
            </a:bodyPr>
            <a:lstStyle/>
            <a:p>
              <a:pPr algn="r"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294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1082193" y="2488120"/>
              <a:ext cx="3083391" cy="365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4000"/>
                </a:lnSpc>
                <a:spcAft>
                  <a:spcPts val="835"/>
                </a:spcAft>
                <a:buClr>
                  <a:srgbClr val="FE8637"/>
                </a:buClr>
              </a:pPr>
              <a:r>
                <a:rPr lang="en-US" sz="1200" dirty="0"/>
                <a:t>M</a:t>
              </a:r>
              <a:r>
                <a:rPr lang="id-ID" sz="1200" dirty="0" smtClean="0"/>
                <a:t>erupakan </a:t>
              </a:r>
              <a:r>
                <a:rPr lang="id-ID" sz="1200" dirty="0"/>
                <a:t>inovasi dalam penyediaan layanan kepada masyarakat yang meliputi proses pemberian layanan barang/jasa publik, serta inovasi jenis dan bentuk barang/jasa publik, yang memberi pelayanan langsung kepada masyarakat seperti: inovasi dalam pelayanan perijinan, inovasi dalam pelayanan kesehatan, inovasi dalam pelayanan pendidikan dan lain sebagainya </a:t>
              </a:r>
              <a:endParaRPr 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TextBox 34"/>
            <p:cNvSpPr txBox="1">
              <a:spLocks noChangeArrowheads="1"/>
            </p:cNvSpPr>
            <p:nvPr/>
          </p:nvSpPr>
          <p:spPr bwMode="auto">
            <a:xfrm>
              <a:off x="1416090" y="1313054"/>
              <a:ext cx="2221243" cy="44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d-ID" sz="1400" b="1" dirty="0"/>
                <a:t>Inovasi </a:t>
              </a:r>
              <a:r>
                <a:rPr lang="id-ID" sz="1400" b="1" dirty="0" smtClean="0"/>
                <a:t>Pelayanan</a:t>
              </a:r>
              <a:endParaRPr lang="en-US" sz="1400" b="1" dirty="0" smtClean="0"/>
            </a:p>
            <a:p>
              <a:pPr algn="ctr"/>
              <a:r>
                <a:rPr lang="id-ID" sz="1400" b="1" dirty="0" smtClean="0"/>
                <a:t> </a:t>
              </a:r>
              <a:r>
                <a:rPr lang="id-ID" sz="1400" b="1" dirty="0"/>
                <a:t>Publik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223809" y="1006477"/>
            <a:ext cx="2991444" cy="5501201"/>
            <a:chOff x="938476" y="1208514"/>
            <a:chExt cx="3358461" cy="4704376"/>
          </a:xfrm>
        </p:grpSpPr>
        <p:sp>
          <p:nvSpPr>
            <p:cNvPr id="102" name="Rectangle 101"/>
            <p:cNvSpPr/>
            <p:nvPr/>
          </p:nvSpPr>
          <p:spPr>
            <a:xfrm>
              <a:off x="938476" y="2660349"/>
              <a:ext cx="3186329" cy="3252541"/>
            </a:xfrm>
            <a:prstGeom prst="rect">
              <a:avLst/>
            </a:prstGeom>
            <a:solidFill>
              <a:sysClr val="windowText" lastClr="000000">
                <a:alpha val="1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224125" tIns="224125" rIns="224125" bIns="224125" spcCol="1270"/>
            <a:lstStyle/>
            <a:p>
              <a:pPr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1471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10517" y="1217474"/>
              <a:ext cx="3186420" cy="1017505"/>
            </a:xfrm>
            <a:prstGeom prst="rect">
              <a:avLst/>
            </a:prstGeom>
            <a:solidFill>
              <a:srgbClr val="AEBAD5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24125" tIns="112063" rIns="224125" bIns="224125" spcCol="1270">
              <a:spAutoFit/>
            </a:bodyPr>
            <a:lstStyle/>
            <a:p>
              <a:pPr algn="r" defTabSz="928588">
                <a:lnSpc>
                  <a:spcPct val="90000"/>
                </a:lnSpc>
                <a:spcAft>
                  <a:spcPts val="278"/>
                </a:spcAft>
                <a:defRPr/>
              </a:pPr>
              <a:endParaRPr lang="en-US" sz="294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4" name="Rectangle 38"/>
            <p:cNvSpPr>
              <a:spLocks noChangeArrowheads="1"/>
            </p:cNvSpPr>
            <p:nvPr/>
          </p:nvSpPr>
          <p:spPr bwMode="auto">
            <a:xfrm>
              <a:off x="979255" y="2681121"/>
              <a:ext cx="3145549" cy="163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4000"/>
                </a:lnSpc>
                <a:spcAft>
                  <a:spcPts val="835"/>
                </a:spcAft>
                <a:buClr>
                  <a:srgbClr val="FE8637"/>
                </a:buClr>
              </a:pPr>
              <a:r>
                <a:rPr lang="id-ID" sz="1400" dirty="0"/>
                <a:t>Inovasi Bentuk Lainnya meliputi Segala bentuk inovasi dalam penyelenggaraan urusan pemerintahan yang menjadi kewenangan daerah, seperti: inovasi dalam bidang urusan pekerjaan umum, inovasi dalam bidang urusan lingkungan hidup dan lain sebagainya. 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TextBox 40"/>
            <p:cNvSpPr txBox="1">
              <a:spLocks noChangeArrowheads="1"/>
            </p:cNvSpPr>
            <p:nvPr/>
          </p:nvSpPr>
          <p:spPr bwMode="auto">
            <a:xfrm>
              <a:off x="1110517" y="1208514"/>
              <a:ext cx="3186420" cy="102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d-ID" sz="1200" b="1" dirty="0"/>
                <a:t>Inovasi Bentuk Lainnya</a:t>
              </a:r>
              <a:r>
                <a:rPr lang="id-ID" sz="1200" dirty="0"/>
                <a:t> </a:t>
              </a:r>
              <a:r>
                <a:rPr lang="id-ID" sz="1200" b="1" dirty="0"/>
                <a:t>sesuai bidang urusan pemerintahan yang menjadi kewenangan Daerah</a:t>
              </a:r>
              <a:endParaRPr lang="id-ID" sz="1200" kern="0" dirty="0">
                <a:solidFill>
                  <a:sysClr val="window" lastClr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3539121" y="1558690"/>
            <a:ext cx="2680595" cy="3481330"/>
            <a:chOff x="679098" y="1617487"/>
            <a:chExt cx="3327327" cy="3322708"/>
          </a:xfrm>
          <a:solidFill>
            <a:srgbClr val="ED7D31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79098" y="1794594"/>
              <a:ext cx="1747213" cy="1876580"/>
            </a:xfrm>
            <a:custGeom>
              <a:avLst/>
              <a:gdLst>
                <a:gd name="T0" fmla="*/ 1485 w 2269"/>
                <a:gd name="T1" fmla="*/ 4 h 2437"/>
                <a:gd name="T2" fmla="*/ 1632 w 2269"/>
                <a:gd name="T3" fmla="*/ 33 h 2437"/>
                <a:gd name="T4" fmla="*/ 1770 w 2269"/>
                <a:gd name="T5" fmla="*/ 81 h 2437"/>
                <a:gd name="T6" fmla="*/ 1897 w 2269"/>
                <a:gd name="T7" fmla="*/ 144 h 2437"/>
                <a:gd name="T8" fmla="*/ 2008 w 2269"/>
                <a:gd name="T9" fmla="*/ 219 h 2437"/>
                <a:gd name="T10" fmla="*/ 2104 w 2269"/>
                <a:gd name="T11" fmla="*/ 299 h 2437"/>
                <a:gd name="T12" fmla="*/ 2181 w 2269"/>
                <a:gd name="T13" fmla="*/ 379 h 2437"/>
                <a:gd name="T14" fmla="*/ 2236 w 2269"/>
                <a:gd name="T15" fmla="*/ 454 h 2437"/>
                <a:gd name="T16" fmla="*/ 2269 w 2269"/>
                <a:gd name="T17" fmla="*/ 519 h 2437"/>
                <a:gd name="T18" fmla="*/ 2212 w 2269"/>
                <a:gd name="T19" fmla="*/ 468 h 2437"/>
                <a:gd name="T20" fmla="*/ 2159 w 2269"/>
                <a:gd name="T21" fmla="*/ 447 h 2437"/>
                <a:gd name="T22" fmla="*/ 2112 w 2269"/>
                <a:gd name="T23" fmla="*/ 454 h 2437"/>
                <a:gd name="T24" fmla="*/ 2067 w 2269"/>
                <a:gd name="T25" fmla="*/ 483 h 2437"/>
                <a:gd name="T26" fmla="*/ 2025 w 2269"/>
                <a:gd name="T27" fmla="*/ 531 h 2437"/>
                <a:gd name="T28" fmla="*/ 1986 w 2269"/>
                <a:gd name="T29" fmla="*/ 595 h 2437"/>
                <a:gd name="T30" fmla="*/ 1948 w 2269"/>
                <a:gd name="T31" fmla="*/ 670 h 2437"/>
                <a:gd name="T32" fmla="*/ 1911 w 2269"/>
                <a:gd name="T33" fmla="*/ 752 h 2437"/>
                <a:gd name="T34" fmla="*/ 1873 w 2269"/>
                <a:gd name="T35" fmla="*/ 838 h 2437"/>
                <a:gd name="T36" fmla="*/ 1834 w 2269"/>
                <a:gd name="T37" fmla="*/ 923 h 2437"/>
                <a:gd name="T38" fmla="*/ 1793 w 2269"/>
                <a:gd name="T39" fmla="*/ 1005 h 2437"/>
                <a:gd name="T40" fmla="*/ 1750 w 2269"/>
                <a:gd name="T41" fmla="*/ 1078 h 2437"/>
                <a:gd name="T42" fmla="*/ 1704 w 2269"/>
                <a:gd name="T43" fmla="*/ 1139 h 2437"/>
                <a:gd name="T44" fmla="*/ 1653 w 2269"/>
                <a:gd name="T45" fmla="*/ 1184 h 2437"/>
                <a:gd name="T46" fmla="*/ 1559 w 2269"/>
                <a:gd name="T47" fmla="*/ 1237 h 2437"/>
                <a:gd name="T48" fmla="*/ 1450 w 2269"/>
                <a:gd name="T49" fmla="*/ 1280 h 2437"/>
                <a:gd name="T50" fmla="*/ 1337 w 2269"/>
                <a:gd name="T51" fmla="*/ 1314 h 2437"/>
                <a:gd name="T52" fmla="*/ 1226 w 2269"/>
                <a:gd name="T53" fmla="*/ 1339 h 2437"/>
                <a:gd name="T54" fmla="*/ 1123 w 2269"/>
                <a:gd name="T55" fmla="*/ 1356 h 2437"/>
                <a:gd name="T56" fmla="*/ 1036 w 2269"/>
                <a:gd name="T57" fmla="*/ 1369 h 2437"/>
                <a:gd name="T58" fmla="*/ 970 w 2269"/>
                <a:gd name="T59" fmla="*/ 1376 h 2437"/>
                <a:gd name="T60" fmla="*/ 935 w 2269"/>
                <a:gd name="T61" fmla="*/ 1379 h 2437"/>
                <a:gd name="T62" fmla="*/ 927 w 2269"/>
                <a:gd name="T63" fmla="*/ 1379 h 2437"/>
                <a:gd name="T64" fmla="*/ 908 w 2269"/>
                <a:gd name="T65" fmla="*/ 1381 h 2437"/>
                <a:gd name="T66" fmla="*/ 874 w 2269"/>
                <a:gd name="T67" fmla="*/ 1388 h 2437"/>
                <a:gd name="T68" fmla="*/ 826 w 2269"/>
                <a:gd name="T69" fmla="*/ 1398 h 2437"/>
                <a:gd name="T70" fmla="*/ 767 w 2269"/>
                <a:gd name="T71" fmla="*/ 1415 h 2437"/>
                <a:gd name="T72" fmla="*/ 699 w 2269"/>
                <a:gd name="T73" fmla="*/ 1439 h 2437"/>
                <a:gd name="T74" fmla="*/ 624 w 2269"/>
                <a:gd name="T75" fmla="*/ 1472 h 2437"/>
                <a:gd name="T76" fmla="*/ 545 w 2269"/>
                <a:gd name="T77" fmla="*/ 1514 h 2437"/>
                <a:gd name="T78" fmla="*/ 465 w 2269"/>
                <a:gd name="T79" fmla="*/ 1568 h 2437"/>
                <a:gd name="T80" fmla="*/ 387 w 2269"/>
                <a:gd name="T81" fmla="*/ 1633 h 2437"/>
                <a:gd name="T82" fmla="*/ 311 w 2269"/>
                <a:gd name="T83" fmla="*/ 1712 h 2437"/>
                <a:gd name="T84" fmla="*/ 240 w 2269"/>
                <a:gd name="T85" fmla="*/ 1805 h 2437"/>
                <a:gd name="T86" fmla="*/ 178 w 2269"/>
                <a:gd name="T87" fmla="*/ 1914 h 2437"/>
                <a:gd name="T88" fmla="*/ 128 w 2269"/>
                <a:gd name="T89" fmla="*/ 2040 h 2437"/>
                <a:gd name="T90" fmla="*/ 90 w 2269"/>
                <a:gd name="T91" fmla="*/ 2184 h 2437"/>
                <a:gd name="T92" fmla="*/ 68 w 2269"/>
                <a:gd name="T93" fmla="*/ 2348 h 2437"/>
                <a:gd name="T94" fmla="*/ 34 w 2269"/>
                <a:gd name="T95" fmla="*/ 2311 h 2437"/>
                <a:gd name="T96" fmla="*/ 3 w 2269"/>
                <a:gd name="T97" fmla="*/ 2059 h 2437"/>
                <a:gd name="T98" fmla="*/ 5 w 2269"/>
                <a:gd name="T99" fmla="*/ 1808 h 2437"/>
                <a:gd name="T100" fmla="*/ 35 w 2269"/>
                <a:gd name="T101" fmla="*/ 1561 h 2437"/>
                <a:gd name="T102" fmla="*/ 93 w 2269"/>
                <a:gd name="T103" fmla="*/ 1320 h 2437"/>
                <a:gd name="T104" fmla="*/ 176 w 2269"/>
                <a:gd name="T105" fmla="*/ 1090 h 2437"/>
                <a:gd name="T106" fmla="*/ 278 w 2269"/>
                <a:gd name="T107" fmla="*/ 872 h 2437"/>
                <a:gd name="T108" fmla="*/ 400 w 2269"/>
                <a:gd name="T109" fmla="*/ 672 h 2437"/>
                <a:gd name="T110" fmla="*/ 536 w 2269"/>
                <a:gd name="T111" fmla="*/ 490 h 2437"/>
                <a:gd name="T112" fmla="*/ 686 w 2269"/>
                <a:gd name="T113" fmla="*/ 332 h 2437"/>
                <a:gd name="T114" fmla="*/ 844 w 2269"/>
                <a:gd name="T115" fmla="*/ 198 h 2437"/>
                <a:gd name="T116" fmla="*/ 1009 w 2269"/>
                <a:gd name="T117" fmla="*/ 94 h 2437"/>
                <a:gd name="T118" fmla="*/ 1172 w 2269"/>
                <a:gd name="T119" fmla="*/ 30 h 2437"/>
                <a:gd name="T120" fmla="*/ 1331 w 2269"/>
                <a:gd name="T121" fmla="*/ 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9" h="2437">
                  <a:moveTo>
                    <a:pt x="1409" y="0"/>
                  </a:moveTo>
                  <a:lnTo>
                    <a:pt x="1485" y="4"/>
                  </a:lnTo>
                  <a:lnTo>
                    <a:pt x="1560" y="16"/>
                  </a:lnTo>
                  <a:lnTo>
                    <a:pt x="1632" y="33"/>
                  </a:lnTo>
                  <a:lnTo>
                    <a:pt x="1703" y="54"/>
                  </a:lnTo>
                  <a:lnTo>
                    <a:pt x="1770" y="81"/>
                  </a:lnTo>
                  <a:lnTo>
                    <a:pt x="1835" y="111"/>
                  </a:lnTo>
                  <a:lnTo>
                    <a:pt x="1897" y="144"/>
                  </a:lnTo>
                  <a:lnTo>
                    <a:pt x="1955" y="181"/>
                  </a:lnTo>
                  <a:lnTo>
                    <a:pt x="2008" y="219"/>
                  </a:lnTo>
                  <a:lnTo>
                    <a:pt x="2058" y="258"/>
                  </a:lnTo>
                  <a:lnTo>
                    <a:pt x="2104" y="299"/>
                  </a:lnTo>
                  <a:lnTo>
                    <a:pt x="2145" y="340"/>
                  </a:lnTo>
                  <a:lnTo>
                    <a:pt x="2181" y="379"/>
                  </a:lnTo>
                  <a:lnTo>
                    <a:pt x="2212" y="417"/>
                  </a:lnTo>
                  <a:lnTo>
                    <a:pt x="2236" y="454"/>
                  </a:lnTo>
                  <a:lnTo>
                    <a:pt x="2256" y="488"/>
                  </a:lnTo>
                  <a:lnTo>
                    <a:pt x="2269" y="519"/>
                  </a:lnTo>
                  <a:lnTo>
                    <a:pt x="2240" y="489"/>
                  </a:lnTo>
                  <a:lnTo>
                    <a:pt x="2212" y="468"/>
                  </a:lnTo>
                  <a:lnTo>
                    <a:pt x="2185" y="454"/>
                  </a:lnTo>
                  <a:lnTo>
                    <a:pt x="2159" y="447"/>
                  </a:lnTo>
                  <a:lnTo>
                    <a:pt x="2135" y="447"/>
                  </a:lnTo>
                  <a:lnTo>
                    <a:pt x="2112" y="454"/>
                  </a:lnTo>
                  <a:lnTo>
                    <a:pt x="2090" y="466"/>
                  </a:lnTo>
                  <a:lnTo>
                    <a:pt x="2067" y="483"/>
                  </a:lnTo>
                  <a:lnTo>
                    <a:pt x="2046" y="505"/>
                  </a:lnTo>
                  <a:lnTo>
                    <a:pt x="2025" y="531"/>
                  </a:lnTo>
                  <a:lnTo>
                    <a:pt x="2006" y="561"/>
                  </a:lnTo>
                  <a:lnTo>
                    <a:pt x="1986" y="595"/>
                  </a:lnTo>
                  <a:lnTo>
                    <a:pt x="1968" y="631"/>
                  </a:lnTo>
                  <a:lnTo>
                    <a:pt x="1948" y="670"/>
                  </a:lnTo>
                  <a:lnTo>
                    <a:pt x="1930" y="711"/>
                  </a:lnTo>
                  <a:lnTo>
                    <a:pt x="1911" y="752"/>
                  </a:lnTo>
                  <a:lnTo>
                    <a:pt x="1892" y="795"/>
                  </a:lnTo>
                  <a:lnTo>
                    <a:pt x="1873" y="838"/>
                  </a:lnTo>
                  <a:lnTo>
                    <a:pt x="1854" y="881"/>
                  </a:lnTo>
                  <a:lnTo>
                    <a:pt x="1834" y="923"/>
                  </a:lnTo>
                  <a:lnTo>
                    <a:pt x="1814" y="965"/>
                  </a:lnTo>
                  <a:lnTo>
                    <a:pt x="1793" y="1005"/>
                  </a:lnTo>
                  <a:lnTo>
                    <a:pt x="1772" y="1043"/>
                  </a:lnTo>
                  <a:lnTo>
                    <a:pt x="1750" y="1078"/>
                  </a:lnTo>
                  <a:lnTo>
                    <a:pt x="1728" y="1110"/>
                  </a:lnTo>
                  <a:lnTo>
                    <a:pt x="1704" y="1139"/>
                  </a:lnTo>
                  <a:lnTo>
                    <a:pt x="1679" y="1163"/>
                  </a:lnTo>
                  <a:lnTo>
                    <a:pt x="1653" y="1184"/>
                  </a:lnTo>
                  <a:lnTo>
                    <a:pt x="1607" y="1212"/>
                  </a:lnTo>
                  <a:lnTo>
                    <a:pt x="1559" y="1237"/>
                  </a:lnTo>
                  <a:lnTo>
                    <a:pt x="1505" y="1261"/>
                  </a:lnTo>
                  <a:lnTo>
                    <a:pt x="1450" y="1280"/>
                  </a:lnTo>
                  <a:lnTo>
                    <a:pt x="1393" y="1299"/>
                  </a:lnTo>
                  <a:lnTo>
                    <a:pt x="1337" y="1314"/>
                  </a:lnTo>
                  <a:lnTo>
                    <a:pt x="1281" y="1327"/>
                  </a:lnTo>
                  <a:lnTo>
                    <a:pt x="1226" y="1339"/>
                  </a:lnTo>
                  <a:lnTo>
                    <a:pt x="1173" y="1348"/>
                  </a:lnTo>
                  <a:lnTo>
                    <a:pt x="1123" y="1356"/>
                  </a:lnTo>
                  <a:lnTo>
                    <a:pt x="1078" y="1364"/>
                  </a:lnTo>
                  <a:lnTo>
                    <a:pt x="1036" y="1369"/>
                  </a:lnTo>
                  <a:lnTo>
                    <a:pt x="1000" y="1373"/>
                  </a:lnTo>
                  <a:lnTo>
                    <a:pt x="970" y="1376"/>
                  </a:lnTo>
                  <a:lnTo>
                    <a:pt x="949" y="1377"/>
                  </a:lnTo>
                  <a:lnTo>
                    <a:pt x="935" y="1379"/>
                  </a:lnTo>
                  <a:lnTo>
                    <a:pt x="929" y="1379"/>
                  </a:lnTo>
                  <a:lnTo>
                    <a:pt x="927" y="1379"/>
                  </a:lnTo>
                  <a:lnTo>
                    <a:pt x="920" y="1380"/>
                  </a:lnTo>
                  <a:lnTo>
                    <a:pt x="908" y="1381"/>
                  </a:lnTo>
                  <a:lnTo>
                    <a:pt x="894" y="1384"/>
                  </a:lnTo>
                  <a:lnTo>
                    <a:pt x="874" y="1388"/>
                  </a:lnTo>
                  <a:lnTo>
                    <a:pt x="852" y="1392"/>
                  </a:lnTo>
                  <a:lnTo>
                    <a:pt x="826" y="1398"/>
                  </a:lnTo>
                  <a:lnTo>
                    <a:pt x="798" y="1406"/>
                  </a:lnTo>
                  <a:lnTo>
                    <a:pt x="767" y="1415"/>
                  </a:lnTo>
                  <a:lnTo>
                    <a:pt x="734" y="1426"/>
                  </a:lnTo>
                  <a:lnTo>
                    <a:pt x="699" y="1439"/>
                  </a:lnTo>
                  <a:lnTo>
                    <a:pt x="662" y="1455"/>
                  </a:lnTo>
                  <a:lnTo>
                    <a:pt x="624" y="1472"/>
                  </a:lnTo>
                  <a:lnTo>
                    <a:pt x="585" y="1491"/>
                  </a:lnTo>
                  <a:lnTo>
                    <a:pt x="545" y="1514"/>
                  </a:lnTo>
                  <a:lnTo>
                    <a:pt x="505" y="1540"/>
                  </a:lnTo>
                  <a:lnTo>
                    <a:pt x="465" y="1568"/>
                  </a:lnTo>
                  <a:lnTo>
                    <a:pt x="426" y="1599"/>
                  </a:lnTo>
                  <a:lnTo>
                    <a:pt x="387" y="1633"/>
                  </a:lnTo>
                  <a:lnTo>
                    <a:pt x="347" y="1671"/>
                  </a:lnTo>
                  <a:lnTo>
                    <a:pt x="311" y="1712"/>
                  </a:lnTo>
                  <a:lnTo>
                    <a:pt x="274" y="1756"/>
                  </a:lnTo>
                  <a:lnTo>
                    <a:pt x="240" y="1805"/>
                  </a:lnTo>
                  <a:lnTo>
                    <a:pt x="208" y="1857"/>
                  </a:lnTo>
                  <a:lnTo>
                    <a:pt x="178" y="1914"/>
                  </a:lnTo>
                  <a:lnTo>
                    <a:pt x="152" y="1974"/>
                  </a:lnTo>
                  <a:lnTo>
                    <a:pt x="128" y="2040"/>
                  </a:lnTo>
                  <a:lnTo>
                    <a:pt x="107" y="2109"/>
                  </a:lnTo>
                  <a:lnTo>
                    <a:pt x="90" y="2184"/>
                  </a:lnTo>
                  <a:lnTo>
                    <a:pt x="76" y="2263"/>
                  </a:lnTo>
                  <a:lnTo>
                    <a:pt x="68" y="2348"/>
                  </a:lnTo>
                  <a:lnTo>
                    <a:pt x="63" y="2437"/>
                  </a:lnTo>
                  <a:lnTo>
                    <a:pt x="34" y="2311"/>
                  </a:lnTo>
                  <a:lnTo>
                    <a:pt x="14" y="2185"/>
                  </a:lnTo>
                  <a:lnTo>
                    <a:pt x="3" y="2059"/>
                  </a:lnTo>
                  <a:lnTo>
                    <a:pt x="0" y="1934"/>
                  </a:lnTo>
                  <a:lnTo>
                    <a:pt x="5" y="1808"/>
                  </a:lnTo>
                  <a:lnTo>
                    <a:pt x="17" y="1684"/>
                  </a:lnTo>
                  <a:lnTo>
                    <a:pt x="35" y="1561"/>
                  </a:lnTo>
                  <a:lnTo>
                    <a:pt x="62" y="1439"/>
                  </a:lnTo>
                  <a:lnTo>
                    <a:pt x="93" y="1320"/>
                  </a:lnTo>
                  <a:lnTo>
                    <a:pt x="131" y="1204"/>
                  </a:lnTo>
                  <a:lnTo>
                    <a:pt x="176" y="1090"/>
                  </a:lnTo>
                  <a:lnTo>
                    <a:pt x="224" y="980"/>
                  </a:lnTo>
                  <a:lnTo>
                    <a:pt x="278" y="872"/>
                  </a:lnTo>
                  <a:lnTo>
                    <a:pt x="337" y="770"/>
                  </a:lnTo>
                  <a:lnTo>
                    <a:pt x="400" y="672"/>
                  </a:lnTo>
                  <a:lnTo>
                    <a:pt x="465" y="578"/>
                  </a:lnTo>
                  <a:lnTo>
                    <a:pt x="536" y="490"/>
                  </a:lnTo>
                  <a:lnTo>
                    <a:pt x="610" y="408"/>
                  </a:lnTo>
                  <a:lnTo>
                    <a:pt x="686" y="332"/>
                  </a:lnTo>
                  <a:lnTo>
                    <a:pt x="763" y="262"/>
                  </a:lnTo>
                  <a:lnTo>
                    <a:pt x="844" y="198"/>
                  </a:lnTo>
                  <a:lnTo>
                    <a:pt x="926" y="143"/>
                  </a:lnTo>
                  <a:lnTo>
                    <a:pt x="1009" y="94"/>
                  </a:lnTo>
                  <a:lnTo>
                    <a:pt x="1091" y="56"/>
                  </a:lnTo>
                  <a:lnTo>
                    <a:pt x="1172" y="30"/>
                  </a:lnTo>
                  <a:lnTo>
                    <a:pt x="1252" y="12"/>
                  </a:lnTo>
                  <a:lnTo>
                    <a:pt x="1331" y="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386" tIns="46693" rIns="93386" bIns="4669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1477626" y="1617487"/>
              <a:ext cx="2126071" cy="1410707"/>
            </a:xfrm>
            <a:custGeom>
              <a:avLst/>
              <a:gdLst>
                <a:gd name="T0" fmla="*/ 1202 w 2761"/>
                <a:gd name="T1" fmla="*/ 2 h 1832"/>
                <a:gd name="T2" fmla="*/ 1388 w 2761"/>
                <a:gd name="T3" fmla="*/ 15 h 1832"/>
                <a:gd name="T4" fmla="*/ 1563 w 2761"/>
                <a:gd name="T5" fmla="*/ 44 h 1832"/>
                <a:gd name="T6" fmla="*/ 1724 w 2761"/>
                <a:gd name="T7" fmla="*/ 84 h 1832"/>
                <a:gd name="T8" fmla="*/ 1873 w 2761"/>
                <a:gd name="T9" fmla="*/ 133 h 1832"/>
                <a:gd name="T10" fmla="*/ 2008 w 2761"/>
                <a:gd name="T11" fmla="*/ 189 h 1832"/>
                <a:gd name="T12" fmla="*/ 2130 w 2761"/>
                <a:gd name="T13" fmla="*/ 248 h 1832"/>
                <a:gd name="T14" fmla="*/ 2238 w 2761"/>
                <a:gd name="T15" fmla="*/ 309 h 1832"/>
                <a:gd name="T16" fmla="*/ 2329 w 2761"/>
                <a:gd name="T17" fmla="*/ 368 h 1832"/>
                <a:gd name="T18" fmla="*/ 2405 w 2761"/>
                <a:gd name="T19" fmla="*/ 421 h 1832"/>
                <a:gd name="T20" fmla="*/ 2466 w 2761"/>
                <a:gd name="T21" fmla="*/ 469 h 1832"/>
                <a:gd name="T22" fmla="*/ 2509 w 2761"/>
                <a:gd name="T23" fmla="*/ 505 h 1832"/>
                <a:gd name="T24" fmla="*/ 2535 w 2761"/>
                <a:gd name="T25" fmla="*/ 529 h 1832"/>
                <a:gd name="T26" fmla="*/ 2548 w 2761"/>
                <a:gd name="T27" fmla="*/ 545 h 1832"/>
                <a:gd name="T28" fmla="*/ 2571 w 2761"/>
                <a:gd name="T29" fmla="*/ 575 h 1832"/>
                <a:gd name="T30" fmla="*/ 2601 w 2761"/>
                <a:gd name="T31" fmla="*/ 618 h 1832"/>
                <a:gd name="T32" fmla="*/ 2635 w 2761"/>
                <a:gd name="T33" fmla="*/ 673 h 1832"/>
                <a:gd name="T34" fmla="*/ 2672 w 2761"/>
                <a:gd name="T35" fmla="*/ 741 h 1832"/>
                <a:gd name="T36" fmla="*/ 2706 w 2761"/>
                <a:gd name="T37" fmla="*/ 821 h 1832"/>
                <a:gd name="T38" fmla="*/ 2733 w 2761"/>
                <a:gd name="T39" fmla="*/ 913 h 1832"/>
                <a:gd name="T40" fmla="*/ 2753 w 2761"/>
                <a:gd name="T41" fmla="*/ 1016 h 1832"/>
                <a:gd name="T42" fmla="*/ 2761 w 2761"/>
                <a:gd name="T43" fmla="*/ 1128 h 1832"/>
                <a:gd name="T44" fmla="*/ 2753 w 2761"/>
                <a:gd name="T45" fmla="*/ 1250 h 1832"/>
                <a:gd name="T46" fmla="*/ 2728 w 2761"/>
                <a:gd name="T47" fmla="*/ 1383 h 1832"/>
                <a:gd name="T48" fmla="*/ 2679 w 2761"/>
                <a:gd name="T49" fmla="*/ 1525 h 1832"/>
                <a:gd name="T50" fmla="*/ 2606 w 2761"/>
                <a:gd name="T51" fmla="*/ 1674 h 1832"/>
                <a:gd name="T52" fmla="*/ 2505 w 2761"/>
                <a:gd name="T53" fmla="*/ 1832 h 1832"/>
                <a:gd name="T54" fmla="*/ 2533 w 2761"/>
                <a:gd name="T55" fmla="*/ 1770 h 1832"/>
                <a:gd name="T56" fmla="*/ 2537 w 2761"/>
                <a:gd name="T57" fmla="*/ 1720 h 1832"/>
                <a:gd name="T58" fmla="*/ 2521 w 2761"/>
                <a:gd name="T59" fmla="*/ 1679 h 1832"/>
                <a:gd name="T60" fmla="*/ 2488 w 2761"/>
                <a:gd name="T61" fmla="*/ 1648 h 1832"/>
                <a:gd name="T62" fmla="*/ 2445 w 2761"/>
                <a:gd name="T63" fmla="*/ 1626 h 1832"/>
                <a:gd name="T64" fmla="*/ 2394 w 2761"/>
                <a:gd name="T65" fmla="*/ 1611 h 1832"/>
                <a:gd name="T66" fmla="*/ 2340 w 2761"/>
                <a:gd name="T67" fmla="*/ 1605 h 1832"/>
                <a:gd name="T68" fmla="*/ 2286 w 2761"/>
                <a:gd name="T69" fmla="*/ 1603 h 1832"/>
                <a:gd name="T70" fmla="*/ 2221 w 2761"/>
                <a:gd name="T71" fmla="*/ 1597 h 1832"/>
                <a:gd name="T72" fmla="*/ 2142 w 2761"/>
                <a:gd name="T73" fmla="*/ 1589 h 1832"/>
                <a:gd name="T74" fmla="*/ 2053 w 2761"/>
                <a:gd name="T75" fmla="*/ 1577 h 1832"/>
                <a:gd name="T76" fmla="*/ 1960 w 2761"/>
                <a:gd name="T77" fmla="*/ 1560 h 1832"/>
                <a:gd name="T78" fmla="*/ 1863 w 2761"/>
                <a:gd name="T79" fmla="*/ 1534 h 1832"/>
                <a:gd name="T80" fmla="*/ 1767 w 2761"/>
                <a:gd name="T81" fmla="*/ 1497 h 1832"/>
                <a:gd name="T82" fmla="*/ 1675 w 2761"/>
                <a:gd name="T83" fmla="*/ 1449 h 1832"/>
                <a:gd name="T84" fmla="*/ 1590 w 2761"/>
                <a:gd name="T85" fmla="*/ 1384 h 1832"/>
                <a:gd name="T86" fmla="*/ 1514 w 2761"/>
                <a:gd name="T87" fmla="*/ 1304 h 1832"/>
                <a:gd name="T88" fmla="*/ 1452 w 2761"/>
                <a:gd name="T89" fmla="*/ 1205 h 1832"/>
                <a:gd name="T90" fmla="*/ 1399 w 2761"/>
                <a:gd name="T91" fmla="*/ 1075 h 1832"/>
                <a:gd name="T92" fmla="*/ 1333 w 2761"/>
                <a:gd name="T93" fmla="*/ 932 h 1832"/>
                <a:gd name="T94" fmla="*/ 1254 w 2761"/>
                <a:gd name="T95" fmla="*/ 795 h 1832"/>
                <a:gd name="T96" fmla="*/ 1165 w 2761"/>
                <a:gd name="T97" fmla="*/ 668 h 1832"/>
                <a:gd name="T98" fmla="*/ 1064 w 2761"/>
                <a:gd name="T99" fmla="*/ 553 h 1832"/>
                <a:gd name="T100" fmla="*/ 953 w 2761"/>
                <a:gd name="T101" fmla="*/ 452 h 1832"/>
                <a:gd name="T102" fmla="*/ 831 w 2761"/>
                <a:gd name="T103" fmla="*/ 368 h 1832"/>
                <a:gd name="T104" fmla="*/ 699 w 2761"/>
                <a:gd name="T105" fmla="*/ 302 h 1832"/>
                <a:gd name="T106" fmla="*/ 558 w 2761"/>
                <a:gd name="T107" fmla="*/ 257 h 1832"/>
                <a:gd name="T108" fmla="*/ 409 w 2761"/>
                <a:gd name="T109" fmla="*/ 238 h 1832"/>
                <a:gd name="T110" fmla="*/ 250 w 2761"/>
                <a:gd name="T111" fmla="*/ 244 h 1832"/>
                <a:gd name="T112" fmla="*/ 85 w 2761"/>
                <a:gd name="T113" fmla="*/ 281 h 1832"/>
                <a:gd name="T114" fmla="*/ 121 w 2761"/>
                <a:gd name="T115" fmla="*/ 248 h 1832"/>
                <a:gd name="T116" fmla="*/ 355 w 2761"/>
                <a:gd name="T117" fmla="*/ 147 h 1832"/>
                <a:gd name="T118" fmla="*/ 582 w 2761"/>
                <a:gd name="T119" fmla="*/ 75 h 1832"/>
                <a:gd name="T120" fmla="*/ 798 w 2761"/>
                <a:gd name="T121" fmla="*/ 29 h 1832"/>
                <a:gd name="T122" fmla="*/ 1005 w 2761"/>
                <a:gd name="T123" fmla="*/ 5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1" h="1832">
                  <a:moveTo>
                    <a:pt x="1105" y="0"/>
                  </a:moveTo>
                  <a:lnTo>
                    <a:pt x="1202" y="2"/>
                  </a:lnTo>
                  <a:lnTo>
                    <a:pt x="1296" y="7"/>
                  </a:lnTo>
                  <a:lnTo>
                    <a:pt x="1388" y="15"/>
                  </a:lnTo>
                  <a:lnTo>
                    <a:pt x="1477" y="28"/>
                  </a:lnTo>
                  <a:lnTo>
                    <a:pt x="1563" y="44"/>
                  </a:lnTo>
                  <a:lnTo>
                    <a:pt x="1645" y="62"/>
                  </a:lnTo>
                  <a:lnTo>
                    <a:pt x="1724" y="84"/>
                  </a:lnTo>
                  <a:lnTo>
                    <a:pt x="1800" y="108"/>
                  </a:lnTo>
                  <a:lnTo>
                    <a:pt x="1873" y="133"/>
                  </a:lnTo>
                  <a:lnTo>
                    <a:pt x="1943" y="160"/>
                  </a:lnTo>
                  <a:lnTo>
                    <a:pt x="2008" y="189"/>
                  </a:lnTo>
                  <a:lnTo>
                    <a:pt x="2071" y="219"/>
                  </a:lnTo>
                  <a:lnTo>
                    <a:pt x="2130" y="248"/>
                  </a:lnTo>
                  <a:lnTo>
                    <a:pt x="2187" y="280"/>
                  </a:lnTo>
                  <a:lnTo>
                    <a:pt x="2238" y="309"/>
                  </a:lnTo>
                  <a:lnTo>
                    <a:pt x="2286" y="339"/>
                  </a:lnTo>
                  <a:lnTo>
                    <a:pt x="2329" y="368"/>
                  </a:lnTo>
                  <a:lnTo>
                    <a:pt x="2370" y="395"/>
                  </a:lnTo>
                  <a:lnTo>
                    <a:pt x="2405" y="421"/>
                  </a:lnTo>
                  <a:lnTo>
                    <a:pt x="2438" y="446"/>
                  </a:lnTo>
                  <a:lnTo>
                    <a:pt x="2466" y="469"/>
                  </a:lnTo>
                  <a:lnTo>
                    <a:pt x="2489" y="488"/>
                  </a:lnTo>
                  <a:lnTo>
                    <a:pt x="2509" y="505"/>
                  </a:lnTo>
                  <a:lnTo>
                    <a:pt x="2525" y="518"/>
                  </a:lnTo>
                  <a:lnTo>
                    <a:pt x="2535" y="529"/>
                  </a:lnTo>
                  <a:lnTo>
                    <a:pt x="2540" y="534"/>
                  </a:lnTo>
                  <a:lnTo>
                    <a:pt x="2548" y="545"/>
                  </a:lnTo>
                  <a:lnTo>
                    <a:pt x="2559" y="558"/>
                  </a:lnTo>
                  <a:lnTo>
                    <a:pt x="2571" y="575"/>
                  </a:lnTo>
                  <a:lnTo>
                    <a:pt x="2585" y="595"/>
                  </a:lnTo>
                  <a:lnTo>
                    <a:pt x="2601" y="618"/>
                  </a:lnTo>
                  <a:lnTo>
                    <a:pt x="2618" y="644"/>
                  </a:lnTo>
                  <a:lnTo>
                    <a:pt x="2635" y="673"/>
                  </a:lnTo>
                  <a:lnTo>
                    <a:pt x="2653" y="706"/>
                  </a:lnTo>
                  <a:lnTo>
                    <a:pt x="2672" y="741"/>
                  </a:lnTo>
                  <a:lnTo>
                    <a:pt x="2689" y="781"/>
                  </a:lnTo>
                  <a:lnTo>
                    <a:pt x="2706" y="821"/>
                  </a:lnTo>
                  <a:lnTo>
                    <a:pt x="2720" y="866"/>
                  </a:lnTo>
                  <a:lnTo>
                    <a:pt x="2733" y="913"/>
                  </a:lnTo>
                  <a:lnTo>
                    <a:pt x="2745" y="963"/>
                  </a:lnTo>
                  <a:lnTo>
                    <a:pt x="2753" y="1016"/>
                  </a:lnTo>
                  <a:lnTo>
                    <a:pt x="2758" y="1071"/>
                  </a:lnTo>
                  <a:lnTo>
                    <a:pt x="2761" y="1128"/>
                  </a:lnTo>
                  <a:lnTo>
                    <a:pt x="2759" y="1187"/>
                  </a:lnTo>
                  <a:lnTo>
                    <a:pt x="2753" y="1250"/>
                  </a:lnTo>
                  <a:lnTo>
                    <a:pt x="2742" y="1316"/>
                  </a:lnTo>
                  <a:lnTo>
                    <a:pt x="2728" y="1383"/>
                  </a:lnTo>
                  <a:lnTo>
                    <a:pt x="2706" y="1452"/>
                  </a:lnTo>
                  <a:lnTo>
                    <a:pt x="2679" y="1525"/>
                  </a:lnTo>
                  <a:lnTo>
                    <a:pt x="2647" y="1598"/>
                  </a:lnTo>
                  <a:lnTo>
                    <a:pt x="2606" y="1674"/>
                  </a:lnTo>
                  <a:lnTo>
                    <a:pt x="2560" y="1752"/>
                  </a:lnTo>
                  <a:lnTo>
                    <a:pt x="2505" y="1832"/>
                  </a:lnTo>
                  <a:lnTo>
                    <a:pt x="2522" y="1800"/>
                  </a:lnTo>
                  <a:lnTo>
                    <a:pt x="2533" y="1770"/>
                  </a:lnTo>
                  <a:lnTo>
                    <a:pt x="2538" y="1744"/>
                  </a:lnTo>
                  <a:lnTo>
                    <a:pt x="2537" y="1720"/>
                  </a:lnTo>
                  <a:lnTo>
                    <a:pt x="2531" y="1698"/>
                  </a:lnTo>
                  <a:lnTo>
                    <a:pt x="2521" y="1679"/>
                  </a:lnTo>
                  <a:lnTo>
                    <a:pt x="2506" y="1662"/>
                  </a:lnTo>
                  <a:lnTo>
                    <a:pt x="2488" y="1648"/>
                  </a:lnTo>
                  <a:lnTo>
                    <a:pt x="2467" y="1636"/>
                  </a:lnTo>
                  <a:lnTo>
                    <a:pt x="2445" y="1626"/>
                  </a:lnTo>
                  <a:lnTo>
                    <a:pt x="2420" y="1618"/>
                  </a:lnTo>
                  <a:lnTo>
                    <a:pt x="2394" y="1611"/>
                  </a:lnTo>
                  <a:lnTo>
                    <a:pt x="2366" y="1607"/>
                  </a:lnTo>
                  <a:lnTo>
                    <a:pt x="2340" y="1605"/>
                  </a:lnTo>
                  <a:lnTo>
                    <a:pt x="2312" y="1603"/>
                  </a:lnTo>
                  <a:lnTo>
                    <a:pt x="2286" y="1603"/>
                  </a:lnTo>
                  <a:lnTo>
                    <a:pt x="2255" y="1601"/>
                  </a:lnTo>
                  <a:lnTo>
                    <a:pt x="2221" y="1597"/>
                  </a:lnTo>
                  <a:lnTo>
                    <a:pt x="2183" y="1594"/>
                  </a:lnTo>
                  <a:lnTo>
                    <a:pt x="2142" y="1589"/>
                  </a:lnTo>
                  <a:lnTo>
                    <a:pt x="2099" y="1584"/>
                  </a:lnTo>
                  <a:lnTo>
                    <a:pt x="2053" y="1577"/>
                  </a:lnTo>
                  <a:lnTo>
                    <a:pt x="2007" y="1569"/>
                  </a:lnTo>
                  <a:lnTo>
                    <a:pt x="1960" y="1560"/>
                  </a:lnTo>
                  <a:lnTo>
                    <a:pt x="1911" y="1548"/>
                  </a:lnTo>
                  <a:lnTo>
                    <a:pt x="1863" y="1534"/>
                  </a:lnTo>
                  <a:lnTo>
                    <a:pt x="1816" y="1517"/>
                  </a:lnTo>
                  <a:lnTo>
                    <a:pt x="1767" y="1497"/>
                  </a:lnTo>
                  <a:lnTo>
                    <a:pt x="1720" y="1475"/>
                  </a:lnTo>
                  <a:lnTo>
                    <a:pt x="1675" y="1449"/>
                  </a:lnTo>
                  <a:lnTo>
                    <a:pt x="1631" y="1418"/>
                  </a:lnTo>
                  <a:lnTo>
                    <a:pt x="1590" y="1384"/>
                  </a:lnTo>
                  <a:lnTo>
                    <a:pt x="1551" y="1346"/>
                  </a:lnTo>
                  <a:lnTo>
                    <a:pt x="1514" y="1304"/>
                  </a:lnTo>
                  <a:lnTo>
                    <a:pt x="1481" y="1257"/>
                  </a:lnTo>
                  <a:lnTo>
                    <a:pt x="1452" y="1205"/>
                  </a:lnTo>
                  <a:lnTo>
                    <a:pt x="1428" y="1147"/>
                  </a:lnTo>
                  <a:lnTo>
                    <a:pt x="1399" y="1075"/>
                  </a:lnTo>
                  <a:lnTo>
                    <a:pt x="1367" y="1003"/>
                  </a:lnTo>
                  <a:lnTo>
                    <a:pt x="1333" y="932"/>
                  </a:lnTo>
                  <a:lnTo>
                    <a:pt x="1295" y="862"/>
                  </a:lnTo>
                  <a:lnTo>
                    <a:pt x="1254" y="795"/>
                  </a:lnTo>
                  <a:lnTo>
                    <a:pt x="1211" y="730"/>
                  </a:lnTo>
                  <a:lnTo>
                    <a:pt x="1165" y="668"/>
                  </a:lnTo>
                  <a:lnTo>
                    <a:pt x="1116" y="609"/>
                  </a:lnTo>
                  <a:lnTo>
                    <a:pt x="1064" y="553"/>
                  </a:lnTo>
                  <a:lnTo>
                    <a:pt x="1009" y="500"/>
                  </a:lnTo>
                  <a:lnTo>
                    <a:pt x="953" y="452"/>
                  </a:lnTo>
                  <a:lnTo>
                    <a:pt x="893" y="407"/>
                  </a:lnTo>
                  <a:lnTo>
                    <a:pt x="831" y="368"/>
                  </a:lnTo>
                  <a:lnTo>
                    <a:pt x="766" y="332"/>
                  </a:lnTo>
                  <a:lnTo>
                    <a:pt x="699" y="302"/>
                  </a:lnTo>
                  <a:lnTo>
                    <a:pt x="629" y="277"/>
                  </a:lnTo>
                  <a:lnTo>
                    <a:pt x="558" y="257"/>
                  </a:lnTo>
                  <a:lnTo>
                    <a:pt x="485" y="244"/>
                  </a:lnTo>
                  <a:lnTo>
                    <a:pt x="409" y="238"/>
                  </a:lnTo>
                  <a:lnTo>
                    <a:pt x="330" y="238"/>
                  </a:lnTo>
                  <a:lnTo>
                    <a:pt x="250" y="244"/>
                  </a:lnTo>
                  <a:lnTo>
                    <a:pt x="169" y="259"/>
                  </a:lnTo>
                  <a:lnTo>
                    <a:pt x="85" y="281"/>
                  </a:lnTo>
                  <a:lnTo>
                    <a:pt x="0" y="310"/>
                  </a:lnTo>
                  <a:lnTo>
                    <a:pt x="121" y="248"/>
                  </a:lnTo>
                  <a:lnTo>
                    <a:pt x="239" y="194"/>
                  </a:lnTo>
                  <a:lnTo>
                    <a:pt x="355" y="147"/>
                  </a:lnTo>
                  <a:lnTo>
                    <a:pt x="469" y="108"/>
                  </a:lnTo>
                  <a:lnTo>
                    <a:pt x="582" y="75"/>
                  </a:lnTo>
                  <a:lnTo>
                    <a:pt x="691" y="49"/>
                  </a:lnTo>
                  <a:lnTo>
                    <a:pt x="798" y="29"/>
                  </a:lnTo>
                  <a:lnTo>
                    <a:pt x="903" y="15"/>
                  </a:lnTo>
                  <a:lnTo>
                    <a:pt x="1005" y="5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386" tIns="46693" rIns="93386" bIns="4669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2858301" y="2028685"/>
              <a:ext cx="1148124" cy="2261598"/>
            </a:xfrm>
            <a:custGeom>
              <a:avLst/>
              <a:gdLst>
                <a:gd name="T0" fmla="*/ 918 w 1491"/>
                <a:gd name="T1" fmla="*/ 162 h 2937"/>
                <a:gd name="T2" fmla="*/ 1130 w 1491"/>
                <a:gd name="T3" fmla="*/ 428 h 2937"/>
                <a:gd name="T4" fmla="*/ 1291 w 1491"/>
                <a:gd name="T5" fmla="*/ 718 h 2937"/>
                <a:gd name="T6" fmla="*/ 1404 w 1491"/>
                <a:gd name="T7" fmla="*/ 1022 h 2937"/>
                <a:gd name="T8" fmla="*/ 1470 w 1491"/>
                <a:gd name="T9" fmla="*/ 1332 h 2937"/>
                <a:gd name="T10" fmla="*/ 1491 w 1491"/>
                <a:gd name="T11" fmla="*/ 1640 h 2937"/>
                <a:gd name="T12" fmla="*/ 1482 w 1491"/>
                <a:gd name="T13" fmla="*/ 1839 h 2937"/>
                <a:gd name="T14" fmla="*/ 1433 w 1491"/>
                <a:gd name="T15" fmla="*/ 2125 h 2937"/>
                <a:gd name="T16" fmla="*/ 1347 w 1491"/>
                <a:gd name="T17" fmla="*/ 2386 h 2937"/>
                <a:gd name="T18" fmla="*/ 1206 w 1491"/>
                <a:gd name="T19" fmla="*/ 2606 h 2937"/>
                <a:gd name="T20" fmla="*/ 1040 w 1491"/>
                <a:gd name="T21" fmla="*/ 2760 h 2937"/>
                <a:gd name="T22" fmla="*/ 867 w 1491"/>
                <a:gd name="T23" fmla="*/ 2860 h 2937"/>
                <a:gd name="T24" fmla="*/ 692 w 1491"/>
                <a:gd name="T25" fmla="*/ 2916 h 2937"/>
                <a:gd name="T26" fmla="*/ 523 w 1491"/>
                <a:gd name="T27" fmla="*/ 2936 h 2937"/>
                <a:gd name="T28" fmla="*/ 367 w 1491"/>
                <a:gd name="T29" fmla="*/ 2931 h 2937"/>
                <a:gd name="T30" fmla="*/ 230 w 1491"/>
                <a:gd name="T31" fmla="*/ 2909 h 2937"/>
                <a:gd name="T32" fmla="*/ 120 w 1491"/>
                <a:gd name="T33" fmla="*/ 2878 h 2937"/>
                <a:gd name="T34" fmla="*/ 41 w 1491"/>
                <a:gd name="T35" fmla="*/ 2851 h 2937"/>
                <a:gd name="T36" fmla="*/ 3 w 1491"/>
                <a:gd name="T37" fmla="*/ 2835 h 2937"/>
                <a:gd name="T38" fmla="*/ 7 w 1491"/>
                <a:gd name="T39" fmla="*/ 2836 h 2937"/>
                <a:gd name="T40" fmla="*/ 37 w 1491"/>
                <a:gd name="T41" fmla="*/ 2844 h 2937"/>
                <a:gd name="T42" fmla="*/ 83 w 1491"/>
                <a:gd name="T43" fmla="*/ 2851 h 2937"/>
                <a:gd name="T44" fmla="*/ 135 w 1491"/>
                <a:gd name="T45" fmla="*/ 2848 h 2937"/>
                <a:gd name="T46" fmla="*/ 185 w 1491"/>
                <a:gd name="T47" fmla="*/ 2830 h 2937"/>
                <a:gd name="T48" fmla="*/ 224 w 1491"/>
                <a:gd name="T49" fmla="*/ 2787 h 2937"/>
                <a:gd name="T50" fmla="*/ 243 w 1491"/>
                <a:gd name="T51" fmla="*/ 2711 h 2937"/>
                <a:gd name="T52" fmla="*/ 231 w 1491"/>
                <a:gd name="T53" fmla="*/ 2595 h 2937"/>
                <a:gd name="T54" fmla="*/ 218 w 1491"/>
                <a:gd name="T55" fmla="*/ 2515 h 2937"/>
                <a:gd name="T56" fmla="*/ 196 w 1491"/>
                <a:gd name="T57" fmla="*/ 2384 h 2937"/>
                <a:gd name="T58" fmla="*/ 177 w 1491"/>
                <a:gd name="T59" fmla="*/ 2225 h 2937"/>
                <a:gd name="T60" fmla="*/ 175 w 1491"/>
                <a:gd name="T61" fmla="*/ 2060 h 2937"/>
                <a:gd name="T62" fmla="*/ 200 w 1491"/>
                <a:gd name="T63" fmla="*/ 1910 h 2937"/>
                <a:gd name="T64" fmla="*/ 247 w 1491"/>
                <a:gd name="T65" fmla="*/ 1811 h 2937"/>
                <a:gd name="T66" fmla="*/ 324 w 1491"/>
                <a:gd name="T67" fmla="*/ 1700 h 2937"/>
                <a:gd name="T68" fmla="*/ 417 w 1491"/>
                <a:gd name="T69" fmla="*/ 1589 h 2937"/>
                <a:gd name="T70" fmla="*/ 514 w 1491"/>
                <a:gd name="T71" fmla="*/ 1483 h 2937"/>
                <a:gd name="T72" fmla="*/ 605 w 1491"/>
                <a:gd name="T73" fmla="*/ 1392 h 2937"/>
                <a:gd name="T74" fmla="*/ 673 w 1491"/>
                <a:gd name="T75" fmla="*/ 1325 h 2937"/>
                <a:gd name="T76" fmla="*/ 709 w 1491"/>
                <a:gd name="T77" fmla="*/ 1292 h 2937"/>
                <a:gd name="T78" fmla="*/ 721 w 1491"/>
                <a:gd name="T79" fmla="*/ 1279 h 2937"/>
                <a:gd name="T80" fmla="*/ 759 w 1491"/>
                <a:gd name="T81" fmla="*/ 1225 h 2937"/>
                <a:gd name="T82" fmla="*/ 816 w 1491"/>
                <a:gd name="T83" fmla="*/ 1132 h 2937"/>
                <a:gd name="T84" fmla="*/ 876 w 1491"/>
                <a:gd name="T85" fmla="*/ 1002 h 2937"/>
                <a:gd name="T86" fmla="*/ 927 w 1491"/>
                <a:gd name="T87" fmla="*/ 842 h 2937"/>
                <a:gd name="T88" fmla="*/ 953 w 1491"/>
                <a:gd name="T89" fmla="*/ 657 h 2937"/>
                <a:gd name="T90" fmla="*/ 941 w 1491"/>
                <a:gd name="T91" fmla="*/ 451 h 2937"/>
                <a:gd name="T92" fmla="*/ 879 w 1491"/>
                <a:gd name="T93" fmla="*/ 231 h 2937"/>
                <a:gd name="T94" fmla="*/ 747 w 1491"/>
                <a:gd name="T95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1" h="2937">
                  <a:moveTo>
                    <a:pt x="747" y="0"/>
                  </a:moveTo>
                  <a:lnTo>
                    <a:pt x="837" y="79"/>
                  </a:lnTo>
                  <a:lnTo>
                    <a:pt x="918" y="162"/>
                  </a:lnTo>
                  <a:lnTo>
                    <a:pt x="995" y="247"/>
                  </a:lnTo>
                  <a:lnTo>
                    <a:pt x="1066" y="336"/>
                  </a:lnTo>
                  <a:lnTo>
                    <a:pt x="1130" y="428"/>
                  </a:lnTo>
                  <a:lnTo>
                    <a:pt x="1189" y="522"/>
                  </a:lnTo>
                  <a:lnTo>
                    <a:pt x="1243" y="619"/>
                  </a:lnTo>
                  <a:lnTo>
                    <a:pt x="1291" y="718"/>
                  </a:lnTo>
                  <a:lnTo>
                    <a:pt x="1335" y="817"/>
                  </a:lnTo>
                  <a:lnTo>
                    <a:pt x="1371" y="920"/>
                  </a:lnTo>
                  <a:lnTo>
                    <a:pt x="1404" y="1022"/>
                  </a:lnTo>
                  <a:lnTo>
                    <a:pt x="1432" y="1124"/>
                  </a:lnTo>
                  <a:lnTo>
                    <a:pt x="1453" y="1228"/>
                  </a:lnTo>
                  <a:lnTo>
                    <a:pt x="1470" y="1332"/>
                  </a:lnTo>
                  <a:lnTo>
                    <a:pt x="1482" y="1435"/>
                  </a:lnTo>
                  <a:lnTo>
                    <a:pt x="1489" y="1538"/>
                  </a:lnTo>
                  <a:lnTo>
                    <a:pt x="1491" y="1640"/>
                  </a:lnTo>
                  <a:lnTo>
                    <a:pt x="1491" y="1640"/>
                  </a:lnTo>
                  <a:lnTo>
                    <a:pt x="1489" y="1740"/>
                  </a:lnTo>
                  <a:lnTo>
                    <a:pt x="1482" y="1839"/>
                  </a:lnTo>
                  <a:lnTo>
                    <a:pt x="1470" y="1937"/>
                  </a:lnTo>
                  <a:lnTo>
                    <a:pt x="1454" y="2032"/>
                  </a:lnTo>
                  <a:lnTo>
                    <a:pt x="1433" y="2125"/>
                  </a:lnTo>
                  <a:lnTo>
                    <a:pt x="1408" y="2216"/>
                  </a:lnTo>
                  <a:lnTo>
                    <a:pt x="1379" y="2303"/>
                  </a:lnTo>
                  <a:lnTo>
                    <a:pt x="1347" y="2386"/>
                  </a:lnTo>
                  <a:lnTo>
                    <a:pt x="1309" y="2468"/>
                  </a:lnTo>
                  <a:lnTo>
                    <a:pt x="1259" y="2540"/>
                  </a:lnTo>
                  <a:lnTo>
                    <a:pt x="1206" y="2606"/>
                  </a:lnTo>
                  <a:lnTo>
                    <a:pt x="1153" y="2663"/>
                  </a:lnTo>
                  <a:lnTo>
                    <a:pt x="1096" y="2714"/>
                  </a:lnTo>
                  <a:lnTo>
                    <a:pt x="1040" y="2760"/>
                  </a:lnTo>
                  <a:lnTo>
                    <a:pt x="983" y="2798"/>
                  </a:lnTo>
                  <a:lnTo>
                    <a:pt x="926" y="2833"/>
                  </a:lnTo>
                  <a:lnTo>
                    <a:pt x="867" y="2860"/>
                  </a:lnTo>
                  <a:lnTo>
                    <a:pt x="809" y="2884"/>
                  </a:lnTo>
                  <a:lnTo>
                    <a:pt x="750" y="2902"/>
                  </a:lnTo>
                  <a:lnTo>
                    <a:pt x="692" y="2916"/>
                  </a:lnTo>
                  <a:lnTo>
                    <a:pt x="635" y="2927"/>
                  </a:lnTo>
                  <a:lnTo>
                    <a:pt x="578" y="2934"/>
                  </a:lnTo>
                  <a:lnTo>
                    <a:pt x="523" y="2936"/>
                  </a:lnTo>
                  <a:lnTo>
                    <a:pt x="470" y="2937"/>
                  </a:lnTo>
                  <a:lnTo>
                    <a:pt x="417" y="2935"/>
                  </a:lnTo>
                  <a:lnTo>
                    <a:pt x="367" y="2931"/>
                  </a:lnTo>
                  <a:lnTo>
                    <a:pt x="319" y="2924"/>
                  </a:lnTo>
                  <a:lnTo>
                    <a:pt x="273" y="2918"/>
                  </a:lnTo>
                  <a:lnTo>
                    <a:pt x="230" y="2909"/>
                  </a:lnTo>
                  <a:lnTo>
                    <a:pt x="190" y="2899"/>
                  </a:lnTo>
                  <a:lnTo>
                    <a:pt x="152" y="2889"/>
                  </a:lnTo>
                  <a:lnTo>
                    <a:pt x="120" y="2878"/>
                  </a:lnTo>
                  <a:lnTo>
                    <a:pt x="89" y="2869"/>
                  </a:lnTo>
                  <a:lnTo>
                    <a:pt x="63" y="2860"/>
                  </a:lnTo>
                  <a:lnTo>
                    <a:pt x="41" y="2851"/>
                  </a:lnTo>
                  <a:lnTo>
                    <a:pt x="24" y="2844"/>
                  </a:lnTo>
                  <a:lnTo>
                    <a:pt x="11" y="2839"/>
                  </a:lnTo>
                  <a:lnTo>
                    <a:pt x="3" y="2835"/>
                  </a:lnTo>
                  <a:lnTo>
                    <a:pt x="0" y="2834"/>
                  </a:lnTo>
                  <a:lnTo>
                    <a:pt x="2" y="2834"/>
                  </a:lnTo>
                  <a:lnTo>
                    <a:pt x="7" y="2836"/>
                  </a:lnTo>
                  <a:lnTo>
                    <a:pt x="15" y="2838"/>
                  </a:lnTo>
                  <a:lnTo>
                    <a:pt x="25" y="2840"/>
                  </a:lnTo>
                  <a:lnTo>
                    <a:pt x="37" y="2844"/>
                  </a:lnTo>
                  <a:lnTo>
                    <a:pt x="50" y="2847"/>
                  </a:lnTo>
                  <a:lnTo>
                    <a:pt x="66" y="2850"/>
                  </a:lnTo>
                  <a:lnTo>
                    <a:pt x="83" y="2851"/>
                  </a:lnTo>
                  <a:lnTo>
                    <a:pt x="100" y="2852"/>
                  </a:lnTo>
                  <a:lnTo>
                    <a:pt x="117" y="2851"/>
                  </a:lnTo>
                  <a:lnTo>
                    <a:pt x="135" y="2848"/>
                  </a:lnTo>
                  <a:lnTo>
                    <a:pt x="152" y="2844"/>
                  </a:lnTo>
                  <a:lnTo>
                    <a:pt x="169" y="2839"/>
                  </a:lnTo>
                  <a:lnTo>
                    <a:pt x="185" y="2830"/>
                  </a:lnTo>
                  <a:lnTo>
                    <a:pt x="201" y="2818"/>
                  </a:lnTo>
                  <a:lnTo>
                    <a:pt x="214" y="2804"/>
                  </a:lnTo>
                  <a:lnTo>
                    <a:pt x="224" y="2787"/>
                  </a:lnTo>
                  <a:lnTo>
                    <a:pt x="234" y="2766"/>
                  </a:lnTo>
                  <a:lnTo>
                    <a:pt x="239" y="2741"/>
                  </a:lnTo>
                  <a:lnTo>
                    <a:pt x="243" y="2711"/>
                  </a:lnTo>
                  <a:lnTo>
                    <a:pt x="243" y="2676"/>
                  </a:lnTo>
                  <a:lnTo>
                    <a:pt x="239" y="2638"/>
                  </a:lnTo>
                  <a:lnTo>
                    <a:pt x="231" y="2595"/>
                  </a:lnTo>
                  <a:lnTo>
                    <a:pt x="228" y="2575"/>
                  </a:lnTo>
                  <a:lnTo>
                    <a:pt x="223" y="2548"/>
                  </a:lnTo>
                  <a:lnTo>
                    <a:pt x="218" y="2515"/>
                  </a:lnTo>
                  <a:lnTo>
                    <a:pt x="211" y="2476"/>
                  </a:lnTo>
                  <a:lnTo>
                    <a:pt x="203" y="2431"/>
                  </a:lnTo>
                  <a:lnTo>
                    <a:pt x="196" y="2384"/>
                  </a:lnTo>
                  <a:lnTo>
                    <a:pt x="189" y="2333"/>
                  </a:lnTo>
                  <a:lnTo>
                    <a:pt x="182" y="2279"/>
                  </a:lnTo>
                  <a:lnTo>
                    <a:pt x="177" y="2225"/>
                  </a:lnTo>
                  <a:lnTo>
                    <a:pt x="173" y="2169"/>
                  </a:lnTo>
                  <a:lnTo>
                    <a:pt x="173" y="2114"/>
                  </a:lnTo>
                  <a:lnTo>
                    <a:pt x="175" y="2060"/>
                  </a:lnTo>
                  <a:lnTo>
                    <a:pt x="179" y="2007"/>
                  </a:lnTo>
                  <a:lnTo>
                    <a:pt x="186" y="1957"/>
                  </a:lnTo>
                  <a:lnTo>
                    <a:pt x="200" y="1910"/>
                  </a:lnTo>
                  <a:lnTo>
                    <a:pt x="211" y="1879"/>
                  </a:lnTo>
                  <a:lnTo>
                    <a:pt x="227" y="1846"/>
                  </a:lnTo>
                  <a:lnTo>
                    <a:pt x="247" y="1811"/>
                  </a:lnTo>
                  <a:lnTo>
                    <a:pt x="270" y="1775"/>
                  </a:lnTo>
                  <a:lnTo>
                    <a:pt x="295" y="1738"/>
                  </a:lnTo>
                  <a:lnTo>
                    <a:pt x="324" y="1700"/>
                  </a:lnTo>
                  <a:lnTo>
                    <a:pt x="354" y="1664"/>
                  </a:lnTo>
                  <a:lnTo>
                    <a:pt x="384" y="1626"/>
                  </a:lnTo>
                  <a:lnTo>
                    <a:pt x="417" y="1589"/>
                  </a:lnTo>
                  <a:lnTo>
                    <a:pt x="450" y="1552"/>
                  </a:lnTo>
                  <a:lnTo>
                    <a:pt x="483" y="1517"/>
                  </a:lnTo>
                  <a:lnTo>
                    <a:pt x="514" y="1483"/>
                  </a:lnTo>
                  <a:lnTo>
                    <a:pt x="546" y="1450"/>
                  </a:lnTo>
                  <a:lnTo>
                    <a:pt x="576" y="1420"/>
                  </a:lnTo>
                  <a:lnTo>
                    <a:pt x="605" y="1392"/>
                  </a:lnTo>
                  <a:lnTo>
                    <a:pt x="629" y="1367"/>
                  </a:lnTo>
                  <a:lnTo>
                    <a:pt x="653" y="1345"/>
                  </a:lnTo>
                  <a:lnTo>
                    <a:pt x="673" y="1325"/>
                  </a:lnTo>
                  <a:lnTo>
                    <a:pt x="690" y="1311"/>
                  </a:lnTo>
                  <a:lnTo>
                    <a:pt x="702" y="1299"/>
                  </a:lnTo>
                  <a:lnTo>
                    <a:pt x="709" y="1292"/>
                  </a:lnTo>
                  <a:lnTo>
                    <a:pt x="712" y="1290"/>
                  </a:lnTo>
                  <a:lnTo>
                    <a:pt x="715" y="1287"/>
                  </a:lnTo>
                  <a:lnTo>
                    <a:pt x="721" y="1279"/>
                  </a:lnTo>
                  <a:lnTo>
                    <a:pt x="730" y="1266"/>
                  </a:lnTo>
                  <a:lnTo>
                    <a:pt x="744" y="1248"/>
                  </a:lnTo>
                  <a:lnTo>
                    <a:pt x="759" y="1225"/>
                  </a:lnTo>
                  <a:lnTo>
                    <a:pt x="776" y="1199"/>
                  </a:lnTo>
                  <a:lnTo>
                    <a:pt x="796" y="1168"/>
                  </a:lnTo>
                  <a:lnTo>
                    <a:pt x="816" y="1132"/>
                  </a:lnTo>
                  <a:lnTo>
                    <a:pt x="837" y="1092"/>
                  </a:lnTo>
                  <a:lnTo>
                    <a:pt x="856" y="1050"/>
                  </a:lnTo>
                  <a:lnTo>
                    <a:pt x="876" y="1002"/>
                  </a:lnTo>
                  <a:lnTo>
                    <a:pt x="894" y="953"/>
                  </a:lnTo>
                  <a:lnTo>
                    <a:pt x="911" y="899"/>
                  </a:lnTo>
                  <a:lnTo>
                    <a:pt x="927" y="842"/>
                  </a:lnTo>
                  <a:lnTo>
                    <a:pt x="939" y="783"/>
                  </a:lnTo>
                  <a:lnTo>
                    <a:pt x="948" y="722"/>
                  </a:lnTo>
                  <a:lnTo>
                    <a:pt x="953" y="657"/>
                  </a:lnTo>
                  <a:lnTo>
                    <a:pt x="955" y="591"/>
                  </a:lnTo>
                  <a:lnTo>
                    <a:pt x="951" y="522"/>
                  </a:lnTo>
                  <a:lnTo>
                    <a:pt x="941" y="451"/>
                  </a:lnTo>
                  <a:lnTo>
                    <a:pt x="927" y="379"/>
                  </a:lnTo>
                  <a:lnTo>
                    <a:pt x="906" y="306"/>
                  </a:lnTo>
                  <a:lnTo>
                    <a:pt x="879" y="231"/>
                  </a:lnTo>
                  <a:lnTo>
                    <a:pt x="843" y="155"/>
                  </a:lnTo>
                  <a:lnTo>
                    <a:pt x="800" y="79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386" tIns="46693" rIns="93386" bIns="4669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1613152" y="3951468"/>
              <a:ext cx="2238496" cy="988727"/>
            </a:xfrm>
            <a:custGeom>
              <a:avLst/>
              <a:gdLst>
                <a:gd name="T0" fmla="*/ 2785 w 2907"/>
                <a:gd name="T1" fmla="*/ 223 h 1284"/>
                <a:gd name="T2" fmla="*/ 2586 w 2907"/>
                <a:gd name="T3" fmla="*/ 507 h 1284"/>
                <a:gd name="T4" fmla="*/ 2371 w 2907"/>
                <a:gd name="T5" fmla="*/ 737 h 1284"/>
                <a:gd name="T6" fmla="*/ 2146 w 2907"/>
                <a:gd name="T7" fmla="*/ 915 h 1284"/>
                <a:gd name="T8" fmla="*/ 1919 w 2907"/>
                <a:gd name="T9" fmla="*/ 1052 h 1284"/>
                <a:gd name="T10" fmla="*/ 1696 w 2907"/>
                <a:gd name="T11" fmla="*/ 1149 h 1284"/>
                <a:gd name="T12" fmla="*/ 1482 w 2907"/>
                <a:gd name="T13" fmla="*/ 1216 h 1284"/>
                <a:gd name="T14" fmla="*/ 1286 w 2907"/>
                <a:gd name="T15" fmla="*/ 1256 h 1284"/>
                <a:gd name="T16" fmla="*/ 1114 w 2907"/>
                <a:gd name="T17" fmla="*/ 1277 h 1284"/>
                <a:gd name="T18" fmla="*/ 971 w 2907"/>
                <a:gd name="T19" fmla="*/ 1284 h 1284"/>
                <a:gd name="T20" fmla="*/ 865 w 2907"/>
                <a:gd name="T21" fmla="*/ 1283 h 1284"/>
                <a:gd name="T22" fmla="*/ 801 w 2907"/>
                <a:gd name="T23" fmla="*/ 1280 h 1284"/>
                <a:gd name="T24" fmla="*/ 633 w 2907"/>
                <a:gd name="T25" fmla="*/ 1228 h 1284"/>
                <a:gd name="T26" fmla="*/ 437 w 2907"/>
                <a:gd name="T27" fmla="*/ 1123 h 1284"/>
                <a:gd name="T28" fmla="*/ 287 w 2907"/>
                <a:gd name="T29" fmla="*/ 993 h 1284"/>
                <a:gd name="T30" fmla="*/ 174 w 2907"/>
                <a:gd name="T31" fmla="*/ 848 h 1284"/>
                <a:gd name="T32" fmla="*/ 94 w 2907"/>
                <a:gd name="T33" fmla="*/ 700 h 1284"/>
                <a:gd name="T34" fmla="*/ 42 w 2907"/>
                <a:gd name="T35" fmla="*/ 556 h 1284"/>
                <a:gd name="T36" fmla="*/ 13 w 2907"/>
                <a:gd name="T37" fmla="*/ 427 h 1284"/>
                <a:gd name="T38" fmla="*/ 1 w 2907"/>
                <a:gd name="T39" fmla="*/ 324 h 1284"/>
                <a:gd name="T40" fmla="*/ 0 w 2907"/>
                <a:gd name="T41" fmla="*/ 255 h 1284"/>
                <a:gd name="T42" fmla="*/ 5 w 2907"/>
                <a:gd name="T43" fmla="*/ 236 h 1284"/>
                <a:gd name="T44" fmla="*/ 10 w 2907"/>
                <a:gd name="T45" fmla="*/ 255 h 1284"/>
                <a:gd name="T46" fmla="*/ 19 w 2907"/>
                <a:gd name="T47" fmla="*/ 288 h 1284"/>
                <a:gd name="T48" fmla="*/ 40 w 2907"/>
                <a:gd name="T49" fmla="*/ 324 h 1284"/>
                <a:gd name="T50" fmla="*/ 78 w 2907"/>
                <a:gd name="T51" fmla="*/ 351 h 1284"/>
                <a:gd name="T52" fmla="*/ 139 w 2907"/>
                <a:gd name="T53" fmla="*/ 359 h 1284"/>
                <a:gd name="T54" fmla="*/ 229 w 2907"/>
                <a:gd name="T55" fmla="*/ 337 h 1284"/>
                <a:gd name="T56" fmla="*/ 371 w 2907"/>
                <a:gd name="T57" fmla="*/ 266 h 1284"/>
                <a:gd name="T58" fmla="*/ 540 w 2907"/>
                <a:gd name="T59" fmla="*/ 175 h 1284"/>
                <a:gd name="T60" fmla="*/ 692 w 2907"/>
                <a:gd name="T61" fmla="*/ 112 h 1284"/>
                <a:gd name="T62" fmla="*/ 839 w 2907"/>
                <a:gd name="T63" fmla="*/ 77 h 1284"/>
                <a:gd name="T64" fmla="*/ 989 w 2907"/>
                <a:gd name="T65" fmla="*/ 74 h 1284"/>
                <a:gd name="T66" fmla="*/ 1153 w 2907"/>
                <a:gd name="T67" fmla="*/ 109 h 1284"/>
                <a:gd name="T68" fmla="*/ 1338 w 2907"/>
                <a:gd name="T69" fmla="*/ 181 h 1284"/>
                <a:gd name="T70" fmla="*/ 1554 w 2907"/>
                <a:gd name="T71" fmla="*/ 295 h 1284"/>
                <a:gd name="T72" fmla="*/ 1813 w 2907"/>
                <a:gd name="T73" fmla="*/ 396 h 1284"/>
                <a:gd name="T74" fmla="*/ 2050 w 2907"/>
                <a:gd name="T75" fmla="*/ 431 h 1284"/>
                <a:gd name="T76" fmla="*/ 2257 w 2907"/>
                <a:gd name="T77" fmla="*/ 422 h 1284"/>
                <a:gd name="T78" fmla="*/ 2435 w 2907"/>
                <a:gd name="T79" fmla="*/ 376 h 1284"/>
                <a:gd name="T80" fmla="*/ 2587 w 2907"/>
                <a:gd name="T81" fmla="*/ 301 h 1284"/>
                <a:gd name="T82" fmla="*/ 2714 w 2907"/>
                <a:gd name="T83" fmla="*/ 208 h 1284"/>
                <a:gd name="T84" fmla="*/ 2821 w 2907"/>
                <a:gd name="T85" fmla="*/ 105 h 1284"/>
                <a:gd name="T86" fmla="*/ 2907 w 2907"/>
                <a:gd name="T87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7" h="1284">
                  <a:moveTo>
                    <a:pt x="2907" y="0"/>
                  </a:moveTo>
                  <a:lnTo>
                    <a:pt x="2847" y="114"/>
                  </a:lnTo>
                  <a:lnTo>
                    <a:pt x="2785" y="223"/>
                  </a:lnTo>
                  <a:lnTo>
                    <a:pt x="2721" y="324"/>
                  </a:lnTo>
                  <a:lnTo>
                    <a:pt x="2654" y="419"/>
                  </a:lnTo>
                  <a:lnTo>
                    <a:pt x="2586" y="507"/>
                  </a:lnTo>
                  <a:lnTo>
                    <a:pt x="2515" y="590"/>
                  </a:lnTo>
                  <a:lnTo>
                    <a:pt x="2443" y="666"/>
                  </a:lnTo>
                  <a:lnTo>
                    <a:pt x="2371" y="737"/>
                  </a:lnTo>
                  <a:lnTo>
                    <a:pt x="2296" y="801"/>
                  </a:lnTo>
                  <a:lnTo>
                    <a:pt x="2222" y="862"/>
                  </a:lnTo>
                  <a:lnTo>
                    <a:pt x="2146" y="915"/>
                  </a:lnTo>
                  <a:lnTo>
                    <a:pt x="2071" y="965"/>
                  </a:lnTo>
                  <a:lnTo>
                    <a:pt x="1995" y="1011"/>
                  </a:lnTo>
                  <a:lnTo>
                    <a:pt x="1919" y="1052"/>
                  </a:lnTo>
                  <a:lnTo>
                    <a:pt x="1844" y="1089"/>
                  </a:lnTo>
                  <a:lnTo>
                    <a:pt x="1769" y="1120"/>
                  </a:lnTo>
                  <a:lnTo>
                    <a:pt x="1696" y="1149"/>
                  </a:lnTo>
                  <a:lnTo>
                    <a:pt x="1622" y="1175"/>
                  </a:lnTo>
                  <a:lnTo>
                    <a:pt x="1552" y="1197"/>
                  </a:lnTo>
                  <a:lnTo>
                    <a:pt x="1482" y="1216"/>
                  </a:lnTo>
                  <a:lnTo>
                    <a:pt x="1415" y="1232"/>
                  </a:lnTo>
                  <a:lnTo>
                    <a:pt x="1350" y="1245"/>
                  </a:lnTo>
                  <a:lnTo>
                    <a:pt x="1286" y="1256"/>
                  </a:lnTo>
                  <a:lnTo>
                    <a:pt x="1225" y="1264"/>
                  </a:lnTo>
                  <a:lnTo>
                    <a:pt x="1168" y="1272"/>
                  </a:lnTo>
                  <a:lnTo>
                    <a:pt x="1114" y="1277"/>
                  </a:lnTo>
                  <a:lnTo>
                    <a:pt x="1063" y="1280"/>
                  </a:lnTo>
                  <a:lnTo>
                    <a:pt x="1014" y="1283"/>
                  </a:lnTo>
                  <a:lnTo>
                    <a:pt x="971" y="1284"/>
                  </a:lnTo>
                  <a:lnTo>
                    <a:pt x="930" y="1284"/>
                  </a:lnTo>
                  <a:lnTo>
                    <a:pt x="895" y="1284"/>
                  </a:lnTo>
                  <a:lnTo>
                    <a:pt x="865" y="1283"/>
                  </a:lnTo>
                  <a:lnTo>
                    <a:pt x="839" y="1281"/>
                  </a:lnTo>
                  <a:lnTo>
                    <a:pt x="816" y="1280"/>
                  </a:lnTo>
                  <a:lnTo>
                    <a:pt x="801" y="1280"/>
                  </a:lnTo>
                  <a:lnTo>
                    <a:pt x="790" y="1280"/>
                  </a:lnTo>
                  <a:lnTo>
                    <a:pt x="709" y="1255"/>
                  </a:lnTo>
                  <a:lnTo>
                    <a:pt x="633" y="1228"/>
                  </a:lnTo>
                  <a:lnTo>
                    <a:pt x="563" y="1196"/>
                  </a:lnTo>
                  <a:lnTo>
                    <a:pt x="498" y="1161"/>
                  </a:lnTo>
                  <a:lnTo>
                    <a:pt x="437" y="1123"/>
                  </a:lnTo>
                  <a:lnTo>
                    <a:pt x="382" y="1081"/>
                  </a:lnTo>
                  <a:lnTo>
                    <a:pt x="333" y="1037"/>
                  </a:lnTo>
                  <a:lnTo>
                    <a:pt x="287" y="993"/>
                  </a:lnTo>
                  <a:lnTo>
                    <a:pt x="245" y="946"/>
                  </a:lnTo>
                  <a:lnTo>
                    <a:pt x="207" y="897"/>
                  </a:lnTo>
                  <a:lnTo>
                    <a:pt x="174" y="848"/>
                  </a:lnTo>
                  <a:lnTo>
                    <a:pt x="144" y="799"/>
                  </a:lnTo>
                  <a:lnTo>
                    <a:pt x="118" y="749"/>
                  </a:lnTo>
                  <a:lnTo>
                    <a:pt x="94" y="700"/>
                  </a:lnTo>
                  <a:lnTo>
                    <a:pt x="74" y="650"/>
                  </a:lnTo>
                  <a:lnTo>
                    <a:pt x="57" y="603"/>
                  </a:lnTo>
                  <a:lnTo>
                    <a:pt x="42" y="556"/>
                  </a:lnTo>
                  <a:lnTo>
                    <a:pt x="30" y="511"/>
                  </a:lnTo>
                  <a:lnTo>
                    <a:pt x="21" y="468"/>
                  </a:lnTo>
                  <a:lnTo>
                    <a:pt x="13" y="427"/>
                  </a:lnTo>
                  <a:lnTo>
                    <a:pt x="7" y="391"/>
                  </a:lnTo>
                  <a:lnTo>
                    <a:pt x="4" y="355"/>
                  </a:lnTo>
                  <a:lnTo>
                    <a:pt x="1" y="324"/>
                  </a:lnTo>
                  <a:lnTo>
                    <a:pt x="0" y="296"/>
                  </a:lnTo>
                  <a:lnTo>
                    <a:pt x="0" y="274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33"/>
                  </a:lnTo>
                  <a:lnTo>
                    <a:pt x="5" y="236"/>
                  </a:lnTo>
                  <a:lnTo>
                    <a:pt x="6" y="240"/>
                  </a:lnTo>
                  <a:lnTo>
                    <a:pt x="7" y="246"/>
                  </a:lnTo>
                  <a:lnTo>
                    <a:pt x="10" y="255"/>
                  </a:lnTo>
                  <a:lnTo>
                    <a:pt x="11" y="266"/>
                  </a:lnTo>
                  <a:lnTo>
                    <a:pt x="15" y="276"/>
                  </a:lnTo>
                  <a:lnTo>
                    <a:pt x="19" y="288"/>
                  </a:lnTo>
                  <a:lnTo>
                    <a:pt x="24" y="301"/>
                  </a:lnTo>
                  <a:lnTo>
                    <a:pt x="31" y="313"/>
                  </a:lnTo>
                  <a:lnTo>
                    <a:pt x="40" y="324"/>
                  </a:lnTo>
                  <a:lnTo>
                    <a:pt x="51" y="334"/>
                  </a:lnTo>
                  <a:lnTo>
                    <a:pt x="63" y="343"/>
                  </a:lnTo>
                  <a:lnTo>
                    <a:pt x="78" y="351"/>
                  </a:lnTo>
                  <a:lnTo>
                    <a:pt x="95" y="357"/>
                  </a:lnTo>
                  <a:lnTo>
                    <a:pt x="116" y="359"/>
                  </a:lnTo>
                  <a:lnTo>
                    <a:pt x="139" y="359"/>
                  </a:lnTo>
                  <a:lnTo>
                    <a:pt x="166" y="355"/>
                  </a:lnTo>
                  <a:lnTo>
                    <a:pt x="196" y="349"/>
                  </a:lnTo>
                  <a:lnTo>
                    <a:pt x="229" y="337"/>
                  </a:lnTo>
                  <a:lnTo>
                    <a:pt x="267" y="321"/>
                  </a:lnTo>
                  <a:lnTo>
                    <a:pt x="309" y="301"/>
                  </a:lnTo>
                  <a:lnTo>
                    <a:pt x="371" y="266"/>
                  </a:lnTo>
                  <a:lnTo>
                    <a:pt x="430" y="233"/>
                  </a:lnTo>
                  <a:lnTo>
                    <a:pt x="485" y="203"/>
                  </a:lnTo>
                  <a:lnTo>
                    <a:pt x="540" y="175"/>
                  </a:lnTo>
                  <a:lnTo>
                    <a:pt x="591" y="152"/>
                  </a:lnTo>
                  <a:lnTo>
                    <a:pt x="642" y="131"/>
                  </a:lnTo>
                  <a:lnTo>
                    <a:pt x="692" y="112"/>
                  </a:lnTo>
                  <a:lnTo>
                    <a:pt x="742" y="97"/>
                  </a:lnTo>
                  <a:lnTo>
                    <a:pt x="790" y="85"/>
                  </a:lnTo>
                  <a:lnTo>
                    <a:pt x="839" y="77"/>
                  </a:lnTo>
                  <a:lnTo>
                    <a:pt x="888" y="73"/>
                  </a:lnTo>
                  <a:lnTo>
                    <a:pt x="938" y="72"/>
                  </a:lnTo>
                  <a:lnTo>
                    <a:pt x="989" y="74"/>
                  </a:lnTo>
                  <a:lnTo>
                    <a:pt x="1042" y="82"/>
                  </a:lnTo>
                  <a:lnTo>
                    <a:pt x="1097" y="93"/>
                  </a:lnTo>
                  <a:lnTo>
                    <a:pt x="1153" y="109"/>
                  </a:lnTo>
                  <a:lnTo>
                    <a:pt x="1212" y="127"/>
                  </a:lnTo>
                  <a:lnTo>
                    <a:pt x="1274" y="152"/>
                  </a:lnTo>
                  <a:lnTo>
                    <a:pt x="1338" y="181"/>
                  </a:lnTo>
                  <a:lnTo>
                    <a:pt x="1406" y="214"/>
                  </a:lnTo>
                  <a:lnTo>
                    <a:pt x="1478" y="252"/>
                  </a:lnTo>
                  <a:lnTo>
                    <a:pt x="1554" y="295"/>
                  </a:lnTo>
                  <a:lnTo>
                    <a:pt x="1636" y="342"/>
                  </a:lnTo>
                  <a:lnTo>
                    <a:pt x="1726" y="372"/>
                  </a:lnTo>
                  <a:lnTo>
                    <a:pt x="1813" y="396"/>
                  </a:lnTo>
                  <a:lnTo>
                    <a:pt x="1895" y="413"/>
                  </a:lnTo>
                  <a:lnTo>
                    <a:pt x="1974" y="425"/>
                  </a:lnTo>
                  <a:lnTo>
                    <a:pt x="2050" y="431"/>
                  </a:lnTo>
                  <a:lnTo>
                    <a:pt x="2122" y="433"/>
                  </a:lnTo>
                  <a:lnTo>
                    <a:pt x="2191" y="430"/>
                  </a:lnTo>
                  <a:lnTo>
                    <a:pt x="2257" y="422"/>
                  </a:lnTo>
                  <a:lnTo>
                    <a:pt x="2319" y="410"/>
                  </a:lnTo>
                  <a:lnTo>
                    <a:pt x="2379" y="395"/>
                  </a:lnTo>
                  <a:lnTo>
                    <a:pt x="2435" y="376"/>
                  </a:lnTo>
                  <a:lnTo>
                    <a:pt x="2489" y="354"/>
                  </a:lnTo>
                  <a:lnTo>
                    <a:pt x="2539" y="329"/>
                  </a:lnTo>
                  <a:lnTo>
                    <a:pt x="2587" y="301"/>
                  </a:lnTo>
                  <a:lnTo>
                    <a:pt x="2632" y="273"/>
                  </a:lnTo>
                  <a:lnTo>
                    <a:pt x="2675" y="241"/>
                  </a:lnTo>
                  <a:lnTo>
                    <a:pt x="2714" y="208"/>
                  </a:lnTo>
                  <a:lnTo>
                    <a:pt x="2753" y="175"/>
                  </a:lnTo>
                  <a:lnTo>
                    <a:pt x="2788" y="140"/>
                  </a:lnTo>
                  <a:lnTo>
                    <a:pt x="2821" y="105"/>
                  </a:lnTo>
                  <a:lnTo>
                    <a:pt x="2851" y="69"/>
                  </a:lnTo>
                  <a:lnTo>
                    <a:pt x="2880" y="34"/>
                  </a:lnTo>
                  <a:lnTo>
                    <a:pt x="290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386" tIns="46693" rIns="93386" bIns="4669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724530" y="2864176"/>
              <a:ext cx="1528522" cy="2072939"/>
            </a:xfrm>
            <a:custGeom>
              <a:avLst/>
              <a:gdLst>
                <a:gd name="T0" fmla="*/ 731 w 1985"/>
                <a:gd name="T1" fmla="*/ 43 h 2692"/>
                <a:gd name="T2" fmla="*/ 680 w 1985"/>
                <a:gd name="T3" fmla="*/ 110 h 2692"/>
                <a:gd name="T4" fmla="*/ 693 w 1985"/>
                <a:gd name="T5" fmla="*/ 182 h 2692"/>
                <a:gd name="T6" fmla="*/ 755 w 1985"/>
                <a:gd name="T7" fmla="*/ 261 h 2692"/>
                <a:gd name="T8" fmla="*/ 847 w 1985"/>
                <a:gd name="T9" fmla="*/ 349 h 2692"/>
                <a:gd name="T10" fmla="*/ 956 w 1985"/>
                <a:gd name="T11" fmla="*/ 449 h 2692"/>
                <a:gd name="T12" fmla="*/ 1066 w 1985"/>
                <a:gd name="T13" fmla="*/ 562 h 2692"/>
                <a:gd name="T14" fmla="*/ 1160 w 1985"/>
                <a:gd name="T15" fmla="*/ 690 h 2692"/>
                <a:gd name="T16" fmla="*/ 1224 w 1985"/>
                <a:gd name="T17" fmla="*/ 837 h 2692"/>
                <a:gd name="T18" fmla="*/ 1252 w 1985"/>
                <a:gd name="T19" fmla="*/ 1005 h 2692"/>
                <a:gd name="T20" fmla="*/ 1243 w 1985"/>
                <a:gd name="T21" fmla="*/ 1186 h 2692"/>
                <a:gd name="T22" fmla="*/ 1214 w 1985"/>
                <a:gd name="T23" fmla="*/ 1367 h 2692"/>
                <a:gd name="T24" fmla="*/ 1180 w 1985"/>
                <a:gd name="T25" fmla="*/ 1531 h 2692"/>
                <a:gd name="T26" fmla="*/ 1158 w 1985"/>
                <a:gd name="T27" fmla="*/ 1662 h 2692"/>
                <a:gd name="T28" fmla="*/ 1158 w 1985"/>
                <a:gd name="T29" fmla="*/ 1746 h 2692"/>
                <a:gd name="T30" fmla="*/ 1173 w 1985"/>
                <a:gd name="T31" fmla="*/ 1846 h 2692"/>
                <a:gd name="T32" fmla="*/ 1206 w 1985"/>
                <a:gd name="T33" fmla="*/ 1972 h 2692"/>
                <a:gd name="T34" fmla="*/ 1264 w 1985"/>
                <a:gd name="T35" fmla="*/ 2112 h 2692"/>
                <a:gd name="T36" fmla="*/ 1349 w 1985"/>
                <a:gd name="T37" fmla="*/ 2259 h 2692"/>
                <a:gd name="T38" fmla="*/ 1467 w 1985"/>
                <a:gd name="T39" fmla="*/ 2402 h 2692"/>
                <a:gd name="T40" fmla="*/ 1624 w 1985"/>
                <a:gd name="T41" fmla="*/ 2532 h 2692"/>
                <a:gd name="T42" fmla="*/ 1823 w 1985"/>
                <a:gd name="T43" fmla="*/ 2638 h 2692"/>
                <a:gd name="T44" fmla="*/ 1860 w 1985"/>
                <a:gd name="T45" fmla="*/ 2679 h 2692"/>
                <a:gd name="T46" fmla="*/ 1521 w 1985"/>
                <a:gd name="T47" fmla="*/ 2613 h 2692"/>
                <a:gd name="T48" fmla="*/ 1223 w 1985"/>
                <a:gd name="T49" fmla="*/ 2510 h 2692"/>
                <a:gd name="T50" fmla="*/ 966 w 1985"/>
                <a:gd name="T51" fmla="*/ 2379 h 2692"/>
                <a:gd name="T52" fmla="*/ 747 w 1985"/>
                <a:gd name="T53" fmla="*/ 2224 h 2692"/>
                <a:gd name="T54" fmla="*/ 561 w 1985"/>
                <a:gd name="T55" fmla="*/ 2054 h 2692"/>
                <a:gd name="T56" fmla="*/ 409 w 1985"/>
                <a:gd name="T57" fmla="*/ 1877 h 2692"/>
                <a:gd name="T58" fmla="*/ 284 w 1985"/>
                <a:gd name="T59" fmla="*/ 1700 h 2692"/>
                <a:gd name="T60" fmla="*/ 187 w 1985"/>
                <a:gd name="T61" fmla="*/ 1530 h 2692"/>
                <a:gd name="T62" fmla="*/ 113 w 1985"/>
                <a:gd name="T63" fmla="*/ 1374 h 2692"/>
                <a:gd name="T64" fmla="*/ 60 w 1985"/>
                <a:gd name="T65" fmla="*/ 1239 h 2692"/>
                <a:gd name="T66" fmla="*/ 26 w 1985"/>
                <a:gd name="T67" fmla="*/ 1132 h 2692"/>
                <a:gd name="T68" fmla="*/ 8 w 1985"/>
                <a:gd name="T69" fmla="*/ 1063 h 2692"/>
                <a:gd name="T70" fmla="*/ 1 w 1985"/>
                <a:gd name="T71" fmla="*/ 884 h 2692"/>
                <a:gd name="T72" fmla="*/ 41 w 1985"/>
                <a:gd name="T73" fmla="*/ 664 h 2692"/>
                <a:gd name="T74" fmla="*/ 122 w 1985"/>
                <a:gd name="T75" fmla="*/ 475 h 2692"/>
                <a:gd name="T76" fmla="*/ 235 w 1985"/>
                <a:gd name="T77" fmla="*/ 319 h 2692"/>
                <a:gd name="T78" fmla="*/ 370 w 1985"/>
                <a:gd name="T79" fmla="*/ 193 h 2692"/>
                <a:gd name="T80" fmla="*/ 516 w 1985"/>
                <a:gd name="T81" fmla="*/ 97 h 2692"/>
                <a:gd name="T82" fmla="*/ 666 w 1985"/>
                <a:gd name="T83" fmla="*/ 33 h 2692"/>
                <a:gd name="T84" fmla="*/ 808 w 1985"/>
                <a:gd name="T85" fmla="*/ 0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2692">
                  <a:moveTo>
                    <a:pt x="808" y="0"/>
                  </a:moveTo>
                  <a:lnTo>
                    <a:pt x="764" y="22"/>
                  </a:lnTo>
                  <a:lnTo>
                    <a:pt x="731" y="43"/>
                  </a:lnTo>
                  <a:lnTo>
                    <a:pt x="707" y="66"/>
                  </a:lnTo>
                  <a:lnTo>
                    <a:pt x="690" y="88"/>
                  </a:lnTo>
                  <a:lnTo>
                    <a:pt x="680" y="110"/>
                  </a:lnTo>
                  <a:lnTo>
                    <a:pt x="679" y="134"/>
                  </a:lnTo>
                  <a:lnTo>
                    <a:pt x="684" y="158"/>
                  </a:lnTo>
                  <a:lnTo>
                    <a:pt x="693" y="182"/>
                  </a:lnTo>
                  <a:lnTo>
                    <a:pt x="709" y="209"/>
                  </a:lnTo>
                  <a:lnTo>
                    <a:pt x="730" y="234"/>
                  </a:lnTo>
                  <a:lnTo>
                    <a:pt x="755" y="261"/>
                  </a:lnTo>
                  <a:lnTo>
                    <a:pt x="783" y="290"/>
                  </a:lnTo>
                  <a:lnTo>
                    <a:pt x="814" y="319"/>
                  </a:lnTo>
                  <a:lnTo>
                    <a:pt x="847" y="349"/>
                  </a:lnTo>
                  <a:lnTo>
                    <a:pt x="882" y="381"/>
                  </a:lnTo>
                  <a:lnTo>
                    <a:pt x="919" y="413"/>
                  </a:lnTo>
                  <a:lnTo>
                    <a:pt x="956" y="449"/>
                  </a:lnTo>
                  <a:lnTo>
                    <a:pt x="994" y="484"/>
                  </a:lnTo>
                  <a:lnTo>
                    <a:pt x="1030" y="522"/>
                  </a:lnTo>
                  <a:lnTo>
                    <a:pt x="1066" y="562"/>
                  </a:lnTo>
                  <a:lnTo>
                    <a:pt x="1100" y="602"/>
                  </a:lnTo>
                  <a:lnTo>
                    <a:pt x="1131" y="646"/>
                  </a:lnTo>
                  <a:lnTo>
                    <a:pt x="1160" y="690"/>
                  </a:lnTo>
                  <a:lnTo>
                    <a:pt x="1186" y="737"/>
                  </a:lnTo>
                  <a:lnTo>
                    <a:pt x="1207" y="786"/>
                  </a:lnTo>
                  <a:lnTo>
                    <a:pt x="1224" y="837"/>
                  </a:lnTo>
                  <a:lnTo>
                    <a:pt x="1239" y="891"/>
                  </a:lnTo>
                  <a:lnTo>
                    <a:pt x="1248" y="946"/>
                  </a:lnTo>
                  <a:lnTo>
                    <a:pt x="1252" y="1005"/>
                  </a:lnTo>
                  <a:lnTo>
                    <a:pt x="1253" y="1064"/>
                  </a:lnTo>
                  <a:lnTo>
                    <a:pt x="1249" y="1124"/>
                  </a:lnTo>
                  <a:lnTo>
                    <a:pt x="1243" y="1186"/>
                  </a:lnTo>
                  <a:lnTo>
                    <a:pt x="1235" y="1248"/>
                  </a:lnTo>
                  <a:lnTo>
                    <a:pt x="1224" y="1308"/>
                  </a:lnTo>
                  <a:lnTo>
                    <a:pt x="1214" y="1367"/>
                  </a:lnTo>
                  <a:lnTo>
                    <a:pt x="1202" y="1423"/>
                  </a:lnTo>
                  <a:lnTo>
                    <a:pt x="1190" y="1479"/>
                  </a:lnTo>
                  <a:lnTo>
                    <a:pt x="1180" y="1531"/>
                  </a:lnTo>
                  <a:lnTo>
                    <a:pt x="1171" y="1580"/>
                  </a:lnTo>
                  <a:lnTo>
                    <a:pt x="1163" y="1623"/>
                  </a:lnTo>
                  <a:lnTo>
                    <a:pt x="1158" y="1662"/>
                  </a:lnTo>
                  <a:lnTo>
                    <a:pt x="1156" y="1696"/>
                  </a:lnTo>
                  <a:lnTo>
                    <a:pt x="1156" y="1719"/>
                  </a:lnTo>
                  <a:lnTo>
                    <a:pt x="1158" y="1746"/>
                  </a:lnTo>
                  <a:lnTo>
                    <a:pt x="1161" y="1776"/>
                  </a:lnTo>
                  <a:lnTo>
                    <a:pt x="1167" y="1809"/>
                  </a:lnTo>
                  <a:lnTo>
                    <a:pt x="1173" y="1846"/>
                  </a:lnTo>
                  <a:lnTo>
                    <a:pt x="1182" y="1887"/>
                  </a:lnTo>
                  <a:lnTo>
                    <a:pt x="1193" y="1929"/>
                  </a:lnTo>
                  <a:lnTo>
                    <a:pt x="1206" y="1972"/>
                  </a:lnTo>
                  <a:lnTo>
                    <a:pt x="1223" y="2018"/>
                  </a:lnTo>
                  <a:lnTo>
                    <a:pt x="1241" y="2065"/>
                  </a:lnTo>
                  <a:lnTo>
                    <a:pt x="1264" y="2112"/>
                  </a:lnTo>
                  <a:lnTo>
                    <a:pt x="1289" y="2162"/>
                  </a:lnTo>
                  <a:lnTo>
                    <a:pt x="1316" y="2211"/>
                  </a:lnTo>
                  <a:lnTo>
                    <a:pt x="1349" y="2259"/>
                  </a:lnTo>
                  <a:lnTo>
                    <a:pt x="1384" y="2308"/>
                  </a:lnTo>
                  <a:lnTo>
                    <a:pt x="1424" y="2356"/>
                  </a:lnTo>
                  <a:lnTo>
                    <a:pt x="1467" y="2402"/>
                  </a:lnTo>
                  <a:lnTo>
                    <a:pt x="1515" y="2447"/>
                  </a:lnTo>
                  <a:lnTo>
                    <a:pt x="1567" y="2490"/>
                  </a:lnTo>
                  <a:lnTo>
                    <a:pt x="1624" y="2532"/>
                  </a:lnTo>
                  <a:lnTo>
                    <a:pt x="1686" y="2570"/>
                  </a:lnTo>
                  <a:lnTo>
                    <a:pt x="1753" y="2605"/>
                  </a:lnTo>
                  <a:lnTo>
                    <a:pt x="1823" y="2638"/>
                  </a:lnTo>
                  <a:lnTo>
                    <a:pt x="1901" y="2667"/>
                  </a:lnTo>
                  <a:lnTo>
                    <a:pt x="1985" y="2692"/>
                  </a:lnTo>
                  <a:lnTo>
                    <a:pt x="1860" y="2679"/>
                  </a:lnTo>
                  <a:lnTo>
                    <a:pt x="1742" y="2662"/>
                  </a:lnTo>
                  <a:lnTo>
                    <a:pt x="1629" y="2640"/>
                  </a:lnTo>
                  <a:lnTo>
                    <a:pt x="1521" y="2613"/>
                  </a:lnTo>
                  <a:lnTo>
                    <a:pt x="1417" y="2582"/>
                  </a:lnTo>
                  <a:lnTo>
                    <a:pt x="1317" y="2548"/>
                  </a:lnTo>
                  <a:lnTo>
                    <a:pt x="1223" y="2510"/>
                  </a:lnTo>
                  <a:lnTo>
                    <a:pt x="1134" y="2469"/>
                  </a:lnTo>
                  <a:lnTo>
                    <a:pt x="1047" y="2424"/>
                  </a:lnTo>
                  <a:lnTo>
                    <a:pt x="966" y="2379"/>
                  </a:lnTo>
                  <a:lnTo>
                    <a:pt x="889" y="2329"/>
                  </a:lnTo>
                  <a:lnTo>
                    <a:pt x="815" y="2278"/>
                  </a:lnTo>
                  <a:lnTo>
                    <a:pt x="747" y="2224"/>
                  </a:lnTo>
                  <a:lnTo>
                    <a:pt x="682" y="2169"/>
                  </a:lnTo>
                  <a:lnTo>
                    <a:pt x="620" y="2112"/>
                  </a:lnTo>
                  <a:lnTo>
                    <a:pt x="561" y="2054"/>
                  </a:lnTo>
                  <a:lnTo>
                    <a:pt x="507" y="1995"/>
                  </a:lnTo>
                  <a:lnTo>
                    <a:pt x="456" y="1936"/>
                  </a:lnTo>
                  <a:lnTo>
                    <a:pt x="409" y="1877"/>
                  </a:lnTo>
                  <a:lnTo>
                    <a:pt x="364" y="1817"/>
                  </a:lnTo>
                  <a:lnTo>
                    <a:pt x="322" y="1758"/>
                  </a:lnTo>
                  <a:lnTo>
                    <a:pt x="284" y="1700"/>
                  </a:lnTo>
                  <a:lnTo>
                    <a:pt x="249" y="1641"/>
                  </a:lnTo>
                  <a:lnTo>
                    <a:pt x="216" y="1585"/>
                  </a:lnTo>
                  <a:lnTo>
                    <a:pt x="187" y="1530"/>
                  </a:lnTo>
                  <a:lnTo>
                    <a:pt x="160" y="1476"/>
                  </a:lnTo>
                  <a:lnTo>
                    <a:pt x="135" y="1423"/>
                  </a:lnTo>
                  <a:lnTo>
                    <a:pt x="113" y="1374"/>
                  </a:lnTo>
                  <a:lnTo>
                    <a:pt x="93" y="1325"/>
                  </a:lnTo>
                  <a:lnTo>
                    <a:pt x="76" y="1280"/>
                  </a:lnTo>
                  <a:lnTo>
                    <a:pt x="60" y="1239"/>
                  </a:lnTo>
                  <a:lnTo>
                    <a:pt x="47" y="1199"/>
                  </a:lnTo>
                  <a:lnTo>
                    <a:pt x="35" y="1164"/>
                  </a:lnTo>
                  <a:lnTo>
                    <a:pt x="26" y="1132"/>
                  </a:lnTo>
                  <a:lnTo>
                    <a:pt x="18" y="1105"/>
                  </a:lnTo>
                  <a:lnTo>
                    <a:pt x="12" y="1081"/>
                  </a:lnTo>
                  <a:lnTo>
                    <a:pt x="8" y="1063"/>
                  </a:lnTo>
                  <a:lnTo>
                    <a:pt x="4" y="1048"/>
                  </a:lnTo>
                  <a:lnTo>
                    <a:pt x="0" y="964"/>
                  </a:lnTo>
                  <a:lnTo>
                    <a:pt x="1" y="884"/>
                  </a:lnTo>
                  <a:lnTo>
                    <a:pt x="9" y="807"/>
                  </a:lnTo>
                  <a:lnTo>
                    <a:pt x="22" y="733"/>
                  </a:lnTo>
                  <a:lnTo>
                    <a:pt x="41" y="664"/>
                  </a:lnTo>
                  <a:lnTo>
                    <a:pt x="64" y="598"/>
                  </a:lnTo>
                  <a:lnTo>
                    <a:pt x="90" y="534"/>
                  </a:lnTo>
                  <a:lnTo>
                    <a:pt x="122" y="475"/>
                  </a:lnTo>
                  <a:lnTo>
                    <a:pt x="156" y="420"/>
                  </a:lnTo>
                  <a:lnTo>
                    <a:pt x="194" y="367"/>
                  </a:lnTo>
                  <a:lnTo>
                    <a:pt x="235" y="319"/>
                  </a:lnTo>
                  <a:lnTo>
                    <a:pt x="278" y="273"/>
                  </a:lnTo>
                  <a:lnTo>
                    <a:pt x="322" y="231"/>
                  </a:lnTo>
                  <a:lnTo>
                    <a:pt x="370" y="193"/>
                  </a:lnTo>
                  <a:lnTo>
                    <a:pt x="418" y="158"/>
                  </a:lnTo>
                  <a:lnTo>
                    <a:pt x="467" y="126"/>
                  </a:lnTo>
                  <a:lnTo>
                    <a:pt x="516" y="97"/>
                  </a:lnTo>
                  <a:lnTo>
                    <a:pt x="566" y="72"/>
                  </a:lnTo>
                  <a:lnTo>
                    <a:pt x="616" y="51"/>
                  </a:lnTo>
                  <a:lnTo>
                    <a:pt x="666" y="33"/>
                  </a:lnTo>
                  <a:lnTo>
                    <a:pt x="714" y="18"/>
                  </a:lnTo>
                  <a:lnTo>
                    <a:pt x="762" y="8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386" tIns="46693" rIns="93386" bIns="4669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4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3888884" y="3622458"/>
            <a:ext cx="274459" cy="339364"/>
            <a:chOff x="6369689" y="1149437"/>
            <a:chExt cx="386534" cy="339364"/>
          </a:xfrm>
          <a:solidFill>
            <a:sysClr val="window" lastClr="FFFFFF"/>
          </a:solidFill>
        </p:grpSpPr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6369689" y="1149437"/>
              <a:ext cx="386534" cy="339364"/>
            </a:xfrm>
            <a:custGeom>
              <a:avLst/>
              <a:gdLst>
                <a:gd name="T0" fmla="*/ 248 w 256"/>
                <a:gd name="T1" fmla="*/ 16 h 224"/>
                <a:gd name="T2" fmla="*/ 216 w 256"/>
                <a:gd name="T3" fmla="*/ 16 h 224"/>
                <a:gd name="T4" fmla="*/ 216 w 256"/>
                <a:gd name="T5" fmla="*/ 8 h 224"/>
                <a:gd name="T6" fmla="*/ 208 w 256"/>
                <a:gd name="T7" fmla="*/ 0 h 224"/>
                <a:gd name="T8" fmla="*/ 184 w 256"/>
                <a:gd name="T9" fmla="*/ 0 h 224"/>
                <a:gd name="T10" fmla="*/ 176 w 256"/>
                <a:gd name="T11" fmla="*/ 8 h 224"/>
                <a:gd name="T12" fmla="*/ 176 w 256"/>
                <a:gd name="T13" fmla="*/ 16 h 224"/>
                <a:gd name="T14" fmla="*/ 80 w 256"/>
                <a:gd name="T15" fmla="*/ 16 h 224"/>
                <a:gd name="T16" fmla="*/ 80 w 256"/>
                <a:gd name="T17" fmla="*/ 8 h 224"/>
                <a:gd name="T18" fmla="*/ 72 w 256"/>
                <a:gd name="T19" fmla="*/ 0 h 224"/>
                <a:gd name="T20" fmla="*/ 48 w 256"/>
                <a:gd name="T21" fmla="*/ 0 h 224"/>
                <a:gd name="T22" fmla="*/ 40 w 256"/>
                <a:gd name="T23" fmla="*/ 8 h 224"/>
                <a:gd name="T24" fmla="*/ 40 w 256"/>
                <a:gd name="T25" fmla="*/ 16 h 224"/>
                <a:gd name="T26" fmla="*/ 8 w 256"/>
                <a:gd name="T27" fmla="*/ 16 h 224"/>
                <a:gd name="T28" fmla="*/ 0 w 256"/>
                <a:gd name="T29" fmla="*/ 24 h 224"/>
                <a:gd name="T30" fmla="*/ 0 w 256"/>
                <a:gd name="T31" fmla="*/ 216 h 224"/>
                <a:gd name="T32" fmla="*/ 8 w 256"/>
                <a:gd name="T33" fmla="*/ 224 h 224"/>
                <a:gd name="T34" fmla="*/ 248 w 256"/>
                <a:gd name="T35" fmla="*/ 224 h 224"/>
                <a:gd name="T36" fmla="*/ 256 w 256"/>
                <a:gd name="T37" fmla="*/ 216 h 224"/>
                <a:gd name="T38" fmla="*/ 256 w 256"/>
                <a:gd name="T39" fmla="*/ 24 h 224"/>
                <a:gd name="T40" fmla="*/ 248 w 256"/>
                <a:gd name="T41" fmla="*/ 16 h 224"/>
                <a:gd name="T42" fmla="*/ 192 w 256"/>
                <a:gd name="T43" fmla="*/ 16 h 224"/>
                <a:gd name="T44" fmla="*/ 200 w 256"/>
                <a:gd name="T45" fmla="*/ 16 h 224"/>
                <a:gd name="T46" fmla="*/ 200 w 256"/>
                <a:gd name="T47" fmla="*/ 32 h 224"/>
                <a:gd name="T48" fmla="*/ 192 w 256"/>
                <a:gd name="T49" fmla="*/ 32 h 224"/>
                <a:gd name="T50" fmla="*/ 192 w 256"/>
                <a:gd name="T51" fmla="*/ 16 h 224"/>
                <a:gd name="T52" fmla="*/ 56 w 256"/>
                <a:gd name="T53" fmla="*/ 16 h 224"/>
                <a:gd name="T54" fmla="*/ 64 w 256"/>
                <a:gd name="T55" fmla="*/ 16 h 224"/>
                <a:gd name="T56" fmla="*/ 64 w 256"/>
                <a:gd name="T57" fmla="*/ 32 h 224"/>
                <a:gd name="T58" fmla="*/ 56 w 256"/>
                <a:gd name="T59" fmla="*/ 32 h 224"/>
                <a:gd name="T60" fmla="*/ 56 w 256"/>
                <a:gd name="T61" fmla="*/ 16 h 224"/>
                <a:gd name="T62" fmla="*/ 240 w 256"/>
                <a:gd name="T63" fmla="*/ 208 h 224"/>
                <a:gd name="T64" fmla="*/ 16 w 256"/>
                <a:gd name="T65" fmla="*/ 208 h 224"/>
                <a:gd name="T66" fmla="*/ 16 w 256"/>
                <a:gd name="T67" fmla="*/ 32 h 224"/>
                <a:gd name="T68" fmla="*/ 40 w 256"/>
                <a:gd name="T69" fmla="*/ 32 h 224"/>
                <a:gd name="T70" fmla="*/ 40 w 256"/>
                <a:gd name="T71" fmla="*/ 40 h 224"/>
                <a:gd name="T72" fmla="*/ 48 w 256"/>
                <a:gd name="T73" fmla="*/ 48 h 224"/>
                <a:gd name="T74" fmla="*/ 72 w 256"/>
                <a:gd name="T75" fmla="*/ 48 h 224"/>
                <a:gd name="T76" fmla="*/ 80 w 256"/>
                <a:gd name="T77" fmla="*/ 40 h 224"/>
                <a:gd name="T78" fmla="*/ 80 w 256"/>
                <a:gd name="T79" fmla="*/ 32 h 224"/>
                <a:gd name="T80" fmla="*/ 176 w 256"/>
                <a:gd name="T81" fmla="*/ 32 h 224"/>
                <a:gd name="T82" fmla="*/ 176 w 256"/>
                <a:gd name="T83" fmla="*/ 40 h 224"/>
                <a:gd name="T84" fmla="*/ 184 w 256"/>
                <a:gd name="T85" fmla="*/ 48 h 224"/>
                <a:gd name="T86" fmla="*/ 208 w 256"/>
                <a:gd name="T87" fmla="*/ 48 h 224"/>
                <a:gd name="T88" fmla="*/ 216 w 256"/>
                <a:gd name="T89" fmla="*/ 40 h 224"/>
                <a:gd name="T90" fmla="*/ 216 w 256"/>
                <a:gd name="T91" fmla="*/ 32 h 224"/>
                <a:gd name="T92" fmla="*/ 240 w 256"/>
                <a:gd name="T93" fmla="*/ 32 h 224"/>
                <a:gd name="T94" fmla="*/ 240 w 256"/>
                <a:gd name="T95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6" h="224">
                  <a:moveTo>
                    <a:pt x="248" y="16"/>
                  </a:moveTo>
                  <a:cubicBezTo>
                    <a:pt x="216" y="16"/>
                    <a:pt x="216" y="16"/>
                    <a:pt x="216" y="16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0" y="0"/>
                    <a:pt x="176" y="4"/>
                    <a:pt x="176" y="8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248" y="224"/>
                    <a:pt x="248" y="224"/>
                    <a:pt x="248" y="224"/>
                  </a:cubicBezTo>
                  <a:cubicBezTo>
                    <a:pt x="252" y="224"/>
                    <a:pt x="256" y="220"/>
                    <a:pt x="256" y="216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6" y="20"/>
                    <a:pt x="252" y="16"/>
                    <a:pt x="248" y="16"/>
                  </a:cubicBezTo>
                  <a:close/>
                  <a:moveTo>
                    <a:pt x="192" y="16"/>
                  </a:moveTo>
                  <a:cubicBezTo>
                    <a:pt x="200" y="16"/>
                    <a:pt x="200" y="16"/>
                    <a:pt x="200" y="16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192" y="32"/>
                    <a:pt x="192" y="32"/>
                    <a:pt x="192" y="32"/>
                  </a:cubicBezTo>
                  <a:lnTo>
                    <a:pt x="192" y="16"/>
                  </a:lnTo>
                  <a:close/>
                  <a:moveTo>
                    <a:pt x="56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6"/>
                  </a:lnTo>
                  <a:close/>
                  <a:moveTo>
                    <a:pt x="240" y="208"/>
                  </a:moveTo>
                  <a:cubicBezTo>
                    <a:pt x="16" y="208"/>
                    <a:pt x="16" y="208"/>
                    <a:pt x="16" y="20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4"/>
                    <a:pt x="44" y="48"/>
                    <a:pt x="48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6" y="48"/>
                    <a:pt x="80" y="44"/>
                    <a:pt x="80" y="40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4"/>
                    <a:pt x="180" y="48"/>
                    <a:pt x="184" y="4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2" y="48"/>
                    <a:pt x="216" y="44"/>
                    <a:pt x="216" y="4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40" y="32"/>
                    <a:pt x="240" y="32"/>
                    <a:pt x="240" y="32"/>
                  </a:cubicBezTo>
                  <a:lnTo>
                    <a:pt x="24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6429962" y="1271294"/>
              <a:ext cx="7337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6526923" y="1271294"/>
              <a:ext cx="7206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6623884" y="1271294"/>
              <a:ext cx="7206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6429962" y="1366945"/>
              <a:ext cx="7337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6526923" y="1366945"/>
              <a:ext cx="7206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6623884" y="1366945"/>
              <a:ext cx="7206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59"/>
          <p:cNvGrpSpPr/>
          <p:nvPr/>
        </p:nvGrpSpPr>
        <p:grpSpPr>
          <a:xfrm>
            <a:off x="5620807" y="3744316"/>
            <a:ext cx="274459" cy="386534"/>
            <a:chOff x="5494418" y="5479932"/>
            <a:chExt cx="386534" cy="386534"/>
          </a:xfrm>
          <a:solidFill>
            <a:sysClr val="window" lastClr="FFFFFF"/>
          </a:solidFill>
        </p:grpSpPr>
        <p:sp>
          <p:nvSpPr>
            <p:cNvPr id="61" name="Freeform 185"/>
            <p:cNvSpPr>
              <a:spLocks noEditPoints="1"/>
            </p:cNvSpPr>
            <p:nvPr/>
          </p:nvSpPr>
          <p:spPr bwMode="auto">
            <a:xfrm>
              <a:off x="5494418" y="5479932"/>
              <a:ext cx="169027" cy="169027"/>
            </a:xfrm>
            <a:custGeom>
              <a:avLst/>
              <a:gdLst>
                <a:gd name="T0" fmla="*/ 8 w 112"/>
                <a:gd name="T1" fmla="*/ 112 h 112"/>
                <a:gd name="T2" fmla="*/ 104 w 112"/>
                <a:gd name="T3" fmla="*/ 112 h 112"/>
                <a:gd name="T4" fmla="*/ 112 w 112"/>
                <a:gd name="T5" fmla="*/ 104 h 112"/>
                <a:gd name="T6" fmla="*/ 112 w 112"/>
                <a:gd name="T7" fmla="*/ 8 h 112"/>
                <a:gd name="T8" fmla="*/ 104 w 112"/>
                <a:gd name="T9" fmla="*/ 0 h 112"/>
                <a:gd name="T10" fmla="*/ 8 w 112"/>
                <a:gd name="T11" fmla="*/ 0 h 112"/>
                <a:gd name="T12" fmla="*/ 0 w 112"/>
                <a:gd name="T13" fmla="*/ 8 h 112"/>
                <a:gd name="T14" fmla="*/ 0 w 112"/>
                <a:gd name="T15" fmla="*/ 104 h 112"/>
                <a:gd name="T16" fmla="*/ 8 w 112"/>
                <a:gd name="T17" fmla="*/ 112 h 112"/>
                <a:gd name="T18" fmla="*/ 16 w 112"/>
                <a:gd name="T19" fmla="*/ 16 h 112"/>
                <a:gd name="T20" fmla="*/ 96 w 112"/>
                <a:gd name="T21" fmla="*/ 16 h 112"/>
                <a:gd name="T22" fmla="*/ 96 w 112"/>
                <a:gd name="T23" fmla="*/ 96 h 112"/>
                <a:gd name="T24" fmla="*/ 16 w 112"/>
                <a:gd name="T25" fmla="*/ 96 h 112"/>
                <a:gd name="T26" fmla="*/ 16 w 112"/>
                <a:gd name="T2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8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lose/>
                  <a:moveTo>
                    <a:pt x="16" y="16"/>
                  </a:moveTo>
                  <a:cubicBezTo>
                    <a:pt x="96" y="16"/>
                    <a:pt x="96" y="16"/>
                    <a:pt x="96" y="1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86"/>
            <p:cNvSpPr>
              <a:spLocks noEditPoints="1"/>
            </p:cNvSpPr>
            <p:nvPr/>
          </p:nvSpPr>
          <p:spPr bwMode="auto">
            <a:xfrm>
              <a:off x="5711925" y="5479932"/>
              <a:ext cx="169027" cy="169027"/>
            </a:xfrm>
            <a:custGeom>
              <a:avLst/>
              <a:gdLst>
                <a:gd name="T0" fmla="*/ 112 w 112"/>
                <a:gd name="T1" fmla="*/ 8 h 112"/>
                <a:gd name="T2" fmla="*/ 104 w 112"/>
                <a:gd name="T3" fmla="*/ 0 h 112"/>
                <a:gd name="T4" fmla="*/ 8 w 112"/>
                <a:gd name="T5" fmla="*/ 0 h 112"/>
                <a:gd name="T6" fmla="*/ 0 w 112"/>
                <a:gd name="T7" fmla="*/ 8 h 112"/>
                <a:gd name="T8" fmla="*/ 0 w 112"/>
                <a:gd name="T9" fmla="*/ 104 h 112"/>
                <a:gd name="T10" fmla="*/ 8 w 112"/>
                <a:gd name="T11" fmla="*/ 112 h 112"/>
                <a:gd name="T12" fmla="*/ 104 w 112"/>
                <a:gd name="T13" fmla="*/ 112 h 112"/>
                <a:gd name="T14" fmla="*/ 112 w 112"/>
                <a:gd name="T15" fmla="*/ 104 h 112"/>
                <a:gd name="T16" fmla="*/ 112 w 112"/>
                <a:gd name="T17" fmla="*/ 8 h 112"/>
                <a:gd name="T18" fmla="*/ 96 w 112"/>
                <a:gd name="T19" fmla="*/ 96 h 112"/>
                <a:gd name="T20" fmla="*/ 16 w 112"/>
                <a:gd name="T21" fmla="*/ 96 h 112"/>
                <a:gd name="T22" fmla="*/ 16 w 112"/>
                <a:gd name="T23" fmla="*/ 16 h 112"/>
                <a:gd name="T24" fmla="*/ 96 w 112"/>
                <a:gd name="T25" fmla="*/ 16 h 112"/>
                <a:gd name="T26" fmla="*/ 96 w 112"/>
                <a:gd name="T2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112" y="8"/>
                  </a:move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lnTo>
                    <a:pt x="112" y="8"/>
                  </a:lnTo>
                  <a:close/>
                  <a:moveTo>
                    <a:pt x="96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87"/>
            <p:cNvSpPr>
              <a:spLocks noEditPoints="1"/>
            </p:cNvSpPr>
            <p:nvPr/>
          </p:nvSpPr>
          <p:spPr bwMode="auto">
            <a:xfrm>
              <a:off x="5494418" y="5690888"/>
              <a:ext cx="175578" cy="175578"/>
            </a:xfrm>
            <a:custGeom>
              <a:avLst/>
              <a:gdLst>
                <a:gd name="T0" fmla="*/ 8 w 116"/>
                <a:gd name="T1" fmla="*/ 116 h 116"/>
                <a:gd name="T2" fmla="*/ 108 w 116"/>
                <a:gd name="T3" fmla="*/ 116 h 116"/>
                <a:gd name="T4" fmla="*/ 116 w 116"/>
                <a:gd name="T5" fmla="*/ 108 h 116"/>
                <a:gd name="T6" fmla="*/ 116 w 116"/>
                <a:gd name="T7" fmla="*/ 8 h 116"/>
                <a:gd name="T8" fmla="*/ 108 w 116"/>
                <a:gd name="T9" fmla="*/ 0 h 116"/>
                <a:gd name="T10" fmla="*/ 8 w 116"/>
                <a:gd name="T11" fmla="*/ 0 h 116"/>
                <a:gd name="T12" fmla="*/ 0 w 116"/>
                <a:gd name="T13" fmla="*/ 8 h 116"/>
                <a:gd name="T14" fmla="*/ 0 w 116"/>
                <a:gd name="T15" fmla="*/ 108 h 116"/>
                <a:gd name="T16" fmla="*/ 8 w 116"/>
                <a:gd name="T17" fmla="*/ 116 h 116"/>
                <a:gd name="T18" fmla="*/ 16 w 116"/>
                <a:gd name="T19" fmla="*/ 16 h 116"/>
                <a:gd name="T20" fmla="*/ 100 w 116"/>
                <a:gd name="T21" fmla="*/ 16 h 116"/>
                <a:gd name="T22" fmla="*/ 100 w 116"/>
                <a:gd name="T23" fmla="*/ 100 h 116"/>
                <a:gd name="T24" fmla="*/ 16 w 116"/>
                <a:gd name="T25" fmla="*/ 100 h 116"/>
                <a:gd name="T26" fmla="*/ 16 w 116"/>
                <a:gd name="T2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6">
                  <a:moveTo>
                    <a:pt x="8" y="116"/>
                  </a:moveTo>
                  <a:cubicBezTo>
                    <a:pt x="108" y="116"/>
                    <a:pt x="108" y="116"/>
                    <a:pt x="108" y="116"/>
                  </a:cubicBezTo>
                  <a:cubicBezTo>
                    <a:pt x="112" y="116"/>
                    <a:pt x="116" y="112"/>
                    <a:pt x="116" y="10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4" y="116"/>
                    <a:pt x="8" y="116"/>
                  </a:cubicBezTo>
                  <a:close/>
                  <a:moveTo>
                    <a:pt x="16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6" y="100"/>
                    <a:pt x="16" y="100"/>
                    <a:pt x="16" y="100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88"/>
            <p:cNvSpPr>
              <a:spLocks noEditPoints="1"/>
            </p:cNvSpPr>
            <p:nvPr/>
          </p:nvSpPr>
          <p:spPr bwMode="auto">
            <a:xfrm>
              <a:off x="5711925" y="5697439"/>
              <a:ext cx="169027" cy="169027"/>
            </a:xfrm>
            <a:custGeom>
              <a:avLst/>
              <a:gdLst>
                <a:gd name="T0" fmla="*/ 104 w 112"/>
                <a:gd name="T1" fmla="*/ 0 h 112"/>
                <a:gd name="T2" fmla="*/ 8 w 112"/>
                <a:gd name="T3" fmla="*/ 0 h 112"/>
                <a:gd name="T4" fmla="*/ 0 w 112"/>
                <a:gd name="T5" fmla="*/ 8 h 112"/>
                <a:gd name="T6" fmla="*/ 0 w 112"/>
                <a:gd name="T7" fmla="*/ 104 h 112"/>
                <a:gd name="T8" fmla="*/ 8 w 112"/>
                <a:gd name="T9" fmla="*/ 112 h 112"/>
                <a:gd name="T10" fmla="*/ 104 w 112"/>
                <a:gd name="T11" fmla="*/ 112 h 112"/>
                <a:gd name="T12" fmla="*/ 112 w 112"/>
                <a:gd name="T13" fmla="*/ 104 h 112"/>
                <a:gd name="T14" fmla="*/ 112 w 112"/>
                <a:gd name="T15" fmla="*/ 8 h 112"/>
                <a:gd name="T16" fmla="*/ 104 w 112"/>
                <a:gd name="T17" fmla="*/ 0 h 112"/>
                <a:gd name="T18" fmla="*/ 96 w 112"/>
                <a:gd name="T19" fmla="*/ 96 h 112"/>
                <a:gd name="T20" fmla="*/ 16 w 112"/>
                <a:gd name="T21" fmla="*/ 96 h 112"/>
                <a:gd name="T22" fmla="*/ 16 w 112"/>
                <a:gd name="T23" fmla="*/ 16 h 112"/>
                <a:gd name="T24" fmla="*/ 96 w 112"/>
                <a:gd name="T25" fmla="*/ 16 h 112"/>
                <a:gd name="T26" fmla="*/ 96 w 112"/>
                <a:gd name="T2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  <a:moveTo>
                    <a:pt x="96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4221010" y="2234401"/>
            <a:ext cx="274459" cy="386534"/>
            <a:chOff x="8103197" y="5479932"/>
            <a:chExt cx="386534" cy="386534"/>
          </a:xfrm>
          <a:solidFill>
            <a:sysClr val="window" lastClr="FFFFFF"/>
          </a:solidFill>
        </p:grpSpPr>
        <p:sp>
          <p:nvSpPr>
            <p:cNvPr id="66" name="Freeform 172"/>
            <p:cNvSpPr>
              <a:spLocks noEditPoints="1"/>
            </p:cNvSpPr>
            <p:nvPr/>
          </p:nvSpPr>
          <p:spPr bwMode="auto">
            <a:xfrm>
              <a:off x="8103197" y="5479932"/>
              <a:ext cx="386534" cy="386534"/>
            </a:xfrm>
            <a:custGeom>
              <a:avLst/>
              <a:gdLst>
                <a:gd name="T0" fmla="*/ 8 w 256"/>
                <a:gd name="T1" fmla="*/ 216 h 256"/>
                <a:gd name="T2" fmla="*/ 56 w 256"/>
                <a:gd name="T3" fmla="*/ 216 h 256"/>
                <a:gd name="T4" fmla="*/ 56 w 256"/>
                <a:gd name="T5" fmla="*/ 248 h 256"/>
                <a:gd name="T6" fmla="*/ 64 w 256"/>
                <a:gd name="T7" fmla="*/ 256 h 256"/>
                <a:gd name="T8" fmla="*/ 192 w 256"/>
                <a:gd name="T9" fmla="*/ 256 h 256"/>
                <a:gd name="T10" fmla="*/ 200 w 256"/>
                <a:gd name="T11" fmla="*/ 248 h 256"/>
                <a:gd name="T12" fmla="*/ 200 w 256"/>
                <a:gd name="T13" fmla="*/ 216 h 256"/>
                <a:gd name="T14" fmla="*/ 248 w 256"/>
                <a:gd name="T15" fmla="*/ 216 h 256"/>
                <a:gd name="T16" fmla="*/ 256 w 256"/>
                <a:gd name="T17" fmla="*/ 208 h 256"/>
                <a:gd name="T18" fmla="*/ 256 w 256"/>
                <a:gd name="T19" fmla="*/ 80 h 256"/>
                <a:gd name="T20" fmla="*/ 248 w 256"/>
                <a:gd name="T21" fmla="*/ 72 h 256"/>
                <a:gd name="T22" fmla="*/ 200 w 256"/>
                <a:gd name="T23" fmla="*/ 72 h 256"/>
                <a:gd name="T24" fmla="*/ 200 w 256"/>
                <a:gd name="T25" fmla="*/ 8 h 256"/>
                <a:gd name="T26" fmla="*/ 192 w 256"/>
                <a:gd name="T27" fmla="*/ 0 h 256"/>
                <a:gd name="T28" fmla="*/ 64 w 256"/>
                <a:gd name="T29" fmla="*/ 0 h 256"/>
                <a:gd name="T30" fmla="*/ 56 w 256"/>
                <a:gd name="T31" fmla="*/ 8 h 256"/>
                <a:gd name="T32" fmla="*/ 56 w 256"/>
                <a:gd name="T33" fmla="*/ 72 h 256"/>
                <a:gd name="T34" fmla="*/ 8 w 256"/>
                <a:gd name="T35" fmla="*/ 72 h 256"/>
                <a:gd name="T36" fmla="*/ 0 w 256"/>
                <a:gd name="T37" fmla="*/ 80 h 256"/>
                <a:gd name="T38" fmla="*/ 0 w 256"/>
                <a:gd name="T39" fmla="*/ 208 h 256"/>
                <a:gd name="T40" fmla="*/ 8 w 256"/>
                <a:gd name="T41" fmla="*/ 216 h 256"/>
                <a:gd name="T42" fmla="*/ 184 w 256"/>
                <a:gd name="T43" fmla="*/ 240 h 256"/>
                <a:gd name="T44" fmla="*/ 72 w 256"/>
                <a:gd name="T45" fmla="*/ 240 h 256"/>
                <a:gd name="T46" fmla="*/ 72 w 256"/>
                <a:gd name="T47" fmla="*/ 160 h 256"/>
                <a:gd name="T48" fmla="*/ 184 w 256"/>
                <a:gd name="T49" fmla="*/ 160 h 256"/>
                <a:gd name="T50" fmla="*/ 184 w 256"/>
                <a:gd name="T51" fmla="*/ 240 h 256"/>
                <a:gd name="T52" fmla="*/ 72 w 256"/>
                <a:gd name="T53" fmla="*/ 16 h 256"/>
                <a:gd name="T54" fmla="*/ 184 w 256"/>
                <a:gd name="T55" fmla="*/ 16 h 256"/>
                <a:gd name="T56" fmla="*/ 184 w 256"/>
                <a:gd name="T57" fmla="*/ 72 h 256"/>
                <a:gd name="T58" fmla="*/ 72 w 256"/>
                <a:gd name="T59" fmla="*/ 72 h 256"/>
                <a:gd name="T60" fmla="*/ 72 w 256"/>
                <a:gd name="T61" fmla="*/ 16 h 256"/>
                <a:gd name="T62" fmla="*/ 16 w 256"/>
                <a:gd name="T63" fmla="*/ 88 h 256"/>
                <a:gd name="T64" fmla="*/ 64 w 256"/>
                <a:gd name="T65" fmla="*/ 88 h 256"/>
                <a:gd name="T66" fmla="*/ 192 w 256"/>
                <a:gd name="T67" fmla="*/ 88 h 256"/>
                <a:gd name="T68" fmla="*/ 240 w 256"/>
                <a:gd name="T69" fmla="*/ 88 h 256"/>
                <a:gd name="T70" fmla="*/ 240 w 256"/>
                <a:gd name="T71" fmla="*/ 200 h 256"/>
                <a:gd name="T72" fmla="*/ 200 w 256"/>
                <a:gd name="T73" fmla="*/ 200 h 256"/>
                <a:gd name="T74" fmla="*/ 200 w 256"/>
                <a:gd name="T75" fmla="*/ 152 h 256"/>
                <a:gd name="T76" fmla="*/ 192 w 256"/>
                <a:gd name="T77" fmla="*/ 144 h 256"/>
                <a:gd name="T78" fmla="*/ 64 w 256"/>
                <a:gd name="T79" fmla="*/ 144 h 256"/>
                <a:gd name="T80" fmla="*/ 56 w 256"/>
                <a:gd name="T81" fmla="*/ 152 h 256"/>
                <a:gd name="T82" fmla="*/ 56 w 256"/>
                <a:gd name="T83" fmla="*/ 200 h 256"/>
                <a:gd name="T84" fmla="*/ 16 w 256"/>
                <a:gd name="T85" fmla="*/ 200 h 256"/>
                <a:gd name="T86" fmla="*/ 16 w 256"/>
                <a:gd name="T87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6">
                  <a:moveTo>
                    <a:pt x="8" y="216"/>
                  </a:moveTo>
                  <a:cubicBezTo>
                    <a:pt x="56" y="216"/>
                    <a:pt x="56" y="216"/>
                    <a:pt x="56" y="216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6" y="252"/>
                    <a:pt x="60" y="256"/>
                    <a:pt x="64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6" y="256"/>
                    <a:pt x="200" y="252"/>
                    <a:pt x="200" y="248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2" y="216"/>
                    <a:pt x="256" y="212"/>
                    <a:pt x="256" y="208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6"/>
                    <a:pt x="252" y="72"/>
                    <a:pt x="248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4"/>
                    <a:pt x="196" y="0"/>
                    <a:pt x="19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6" y="4"/>
                    <a:pt x="56" y="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76"/>
                    <a:pt x="0" y="8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4" y="216"/>
                    <a:pt x="8" y="216"/>
                  </a:cubicBezTo>
                  <a:close/>
                  <a:moveTo>
                    <a:pt x="184" y="240"/>
                  </a:moveTo>
                  <a:cubicBezTo>
                    <a:pt x="72" y="240"/>
                    <a:pt x="72" y="240"/>
                    <a:pt x="72" y="24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184" y="160"/>
                    <a:pt x="184" y="160"/>
                    <a:pt x="184" y="160"/>
                  </a:cubicBezTo>
                  <a:lnTo>
                    <a:pt x="184" y="240"/>
                  </a:lnTo>
                  <a:close/>
                  <a:moveTo>
                    <a:pt x="72" y="16"/>
                  </a:moveTo>
                  <a:cubicBezTo>
                    <a:pt x="184" y="16"/>
                    <a:pt x="184" y="16"/>
                    <a:pt x="184" y="16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72" y="16"/>
                  </a:lnTo>
                  <a:close/>
                  <a:moveTo>
                    <a:pt x="16" y="88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40" y="200"/>
                    <a:pt x="240" y="200"/>
                    <a:pt x="24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48"/>
                    <a:pt x="196" y="144"/>
                    <a:pt x="192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0" y="144"/>
                    <a:pt x="56" y="148"/>
                    <a:pt x="56" y="152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16" y="200"/>
                    <a:pt x="16" y="200"/>
                    <a:pt x="16" y="200"/>
                  </a:cubicBezTo>
                  <a:lnTo>
                    <a:pt x="1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8150367" y="5629304"/>
              <a:ext cx="24895" cy="26206"/>
            </a:xfrm>
            <a:custGeom>
              <a:avLst/>
              <a:gdLst>
                <a:gd name="T0" fmla="*/ 14 w 16"/>
                <a:gd name="T1" fmla="*/ 3 h 17"/>
                <a:gd name="T2" fmla="*/ 2 w 16"/>
                <a:gd name="T3" fmla="*/ 3 h 17"/>
                <a:gd name="T4" fmla="*/ 0 w 16"/>
                <a:gd name="T5" fmla="*/ 9 h 17"/>
                <a:gd name="T6" fmla="*/ 2 w 16"/>
                <a:gd name="T7" fmla="*/ 15 h 17"/>
                <a:gd name="T8" fmla="*/ 8 w 16"/>
                <a:gd name="T9" fmla="*/ 17 h 17"/>
                <a:gd name="T10" fmla="*/ 14 w 16"/>
                <a:gd name="T11" fmla="*/ 15 h 17"/>
                <a:gd name="T12" fmla="*/ 16 w 16"/>
                <a:gd name="T13" fmla="*/ 9 h 17"/>
                <a:gd name="T14" fmla="*/ 14 w 16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1" y="0"/>
                    <a:pt x="5" y="0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0" y="17"/>
                    <a:pt x="12" y="16"/>
                    <a:pt x="14" y="15"/>
                  </a:cubicBezTo>
                  <a:cubicBezTo>
                    <a:pt x="15" y="13"/>
                    <a:pt x="16" y="11"/>
                    <a:pt x="16" y="9"/>
                  </a:cubicBezTo>
                  <a:cubicBezTo>
                    <a:pt x="16" y="7"/>
                    <a:pt x="15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8187055" y="5629304"/>
              <a:ext cx="24895" cy="26206"/>
            </a:xfrm>
            <a:custGeom>
              <a:avLst/>
              <a:gdLst>
                <a:gd name="T0" fmla="*/ 8 w 16"/>
                <a:gd name="T1" fmla="*/ 17 h 17"/>
                <a:gd name="T2" fmla="*/ 14 w 16"/>
                <a:gd name="T3" fmla="*/ 15 h 17"/>
                <a:gd name="T4" fmla="*/ 16 w 16"/>
                <a:gd name="T5" fmla="*/ 9 h 17"/>
                <a:gd name="T6" fmla="*/ 14 w 16"/>
                <a:gd name="T7" fmla="*/ 3 h 17"/>
                <a:gd name="T8" fmla="*/ 2 w 16"/>
                <a:gd name="T9" fmla="*/ 3 h 17"/>
                <a:gd name="T10" fmla="*/ 0 w 16"/>
                <a:gd name="T11" fmla="*/ 9 h 17"/>
                <a:gd name="T12" fmla="*/ 2 w 16"/>
                <a:gd name="T13" fmla="*/ 15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10" y="17"/>
                    <a:pt x="12" y="16"/>
                    <a:pt x="14" y="15"/>
                  </a:cubicBezTo>
                  <a:cubicBezTo>
                    <a:pt x="15" y="13"/>
                    <a:pt x="16" y="11"/>
                    <a:pt x="16" y="9"/>
                  </a:cubicBezTo>
                  <a:cubicBezTo>
                    <a:pt x="16" y="7"/>
                    <a:pt x="15" y="5"/>
                    <a:pt x="14" y="3"/>
                  </a:cubicBezTo>
                  <a:cubicBezTo>
                    <a:pt x="11" y="0"/>
                    <a:pt x="5" y="0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4" y="16"/>
                    <a:pt x="6" y="17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8223743" y="5745920"/>
              <a:ext cx="144131" cy="2358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2" y="16"/>
                    <a:pt x="96" y="12"/>
                    <a:pt x="96" y="8"/>
                  </a:cubicBezTo>
                  <a:cubicBezTo>
                    <a:pt x="96" y="4"/>
                    <a:pt x="92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8223743" y="5794400"/>
              <a:ext cx="144131" cy="2358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2" y="16"/>
                    <a:pt x="96" y="12"/>
                    <a:pt x="96" y="8"/>
                  </a:cubicBezTo>
                  <a:cubicBezTo>
                    <a:pt x="96" y="4"/>
                    <a:pt x="92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1" name="Freeform 127"/>
          <p:cNvSpPr>
            <a:spLocks noEditPoints="1"/>
          </p:cNvSpPr>
          <p:nvPr/>
        </p:nvSpPr>
        <p:spPr bwMode="auto">
          <a:xfrm>
            <a:off x="5416771" y="2281063"/>
            <a:ext cx="273348" cy="339875"/>
          </a:xfrm>
          <a:custGeom>
            <a:avLst/>
            <a:gdLst>
              <a:gd name="T0" fmla="*/ 8 w 256"/>
              <a:gd name="T1" fmla="*/ 40 h 248"/>
              <a:gd name="T2" fmla="*/ 48 w 256"/>
              <a:gd name="T3" fmla="*/ 217 h 248"/>
              <a:gd name="T4" fmla="*/ 80 w 256"/>
              <a:gd name="T5" fmla="*/ 248 h 248"/>
              <a:gd name="T6" fmla="*/ 145 w 256"/>
              <a:gd name="T7" fmla="*/ 224 h 248"/>
              <a:gd name="T8" fmla="*/ 208 w 256"/>
              <a:gd name="T9" fmla="*/ 216 h 248"/>
              <a:gd name="T10" fmla="*/ 145 w 256"/>
              <a:gd name="T11" fmla="*/ 208 h 248"/>
              <a:gd name="T12" fmla="*/ 80 w 256"/>
              <a:gd name="T13" fmla="*/ 184 h 248"/>
              <a:gd name="T14" fmla="*/ 60 w 256"/>
              <a:gd name="T15" fmla="*/ 164 h 248"/>
              <a:gd name="T16" fmla="*/ 60 w 256"/>
              <a:gd name="T17" fmla="*/ 164 h 248"/>
              <a:gd name="T18" fmla="*/ 232 w 256"/>
              <a:gd name="T19" fmla="*/ 150 h 248"/>
              <a:gd name="T20" fmla="*/ 254 w 256"/>
              <a:gd name="T21" fmla="*/ 59 h 248"/>
              <a:gd name="T22" fmla="*/ 222 w 256"/>
              <a:gd name="T23" fmla="*/ 56 h 248"/>
              <a:gd name="T24" fmla="*/ 200 w 256"/>
              <a:gd name="T25" fmla="*/ 0 h 248"/>
              <a:gd name="T26" fmla="*/ 138 w 256"/>
              <a:gd name="T27" fmla="*/ 2 h 248"/>
              <a:gd name="T28" fmla="*/ 80 w 256"/>
              <a:gd name="T29" fmla="*/ 24 h 248"/>
              <a:gd name="T30" fmla="*/ 66 w 256"/>
              <a:gd name="T31" fmla="*/ 56 h 248"/>
              <a:gd name="T32" fmla="*/ 48 w 256"/>
              <a:gd name="T33" fmla="*/ 31 h 248"/>
              <a:gd name="T34" fmla="*/ 8 w 256"/>
              <a:gd name="T35" fmla="*/ 24 h 248"/>
              <a:gd name="T36" fmla="*/ 176 w 256"/>
              <a:gd name="T37" fmla="*/ 200 h 248"/>
              <a:gd name="T38" fmla="*/ 176 w 256"/>
              <a:gd name="T39" fmla="*/ 232 h 248"/>
              <a:gd name="T40" fmla="*/ 176 w 256"/>
              <a:gd name="T41" fmla="*/ 200 h 248"/>
              <a:gd name="T42" fmla="*/ 96 w 256"/>
              <a:gd name="T43" fmla="*/ 216 h 248"/>
              <a:gd name="T44" fmla="*/ 64 w 256"/>
              <a:gd name="T45" fmla="*/ 216 h 248"/>
              <a:gd name="T46" fmla="*/ 147 w 256"/>
              <a:gd name="T47" fmla="*/ 16 h 248"/>
              <a:gd name="T48" fmla="*/ 205 w 256"/>
              <a:gd name="T49" fmla="*/ 56 h 248"/>
              <a:gd name="T50" fmla="*/ 129 w 256"/>
              <a:gd name="T51" fmla="*/ 34 h 248"/>
              <a:gd name="T52" fmla="*/ 86 w 256"/>
              <a:gd name="T53" fmla="*/ 40 h 248"/>
              <a:gd name="T54" fmla="*/ 118 w 256"/>
              <a:gd name="T55" fmla="*/ 56 h 248"/>
              <a:gd name="T56" fmla="*/ 86 w 256"/>
              <a:gd name="T57" fmla="*/ 40 h 248"/>
              <a:gd name="T58" fmla="*/ 216 w 256"/>
              <a:gd name="T59" fmla="*/ 72 h 248"/>
              <a:gd name="T60" fmla="*/ 237 w 256"/>
              <a:gd name="T61" fmla="*/ 72 h 248"/>
              <a:gd name="T62" fmla="*/ 60 w 256"/>
              <a:gd name="T63" fmla="*/ 148 h 248"/>
              <a:gd name="T64" fmla="*/ 52 w 256"/>
              <a:gd name="T65" fmla="*/ 7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6" h="248">
                <a:moveTo>
                  <a:pt x="0" y="32"/>
                </a:moveTo>
                <a:cubicBezTo>
                  <a:pt x="0" y="36"/>
                  <a:pt x="4" y="40"/>
                  <a:pt x="8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34"/>
                  <a:pt x="63" y="248"/>
                  <a:pt x="80" y="248"/>
                </a:cubicBezTo>
                <a:cubicBezTo>
                  <a:pt x="95" y="248"/>
                  <a:pt x="107" y="238"/>
                  <a:pt x="111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9" y="238"/>
                  <a:pt x="161" y="248"/>
                  <a:pt x="176" y="248"/>
                </a:cubicBezTo>
                <a:cubicBezTo>
                  <a:pt x="194" y="248"/>
                  <a:pt x="208" y="234"/>
                  <a:pt x="208" y="216"/>
                </a:cubicBezTo>
                <a:cubicBezTo>
                  <a:pt x="208" y="198"/>
                  <a:pt x="194" y="184"/>
                  <a:pt x="176" y="184"/>
                </a:cubicBezTo>
                <a:cubicBezTo>
                  <a:pt x="161" y="184"/>
                  <a:pt x="149" y="194"/>
                  <a:pt x="145" y="208"/>
                </a:cubicBezTo>
                <a:cubicBezTo>
                  <a:pt x="111" y="208"/>
                  <a:pt x="111" y="208"/>
                  <a:pt x="111" y="208"/>
                </a:cubicBezTo>
                <a:cubicBezTo>
                  <a:pt x="107" y="194"/>
                  <a:pt x="95" y="184"/>
                  <a:pt x="80" y="184"/>
                </a:cubicBezTo>
                <a:cubicBezTo>
                  <a:pt x="73" y="184"/>
                  <a:pt x="67" y="186"/>
                  <a:pt x="62" y="190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8" y="156"/>
                  <a:pt x="231" y="153"/>
                  <a:pt x="232" y="150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56" y="64"/>
                  <a:pt x="256" y="61"/>
                  <a:pt x="254" y="59"/>
                </a:cubicBezTo>
                <a:cubicBezTo>
                  <a:pt x="253" y="57"/>
                  <a:pt x="251" y="56"/>
                  <a:pt x="248" y="56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08" y="6"/>
                  <a:pt x="208" y="6"/>
                  <a:pt x="208" y="6"/>
                </a:cubicBezTo>
                <a:cubicBezTo>
                  <a:pt x="207" y="2"/>
                  <a:pt x="204" y="0"/>
                  <a:pt x="20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2" y="0"/>
                  <a:pt x="140" y="1"/>
                  <a:pt x="138" y="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6" y="24"/>
                  <a:pt x="73" y="27"/>
                  <a:pt x="72" y="30"/>
                </a:cubicBezTo>
                <a:cubicBezTo>
                  <a:pt x="66" y="56"/>
                  <a:pt x="66" y="56"/>
                  <a:pt x="66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27"/>
                  <a:pt x="44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lose/>
                <a:moveTo>
                  <a:pt x="176" y="200"/>
                </a:moveTo>
                <a:cubicBezTo>
                  <a:pt x="185" y="200"/>
                  <a:pt x="192" y="207"/>
                  <a:pt x="192" y="216"/>
                </a:cubicBezTo>
                <a:cubicBezTo>
                  <a:pt x="192" y="225"/>
                  <a:pt x="185" y="232"/>
                  <a:pt x="176" y="232"/>
                </a:cubicBezTo>
                <a:cubicBezTo>
                  <a:pt x="167" y="232"/>
                  <a:pt x="160" y="225"/>
                  <a:pt x="160" y="216"/>
                </a:cubicBezTo>
                <a:cubicBezTo>
                  <a:pt x="160" y="207"/>
                  <a:pt x="167" y="200"/>
                  <a:pt x="176" y="200"/>
                </a:cubicBezTo>
                <a:close/>
                <a:moveTo>
                  <a:pt x="80" y="200"/>
                </a:moveTo>
                <a:cubicBezTo>
                  <a:pt x="89" y="200"/>
                  <a:pt x="96" y="207"/>
                  <a:pt x="96" y="216"/>
                </a:cubicBezTo>
                <a:cubicBezTo>
                  <a:pt x="96" y="225"/>
                  <a:pt x="89" y="232"/>
                  <a:pt x="80" y="232"/>
                </a:cubicBezTo>
                <a:cubicBezTo>
                  <a:pt x="71" y="232"/>
                  <a:pt x="64" y="225"/>
                  <a:pt x="64" y="216"/>
                </a:cubicBezTo>
                <a:cubicBezTo>
                  <a:pt x="64" y="207"/>
                  <a:pt x="71" y="200"/>
                  <a:pt x="80" y="200"/>
                </a:cubicBezTo>
                <a:close/>
                <a:moveTo>
                  <a:pt x="147" y="16"/>
                </a:moveTo>
                <a:cubicBezTo>
                  <a:pt x="194" y="16"/>
                  <a:pt x="194" y="16"/>
                  <a:pt x="194" y="16"/>
                </a:cubicBezTo>
                <a:cubicBezTo>
                  <a:pt x="205" y="56"/>
                  <a:pt x="205" y="56"/>
                  <a:pt x="205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34"/>
                  <a:pt x="129" y="34"/>
                  <a:pt x="129" y="34"/>
                </a:cubicBezTo>
                <a:lnTo>
                  <a:pt x="147" y="16"/>
                </a:lnTo>
                <a:close/>
                <a:moveTo>
                  <a:pt x="86" y="40"/>
                </a:moveTo>
                <a:cubicBezTo>
                  <a:pt x="114" y="40"/>
                  <a:pt x="114" y="40"/>
                  <a:pt x="114" y="4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82" y="56"/>
                  <a:pt x="82" y="56"/>
                  <a:pt x="82" y="56"/>
                </a:cubicBezTo>
                <a:lnTo>
                  <a:pt x="86" y="40"/>
                </a:lnTo>
                <a:close/>
                <a:moveTo>
                  <a:pt x="216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9" y="148"/>
                  <a:pt x="59" y="148"/>
                  <a:pt x="58" y="148"/>
                </a:cubicBezTo>
                <a:cubicBezTo>
                  <a:pt x="52" y="72"/>
                  <a:pt x="52" y="72"/>
                  <a:pt x="52" y="72"/>
                </a:cubicBezTo>
                <a:lnTo>
                  <a:pt x="216" y="7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5520" tIns="47760" rIns="95520" bIns="477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654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71"/>
          <p:cNvGrpSpPr/>
          <p:nvPr/>
        </p:nvGrpSpPr>
        <p:grpSpPr>
          <a:xfrm>
            <a:off x="4776490" y="4571572"/>
            <a:ext cx="274459" cy="314469"/>
            <a:chOff x="6369689" y="2031259"/>
            <a:chExt cx="386534" cy="314469"/>
          </a:xfrm>
          <a:solidFill>
            <a:sysClr val="window" lastClr="FFFFFF"/>
          </a:solidFill>
        </p:grpSpPr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6369689" y="2031259"/>
              <a:ext cx="386534" cy="314469"/>
            </a:xfrm>
            <a:custGeom>
              <a:avLst/>
              <a:gdLst>
                <a:gd name="T0" fmla="*/ 248 w 256"/>
                <a:gd name="T1" fmla="*/ 0 h 208"/>
                <a:gd name="T2" fmla="*/ 40 w 256"/>
                <a:gd name="T3" fmla="*/ 0 h 208"/>
                <a:gd name="T4" fmla="*/ 32 w 256"/>
                <a:gd name="T5" fmla="*/ 8 h 208"/>
                <a:gd name="T6" fmla="*/ 32 w 256"/>
                <a:gd name="T7" fmla="*/ 32 h 208"/>
                <a:gd name="T8" fmla="*/ 8 w 256"/>
                <a:gd name="T9" fmla="*/ 32 h 208"/>
                <a:gd name="T10" fmla="*/ 0 w 256"/>
                <a:gd name="T11" fmla="*/ 40 h 208"/>
                <a:gd name="T12" fmla="*/ 0 w 256"/>
                <a:gd name="T13" fmla="*/ 200 h 208"/>
                <a:gd name="T14" fmla="*/ 8 w 256"/>
                <a:gd name="T15" fmla="*/ 208 h 208"/>
                <a:gd name="T16" fmla="*/ 216 w 256"/>
                <a:gd name="T17" fmla="*/ 208 h 208"/>
                <a:gd name="T18" fmla="*/ 224 w 256"/>
                <a:gd name="T19" fmla="*/ 200 h 208"/>
                <a:gd name="T20" fmla="*/ 224 w 256"/>
                <a:gd name="T21" fmla="*/ 176 h 208"/>
                <a:gd name="T22" fmla="*/ 248 w 256"/>
                <a:gd name="T23" fmla="*/ 176 h 208"/>
                <a:gd name="T24" fmla="*/ 256 w 256"/>
                <a:gd name="T25" fmla="*/ 168 h 208"/>
                <a:gd name="T26" fmla="*/ 256 w 256"/>
                <a:gd name="T27" fmla="*/ 8 h 208"/>
                <a:gd name="T28" fmla="*/ 248 w 256"/>
                <a:gd name="T29" fmla="*/ 0 h 208"/>
                <a:gd name="T30" fmla="*/ 208 w 256"/>
                <a:gd name="T31" fmla="*/ 48 h 208"/>
                <a:gd name="T32" fmla="*/ 208 w 256"/>
                <a:gd name="T33" fmla="*/ 175 h 208"/>
                <a:gd name="T34" fmla="*/ 165 w 256"/>
                <a:gd name="T35" fmla="*/ 138 h 208"/>
                <a:gd name="T36" fmla="*/ 156 w 256"/>
                <a:gd name="T37" fmla="*/ 137 h 208"/>
                <a:gd name="T38" fmla="*/ 122 w 256"/>
                <a:gd name="T39" fmla="*/ 158 h 208"/>
                <a:gd name="T40" fmla="*/ 70 w 256"/>
                <a:gd name="T41" fmla="*/ 99 h 208"/>
                <a:gd name="T42" fmla="*/ 64 w 256"/>
                <a:gd name="T43" fmla="*/ 96 h 208"/>
                <a:gd name="T44" fmla="*/ 58 w 256"/>
                <a:gd name="T45" fmla="*/ 98 h 208"/>
                <a:gd name="T46" fmla="*/ 16 w 256"/>
                <a:gd name="T47" fmla="*/ 141 h 208"/>
                <a:gd name="T48" fmla="*/ 16 w 256"/>
                <a:gd name="T49" fmla="*/ 48 h 208"/>
                <a:gd name="T50" fmla="*/ 208 w 256"/>
                <a:gd name="T51" fmla="*/ 48 h 208"/>
                <a:gd name="T52" fmla="*/ 16 w 256"/>
                <a:gd name="T53" fmla="*/ 163 h 208"/>
                <a:gd name="T54" fmla="*/ 64 w 256"/>
                <a:gd name="T55" fmla="*/ 116 h 208"/>
                <a:gd name="T56" fmla="*/ 114 w 256"/>
                <a:gd name="T57" fmla="*/ 173 h 208"/>
                <a:gd name="T58" fmla="*/ 124 w 256"/>
                <a:gd name="T59" fmla="*/ 175 h 208"/>
                <a:gd name="T60" fmla="*/ 159 w 256"/>
                <a:gd name="T61" fmla="*/ 154 h 208"/>
                <a:gd name="T62" fmla="*/ 204 w 256"/>
                <a:gd name="T63" fmla="*/ 192 h 208"/>
                <a:gd name="T64" fmla="*/ 16 w 256"/>
                <a:gd name="T65" fmla="*/ 192 h 208"/>
                <a:gd name="T66" fmla="*/ 16 w 256"/>
                <a:gd name="T67" fmla="*/ 163 h 208"/>
                <a:gd name="T68" fmla="*/ 240 w 256"/>
                <a:gd name="T69" fmla="*/ 160 h 208"/>
                <a:gd name="T70" fmla="*/ 224 w 256"/>
                <a:gd name="T71" fmla="*/ 160 h 208"/>
                <a:gd name="T72" fmla="*/ 224 w 256"/>
                <a:gd name="T73" fmla="*/ 40 h 208"/>
                <a:gd name="T74" fmla="*/ 216 w 256"/>
                <a:gd name="T75" fmla="*/ 32 h 208"/>
                <a:gd name="T76" fmla="*/ 48 w 256"/>
                <a:gd name="T77" fmla="*/ 32 h 208"/>
                <a:gd name="T78" fmla="*/ 48 w 256"/>
                <a:gd name="T79" fmla="*/ 16 h 208"/>
                <a:gd name="T80" fmla="*/ 240 w 256"/>
                <a:gd name="T81" fmla="*/ 16 h 208"/>
                <a:gd name="T82" fmla="*/ 240 w 256"/>
                <a:gd name="T83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0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8"/>
                    <a:pt x="8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8"/>
                    <a:pt x="224" y="204"/>
                    <a:pt x="224" y="20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52" y="176"/>
                    <a:pt x="256" y="172"/>
                    <a:pt x="256" y="16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08" y="48"/>
                  </a:moveTo>
                  <a:cubicBezTo>
                    <a:pt x="208" y="175"/>
                    <a:pt x="208" y="175"/>
                    <a:pt x="208" y="175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6"/>
                    <a:pt x="159" y="135"/>
                    <a:pt x="156" y="137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9" y="97"/>
                    <a:pt x="66" y="96"/>
                    <a:pt x="64" y="96"/>
                  </a:cubicBezTo>
                  <a:cubicBezTo>
                    <a:pt x="62" y="96"/>
                    <a:pt x="60" y="97"/>
                    <a:pt x="58" y="98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208" y="48"/>
                  </a:lnTo>
                  <a:close/>
                  <a:moveTo>
                    <a:pt x="16" y="163"/>
                  </a:moveTo>
                  <a:cubicBezTo>
                    <a:pt x="64" y="116"/>
                    <a:pt x="64" y="116"/>
                    <a:pt x="64" y="116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7" y="176"/>
                    <a:pt x="121" y="177"/>
                    <a:pt x="124" y="175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16" y="192"/>
                    <a:pt x="16" y="192"/>
                    <a:pt x="16" y="192"/>
                  </a:cubicBezTo>
                  <a:lnTo>
                    <a:pt x="16" y="163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6"/>
                    <a:pt x="220" y="32"/>
                    <a:pt x="21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6575404" y="2128221"/>
              <a:ext cx="83858" cy="85169"/>
            </a:xfrm>
            <a:custGeom>
              <a:avLst/>
              <a:gdLst>
                <a:gd name="T0" fmla="*/ 28 w 56"/>
                <a:gd name="T1" fmla="*/ 56 h 56"/>
                <a:gd name="T2" fmla="*/ 56 w 56"/>
                <a:gd name="T3" fmla="*/ 28 h 56"/>
                <a:gd name="T4" fmla="*/ 28 w 56"/>
                <a:gd name="T5" fmla="*/ 0 h 56"/>
                <a:gd name="T6" fmla="*/ 0 w 56"/>
                <a:gd name="T7" fmla="*/ 28 h 56"/>
                <a:gd name="T8" fmla="*/ 28 w 56"/>
                <a:gd name="T9" fmla="*/ 56 h 56"/>
                <a:gd name="T10" fmla="*/ 28 w 56"/>
                <a:gd name="T11" fmla="*/ 16 h 56"/>
                <a:gd name="T12" fmla="*/ 40 w 56"/>
                <a:gd name="T13" fmla="*/ 28 h 56"/>
                <a:gd name="T14" fmla="*/ 28 w 56"/>
                <a:gd name="T15" fmla="*/ 40 h 56"/>
                <a:gd name="T16" fmla="*/ 16 w 56"/>
                <a:gd name="T17" fmla="*/ 28 h 56"/>
                <a:gd name="T18" fmla="*/ 28 w 56"/>
                <a:gd name="T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lose/>
                  <a:moveTo>
                    <a:pt x="28" y="16"/>
                  </a:move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047" tIns="42023" rIns="84047" bIns="4202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54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78144" y="1836391"/>
            <a:ext cx="2338547" cy="74278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r"/>
            <a:r>
              <a:rPr lang="id-ID" sz="1400" b="1" dirty="0"/>
              <a:t>Memberi manfaat bagi Daerah dan/atau masyarakat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4403" y="1829509"/>
            <a:ext cx="2857399" cy="742784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r>
              <a:rPr lang="id-ID" sz="1400" b="1" dirty="0"/>
              <a:t>Mengandung pembaharuan seluruh atau sebagian unsur dari inovasi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88577" y="3191622"/>
            <a:ext cx="2482019" cy="1604558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r"/>
            <a:r>
              <a:rPr lang="id-ID" sz="1400" b="1" dirty="0"/>
              <a:t>Tidak mengakibatkan pembebanan dan/atau pembatasan pada masyarakat yang tidak sesuai dengan ketentuan peraturan perundang-undangan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90201" y="3842015"/>
            <a:ext cx="1624387" cy="311896"/>
          </a:xfrm>
          <a:prstGeom prst="rect">
            <a:avLst/>
          </a:prstGeom>
          <a:noFill/>
        </p:spPr>
        <p:txBody>
          <a:bodyPr wrap="none" lIns="95520" tIns="47760" rIns="95520" bIns="47760" rtlCol="0">
            <a:spAutoFit/>
          </a:bodyPr>
          <a:lstStyle/>
          <a:p>
            <a:pPr algn="r"/>
            <a:r>
              <a:rPr lang="id-ID" sz="1400" b="1" dirty="0"/>
              <a:t>Dapat direplikasi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01986" y="5155022"/>
            <a:ext cx="2259206" cy="958227"/>
          </a:xfrm>
          <a:prstGeom prst="rect">
            <a:avLst/>
          </a:prstGeom>
          <a:noFill/>
        </p:spPr>
        <p:txBody>
          <a:bodyPr wrap="square" lIns="95520" tIns="47760" rIns="95520" bIns="47760" rtlCol="0">
            <a:spAutoFit/>
          </a:bodyPr>
          <a:lstStyle/>
          <a:p>
            <a:pPr algn="ctr"/>
            <a:r>
              <a:rPr lang="id-ID" sz="1400" b="1" dirty="0"/>
              <a:t>Merupakan Urusan Pemerintahan yang menjadi kewenangan Daerah </a:t>
            </a:r>
          </a:p>
        </p:txBody>
      </p:sp>
      <p:sp>
        <p:nvSpPr>
          <p:cNvPr id="92" name="Title 4"/>
          <p:cNvSpPr txBox="1">
            <a:spLocks/>
          </p:cNvSpPr>
          <p:nvPr/>
        </p:nvSpPr>
        <p:spPr>
          <a:xfrm>
            <a:off x="1219694" y="1"/>
            <a:ext cx="7371648" cy="718206"/>
          </a:xfrm>
          <a:prstGeom prst="rect">
            <a:avLst/>
          </a:prstGeom>
        </p:spPr>
        <p:txBody>
          <a:bodyPr lIns="95520" tIns="47760" rIns="95520" bIns="47760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KRITERIA INOVASI DAERAH</a:t>
            </a:r>
            <a:r>
              <a:rPr lang="id-ID" sz="2400" b="1" dirty="0" smtClean="0">
                <a:solidFill>
                  <a:srgbClr val="0070C0"/>
                </a:solidFill>
              </a:rPr>
              <a:t> </a:t>
            </a:r>
            <a:endParaRPr lang="id-ID" sz="2400" b="1" dirty="0">
              <a:solidFill>
                <a:srgbClr val="0070C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93" name="Text Placeholder 2"/>
          <p:cNvSpPr txBox="1">
            <a:spLocks/>
          </p:cNvSpPr>
          <p:nvPr/>
        </p:nvSpPr>
        <p:spPr>
          <a:xfrm>
            <a:off x="1447844" y="718206"/>
            <a:ext cx="7143497" cy="436908"/>
          </a:xfrm>
          <a:prstGeom prst="rect">
            <a:avLst/>
          </a:prstGeom>
        </p:spPr>
        <p:txBody>
          <a:bodyPr lIns="95520" tIns="47760" rIns="95520" bIns="47760"/>
          <a:lstStyle/>
          <a:p>
            <a:pPr marL="238786" indent="-238786" algn="ctr">
              <a:lnSpc>
                <a:spcPct val="90000"/>
              </a:lnSpc>
              <a:spcBef>
                <a:spcPts val="1045"/>
              </a:spcBef>
            </a:pPr>
            <a:r>
              <a:rPr lang="id-ID" sz="1654" dirty="0" smtClean="0"/>
              <a:t>kriteria Inovasi Daerah </a:t>
            </a:r>
            <a:r>
              <a:rPr lang="id-ID" sz="1654" dirty="0"/>
              <a:t>mengacu pada Peratuan Pemerintah Republik Indonesia No. 38 Tahun 2017 pasal 6 dan berdasarkan buku petunjuk Teknis Indeks Daerah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1420124A-1A41-44D2-9F0C-0A7C359F70B4}"/>
              </a:ext>
            </a:extLst>
          </p:cNvPr>
          <p:cNvGrpSpPr/>
          <p:nvPr/>
        </p:nvGrpSpPr>
        <p:grpSpPr>
          <a:xfrm>
            <a:off x="5236830" y="4884220"/>
            <a:ext cx="2918824" cy="1973780"/>
            <a:chOff x="-548507" y="477868"/>
            <a:chExt cx="11570449" cy="6357177"/>
          </a:xfrm>
        </p:grpSpPr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5EA25E4-992A-46BF-A0EC-00C29F9F999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CEB7A41-EF9A-44FF-A010-4E7C895FB9C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E3FEA7D2-874E-40BE-B0C2-DB1363764C1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5CF1974E-2A31-4EA7-835C-1CA293F009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79711878-5046-43A9-A3B7-3A36C1BC3E9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BE6FE22E-801A-483E-9ADF-5B23F1C0698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144390F1-8A6F-403E-9F91-12C6A48A20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65D9B142-37F7-40C9-B7AE-5F4F4247DB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BBD05A78-ABA8-4AFC-A437-A8F38231C1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876A9DC9-2DE1-4E63-A269-4728674C627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DCF11D44-2557-4C0A-8B8D-2CDE882E003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0D096C04-8EF8-4E71-868C-C003B489373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EC2DE22A-0C94-4F84-8774-CF3FAC3ED168}"/>
              </a:ext>
            </a:extLst>
          </p:cNvPr>
          <p:cNvSpPr/>
          <p:nvPr/>
        </p:nvSpPr>
        <p:spPr>
          <a:xfrm>
            <a:off x="5651477" y="4987803"/>
            <a:ext cx="2073202" cy="1628624"/>
          </a:xfrm>
          <a:prstGeom prst="rect">
            <a:avLst/>
          </a:prstGeom>
          <a:solidFill>
            <a:sysClr val="windowText" lastClr="000000">
              <a:lumMod val="75000"/>
              <a:lumOff val="25000"/>
              <a:alpha val="99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417F4541-95DA-4DC5-89C5-F86F0E425617}"/>
              </a:ext>
            </a:extLst>
          </p:cNvPr>
          <p:cNvGrpSpPr/>
          <p:nvPr/>
        </p:nvGrpSpPr>
        <p:grpSpPr>
          <a:xfrm>
            <a:off x="5651436" y="4240663"/>
            <a:ext cx="2089613" cy="2343825"/>
            <a:chOff x="4864316" y="3310559"/>
            <a:chExt cx="2315879" cy="2549761"/>
          </a:xfrm>
        </p:grpSpPr>
        <p:sp>
          <p:nvSpPr>
            <p:cNvPr id="199" name="자유형: 도형 56">
              <a:extLst>
                <a:ext uri="{FF2B5EF4-FFF2-40B4-BE49-F238E27FC236}">
                  <a16:creationId xmlns="" xmlns:a16="http://schemas.microsoft.com/office/drawing/2014/main" id="{112915D0-46E1-4E19-B089-161D139A7DF7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rgbClr val="476AD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0" name="자유형: 도형 55">
              <a:extLst>
                <a:ext uri="{FF2B5EF4-FFF2-40B4-BE49-F238E27FC236}">
                  <a16:creationId xmlns="" xmlns:a16="http://schemas.microsoft.com/office/drawing/2014/main" id="{6FA4F751-CED4-456A-A809-168C9ED22E00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1" name="Oval 17">
            <a:extLst>
              <a:ext uri="{FF2B5EF4-FFF2-40B4-BE49-F238E27FC236}">
                <a16:creationId xmlns="" xmlns:a16="http://schemas.microsoft.com/office/drawing/2014/main" id="{4822ADA0-3500-4C4D-A712-B6525E094628}"/>
              </a:ext>
            </a:extLst>
          </p:cNvPr>
          <p:cNvSpPr/>
          <p:nvPr/>
        </p:nvSpPr>
        <p:spPr>
          <a:xfrm>
            <a:off x="6399088" y="4198012"/>
            <a:ext cx="742883" cy="1549135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rgbClr val="5A28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01E8E3CA-131B-42D8-9D7F-9C4FF5ACBEA1}"/>
              </a:ext>
            </a:extLst>
          </p:cNvPr>
          <p:cNvSpPr txBox="1"/>
          <p:nvPr/>
        </p:nvSpPr>
        <p:spPr>
          <a:xfrm>
            <a:off x="5649778" y="5887340"/>
            <a:ext cx="2074901" cy="507831"/>
          </a:xfrm>
          <a:prstGeom prst="rect">
            <a:avLst/>
          </a:prstGeom>
          <a:solidFill>
            <a:srgbClr val="5A28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START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A83309F-16AA-453D-8A1E-7FB3DE13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804"/>
            <a:ext cx="9906000" cy="9809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7F9EB0F-7533-4290-BF1A-FC60D118D66A}"/>
              </a:ext>
            </a:extLst>
          </p:cNvPr>
          <p:cNvGrpSpPr/>
          <p:nvPr/>
        </p:nvGrpSpPr>
        <p:grpSpPr>
          <a:xfrm>
            <a:off x="4167408" y="776363"/>
            <a:ext cx="5405877" cy="1891133"/>
            <a:chOff x="2730842" y="944293"/>
            <a:chExt cx="3858646" cy="1891133"/>
          </a:xfrm>
        </p:grpSpPr>
        <p:sp>
          <p:nvSpPr>
            <p:cNvPr id="7" name="Google Shape;338;p12">
              <a:extLst>
                <a:ext uri="{FF2B5EF4-FFF2-40B4-BE49-F238E27FC236}">
                  <a16:creationId xmlns="" xmlns:a16="http://schemas.microsoft.com/office/drawing/2014/main" id="{CCD1DB31-4760-437C-9745-D450EA61C1E5}"/>
                </a:ext>
              </a:extLst>
            </p:cNvPr>
            <p:cNvSpPr txBox="1">
              <a:spLocks/>
            </p:cNvSpPr>
            <p:nvPr/>
          </p:nvSpPr>
          <p:spPr>
            <a:xfrm>
              <a:off x="2786744" y="947026"/>
              <a:ext cx="3802744" cy="18884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1500" b="1" kern="0" dirty="0">
                  <a:solidFill>
                    <a:srgbClr val="0070C0"/>
                  </a:solidFill>
                  <a:latin typeface="Bahnschrift SemiBold SemiConden" panose="020B0502040204020203" pitchFamily="34" charset="0"/>
                </a:rPr>
                <a:t>PETA</a:t>
              </a:r>
              <a:endParaRPr lang="en-ID" sz="11500" b="1" kern="0" dirty="0">
                <a:solidFill>
                  <a:srgbClr val="0070C0"/>
                </a:solidFill>
                <a:latin typeface="Bahnschrift SemiBold SemiConden" panose="020B0502040204020203" pitchFamily="34" charset="0"/>
              </a:endParaRPr>
            </a:p>
          </p:txBody>
        </p:sp>
        <p:sp>
          <p:nvSpPr>
            <p:cNvPr id="8" name="Google Shape;338;p12">
              <a:extLst>
                <a:ext uri="{FF2B5EF4-FFF2-40B4-BE49-F238E27FC236}">
                  <a16:creationId xmlns="" xmlns:a16="http://schemas.microsoft.com/office/drawing/2014/main" id="{CFF42482-0670-45B9-B6E6-82F4364812E9}"/>
                </a:ext>
              </a:extLst>
            </p:cNvPr>
            <p:cNvSpPr txBox="1">
              <a:spLocks/>
            </p:cNvSpPr>
            <p:nvPr/>
          </p:nvSpPr>
          <p:spPr>
            <a:xfrm>
              <a:off x="2730842" y="944293"/>
              <a:ext cx="3802744" cy="18884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1500" b="1" kern="0" dirty="0">
                  <a:solidFill>
                    <a:srgbClr val="FFFF00"/>
                  </a:solidFill>
                  <a:latin typeface="Bahnschrift SemiBold SemiConden" panose="020B0502040204020203" pitchFamily="34" charset="0"/>
                </a:rPr>
                <a:t>PETA</a:t>
              </a:r>
              <a:endParaRPr lang="en-ID" sz="11500" b="1" kern="0" dirty="0">
                <a:solidFill>
                  <a:srgbClr val="FFFF00"/>
                </a:solidFill>
                <a:latin typeface="Bahnschrift SemiBold SemiConden" panose="020B0502040204020203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41FC30-1193-4D73-B747-39F24644A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b="6666"/>
          <a:stretch/>
        </p:blipFill>
        <p:spPr>
          <a:xfrm>
            <a:off x="377370" y="1271397"/>
            <a:ext cx="3578060" cy="4521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E2101F9-1115-4A2D-9A99-0DBD50AD362C}"/>
              </a:ext>
            </a:extLst>
          </p:cNvPr>
          <p:cNvSpPr/>
          <p:nvPr/>
        </p:nvSpPr>
        <p:spPr>
          <a:xfrm>
            <a:off x="3758208" y="2449270"/>
            <a:ext cx="6026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-15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INOVASI DAERAH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B9343B-FE09-4519-9CF0-4828738C772E}"/>
              </a:ext>
            </a:extLst>
          </p:cNvPr>
          <p:cNvSpPr txBox="1"/>
          <p:nvPr/>
        </p:nvSpPr>
        <p:spPr>
          <a:xfrm>
            <a:off x="4161912" y="3147116"/>
            <a:ext cx="5217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spc="30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KABUPATEN </a:t>
            </a:r>
            <a:r>
              <a:rPr lang="id-ID" sz="3200" b="0" i="0" spc="30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OKU SELATAN </a:t>
            </a:r>
            <a:r>
              <a:rPr lang="en-US" sz="3200" b="0" i="0" spc="30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TAHUN </a:t>
            </a:r>
            <a:r>
              <a:rPr lang="en-US" sz="3200" b="0" i="0" spc="300" dirty="0" smtClean="0">
                <a:solidFill>
                  <a:srgbClr val="00206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202</a:t>
            </a:r>
            <a:r>
              <a:rPr lang="en-US" sz="3200" spc="300" dirty="0">
                <a:solidFill>
                  <a:srgbClr val="002060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4</a:t>
            </a:r>
            <a:endParaRPr lang="en-ID" sz="3200" spc="300" dirty="0"/>
          </a:p>
        </p:txBody>
      </p:sp>
    </p:spTree>
    <p:extLst>
      <p:ext uri="{BB962C8B-B14F-4D97-AF65-F5344CB8AC3E}">
        <p14:creationId xmlns:p14="http://schemas.microsoft.com/office/powerpoint/2010/main" val="38093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GO">
  <a:themeElements>
    <a:clrScheme name="ISOMETRIC">
      <a:dk1>
        <a:srgbClr val="000000"/>
      </a:dk1>
      <a:lt1>
        <a:srgbClr val="FFFFFF"/>
      </a:lt1>
      <a:dk2>
        <a:srgbClr val="5B5C5F"/>
      </a:dk2>
      <a:lt2>
        <a:srgbClr val="E7E6E6"/>
      </a:lt2>
      <a:accent1>
        <a:srgbClr val="5B5C5F"/>
      </a:accent1>
      <a:accent2>
        <a:srgbClr val="9C2064"/>
      </a:accent2>
      <a:accent3>
        <a:srgbClr val="31A955"/>
      </a:accent3>
      <a:accent4>
        <a:srgbClr val="3299DC"/>
      </a:accent4>
      <a:accent5>
        <a:srgbClr val="F59202"/>
      </a:accent5>
      <a:accent6>
        <a:srgbClr val="EF4C4D"/>
      </a:accent6>
      <a:hlink>
        <a:srgbClr val="F29B13"/>
      </a:hlink>
      <a:folHlink>
        <a:srgbClr val="CBCBC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72_T_PGO_Isometric-eLearning-16x9.pptx" id="{58B08FD9-DF85-4BE6-923A-4918A70DE658}" vid="{2FF5F00D-88E4-41F4-9A4B-B70BDFFA461D}"/>
    </a:ext>
  </a:extLst>
</a:theme>
</file>

<file path=ppt/theme/theme3.xml><?xml version="1.0" encoding="utf-8"?>
<a:theme xmlns:a="http://schemas.openxmlformats.org/drawingml/2006/main" name="1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1675</Words>
  <Application>Microsoft Office PowerPoint</Application>
  <PresentationFormat>A4 Paper (210x297 mm)</PresentationFormat>
  <Paragraphs>482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Gaoler template</vt:lpstr>
      <vt:lpstr>PresentationGO</vt:lpstr>
      <vt:lpstr>1_Gaoler template</vt:lpstr>
      <vt:lpstr>PETA INOVASI DAERAH KABUPATEN OKU SELATAN TAHUN 2024</vt:lpstr>
      <vt:lpstr>PowerPoint Presentation</vt:lpstr>
      <vt:lpstr>PowerPoint Presentation</vt:lpstr>
      <vt:lpstr>PowerPoint Presentation</vt:lpstr>
      <vt:lpstr>PowerPoint Presentation</vt:lpstr>
      <vt:lpstr>Prinsip Inovasi Daerah</vt:lpstr>
      <vt:lpstr>PowerPoint Presentation</vt:lpstr>
      <vt:lpstr>PowerPoint Presentation</vt:lpstr>
      <vt:lpstr>PowerPoint Presentation</vt:lpstr>
      <vt:lpstr>Jumlah Inovasi Daerah OPD Berdasarkan Bentuk Inovasi Tahun 2021 - 2022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Isu Strategis Pengembangan Inovasi Daerah di Kabupaten OKU Selatan</vt:lpstr>
      <vt:lpstr>Kesimpulan</vt:lpstr>
      <vt:lpstr>TINDAK LANJUT PENINGKATAN  INOVASI DAERAH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Shahril</dc:creator>
  <cp:lastModifiedBy>ASK KOMPUTER</cp:lastModifiedBy>
  <cp:revision>121</cp:revision>
  <cp:lastPrinted>2023-06-05T04:01:21Z</cp:lastPrinted>
  <dcterms:created xsi:type="dcterms:W3CDTF">2021-10-25T08:47:56Z</dcterms:created>
  <dcterms:modified xsi:type="dcterms:W3CDTF">2024-02-19T08:19:25Z</dcterms:modified>
</cp:coreProperties>
</file>