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55" r:id="rId2"/>
  </p:sldMasterIdLst>
  <p:notesMasterIdLst>
    <p:notesMasterId r:id="rId25"/>
  </p:notesMasterIdLst>
  <p:handoutMasterIdLst>
    <p:handoutMasterId r:id="rId26"/>
  </p:handoutMasterIdLst>
  <p:sldIdLst>
    <p:sldId id="358" r:id="rId3"/>
    <p:sldId id="509" r:id="rId4"/>
    <p:sldId id="475" r:id="rId5"/>
    <p:sldId id="517" r:id="rId6"/>
    <p:sldId id="519" r:id="rId7"/>
    <p:sldId id="569" r:id="rId8"/>
    <p:sldId id="477" r:id="rId9"/>
    <p:sldId id="520" r:id="rId10"/>
    <p:sldId id="521" r:id="rId11"/>
    <p:sldId id="480" r:id="rId12"/>
    <p:sldId id="481" r:id="rId13"/>
    <p:sldId id="518" r:id="rId14"/>
    <p:sldId id="522" r:id="rId15"/>
    <p:sldId id="526" r:id="rId16"/>
    <p:sldId id="527" r:id="rId17"/>
    <p:sldId id="523" r:id="rId18"/>
    <p:sldId id="528" r:id="rId19"/>
    <p:sldId id="531" r:id="rId20"/>
    <p:sldId id="524" r:id="rId21"/>
    <p:sldId id="530" r:id="rId22"/>
    <p:sldId id="529" r:id="rId23"/>
    <p:sldId id="350" r:id="rId24"/>
  </p:sldIdLst>
  <p:sldSz cx="18286413" cy="10287000"/>
  <p:notesSz cx="9144000" cy="6858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5" autoAdjust="0"/>
    <p:restoredTop sz="94128" autoAdjust="0"/>
  </p:normalViewPr>
  <p:slideViewPr>
    <p:cSldViewPr snapToGrid="0">
      <p:cViewPr>
        <p:scale>
          <a:sx n="50" d="100"/>
          <a:sy n="50" d="100"/>
        </p:scale>
        <p:origin x="-654" y="-72"/>
      </p:cViewPr>
      <p:guideLst>
        <p:guide orient="horz" pos="3238"/>
        <p:guide pos="575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8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DBFDE9F-3ED2-4ACA-9EFE-D0917B03FE82}" type="datetimeFigureOut">
              <a:rPr lang="id-ID" smtClean="0"/>
              <a:t>23/07/2019</a:t>
            </a:fld>
            <a:endParaRPr lang="id-ID"/>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250E9D7-5321-47DE-8203-0E04100A317D}" type="slidenum">
              <a:rPr lang="id-ID" smtClean="0"/>
              <a:t>‹#›</a:t>
            </a:fld>
            <a:endParaRPr lang="id-ID"/>
          </a:p>
        </p:txBody>
      </p:sp>
    </p:spTree>
    <p:extLst>
      <p:ext uri="{BB962C8B-B14F-4D97-AF65-F5344CB8AC3E}">
        <p14:creationId xmlns:p14="http://schemas.microsoft.com/office/powerpoint/2010/main" val="2322729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2019/7/23</a:t>
            </a:fld>
            <a:endParaRPr kumimoji="1" lang="ja-JP" altLang="en-US"/>
          </a:p>
        </p:txBody>
      </p:sp>
      <p:sp>
        <p:nvSpPr>
          <p:cNvPr id="4" name="スライド イメージ プレースホルダー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42171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2</a:t>
            </a:fld>
            <a:endParaRPr kumimoji="1" lang="ja-JP" altLang="en-US"/>
          </a:p>
        </p:txBody>
      </p:sp>
    </p:spTree>
    <p:extLst>
      <p:ext uri="{BB962C8B-B14F-4D97-AF65-F5344CB8AC3E}">
        <p14:creationId xmlns:p14="http://schemas.microsoft.com/office/powerpoint/2010/main" val="421713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3</a:t>
            </a:fld>
            <a:endParaRPr kumimoji="1" lang="ja-JP" altLang="en-US"/>
          </a:p>
        </p:txBody>
      </p:sp>
    </p:spTree>
    <p:extLst>
      <p:ext uri="{BB962C8B-B14F-4D97-AF65-F5344CB8AC3E}">
        <p14:creationId xmlns:p14="http://schemas.microsoft.com/office/powerpoint/2010/main" val="235380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22</a:t>
            </a:fld>
            <a:endParaRPr kumimoji="1" lang="ja-JP" altLang="en-US"/>
          </a:p>
        </p:txBody>
      </p:sp>
    </p:spTree>
    <p:extLst>
      <p:ext uri="{BB962C8B-B14F-4D97-AF65-F5344CB8AC3E}">
        <p14:creationId xmlns:p14="http://schemas.microsoft.com/office/powerpoint/2010/main" val="198718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and 4 Points">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5680414" y="1430600"/>
            <a:ext cx="6747154" cy="7017152"/>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5288769" y="1387128"/>
            <a:ext cx="7339013" cy="7133356"/>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5217280" y="1192640"/>
            <a:ext cx="7772598" cy="7520773"/>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5073699" y="940819"/>
            <a:ext cx="7921060" cy="7999264"/>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4813545" y="707023"/>
            <a:ext cx="8494372" cy="8494372"/>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4840129" y="645389"/>
            <a:ext cx="8731668" cy="8731668"/>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2737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2" presetClass="entr" presetSubtype="2" decel="100000" fill="hold" grpId="0" nodeType="afterEffect">
                                  <p:stCondLst>
                                    <p:cond delay="0"/>
                                  </p:stCondLst>
                                  <p:iterate type="wd">
                                    <p:tmPct val="10000"/>
                                  </p:iterate>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90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9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
        <p:nvSpPr>
          <p:cNvPr id="33"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4"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35"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36"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37"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38" name="テキスト プレースホルダー 6"/>
          <p:cNvSpPr>
            <a:spLocks noGrp="1"/>
          </p:cNvSpPr>
          <p:nvPr>
            <p:ph type="body" sz="quarter" idx="20"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1"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2"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3"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4"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5"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6"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7"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8"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9"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3400"/>
                            </p:stCondLst>
                            <p:childTnLst>
                              <p:par>
                                <p:cTn id="72" presetID="2" presetClass="entr" presetSubtype="1" decel="100000" fill="hold" grpId="0" nodeType="after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ppt_x"/>
                                          </p:val>
                                        </p:tav>
                                        <p:tav tm="100000">
                                          <p:val>
                                            <p:strVal val="#ppt_x"/>
                                          </p:val>
                                        </p:tav>
                                      </p:tavLst>
                                    </p:anim>
                                    <p:anim calcmode="lin" valueType="num">
                                      <p:cBhvr additive="base">
                                        <p:cTn id="75" dur="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0" nodeType="withEffect">
                                  <p:stCondLst>
                                    <p:cond delay="250"/>
                                  </p:stCondLst>
                                  <p:childTnLst>
                                    <p:set>
                                      <p:cBhvr>
                                        <p:cTn id="77" dur="1" fill="hold">
                                          <p:stCondLst>
                                            <p:cond delay="0"/>
                                          </p:stCondLst>
                                        </p:cTn>
                                        <p:tgtEl>
                                          <p:spTgt spid="38">
                                            <p:txEl>
                                              <p:pRg st="0" end="0"/>
                                            </p:txEl>
                                          </p:spTgt>
                                        </p:tgtEl>
                                        <p:attrNameLst>
                                          <p:attrName>style.visibility</p:attrName>
                                        </p:attrNameLst>
                                      </p:cBhvr>
                                      <p:to>
                                        <p:strVal val="visible"/>
                                      </p:to>
                                    </p:set>
                                    <p:anim calcmode="lin" valueType="num">
                                      <p:cBhvr additive="base">
                                        <p:cTn id="7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8">
                                            <p:txEl>
                                              <p:pRg st="0" end="0"/>
                                            </p:txEl>
                                          </p:spTgt>
                                        </p:tgtEl>
                                        <p:attrNameLst>
                                          <p:attrName>ppt_y</p:attrName>
                                        </p:attrNameLst>
                                      </p:cBhvr>
                                      <p:tavLst>
                                        <p:tav tm="0">
                                          <p:val>
                                            <p:strVal val="0-#ppt_h/2"/>
                                          </p:val>
                                        </p:tav>
                                        <p:tav tm="100000">
                                          <p:val>
                                            <p:strVal val="#ppt_y"/>
                                          </p:val>
                                        </p:tav>
                                      </p:tavLst>
                                    </p:anim>
                                  </p:childTnLst>
                                </p:cTn>
                              </p:par>
                              <p:par>
                                <p:cTn id="80" presetID="2" presetClass="entr" presetSubtype="2" decel="100000" fill="hold" grpId="0" nodeType="withEffect">
                                  <p:stCondLst>
                                    <p:cond delay="250"/>
                                  </p:stCondLst>
                                  <p:childTnLst>
                                    <p:set>
                                      <p:cBhvr>
                                        <p:cTn id="81" dur="1" fill="hold">
                                          <p:stCondLst>
                                            <p:cond delay="0"/>
                                          </p:stCondLst>
                                        </p:cTn>
                                        <p:tgtEl>
                                          <p:spTgt spid="39">
                                            <p:txEl>
                                              <p:pRg st="0" end="0"/>
                                            </p:txEl>
                                          </p:spTgt>
                                        </p:tgtEl>
                                        <p:attrNameLst>
                                          <p:attrName>style.visibility</p:attrName>
                                        </p:attrNameLst>
                                      </p:cBhvr>
                                      <p:to>
                                        <p:strVal val="visible"/>
                                      </p:to>
                                    </p:set>
                                    <p:anim calcmode="lin" valueType="num">
                                      <p:cBhvr additive="base">
                                        <p:cTn id="82"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150"/>
                            </p:stCondLst>
                            <p:childTnLst>
                              <p:par>
                                <p:cTn id="85" presetID="2" presetClass="entr" presetSubtype="1" decel="100000" fill="hold" grpId="0" nodeType="afterEffect">
                                  <p:stCondLst>
                                    <p:cond delay="25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0">
                                            <p:txEl>
                                              <p:pRg st="0" end="0"/>
                                            </p:txEl>
                                          </p:spTgt>
                                        </p:tgtEl>
                                        <p:attrNameLst>
                                          <p:attrName>style.visibility</p:attrName>
                                        </p:attrNameLst>
                                      </p:cBhvr>
                                      <p:to>
                                        <p:strVal val="visible"/>
                                      </p:to>
                                    </p:set>
                                    <p:anim calcmode="lin" valueType="num">
                                      <p:cBhvr additive="base">
                                        <p:cTn id="9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0">
                                            <p:txEl>
                                              <p:pRg st="0" end="0"/>
                                            </p:txEl>
                                          </p:spTgt>
                                        </p:tgtEl>
                                        <p:attrNameLst>
                                          <p:attrName>ppt_y</p:attrName>
                                        </p:attrNameLst>
                                      </p:cBhvr>
                                      <p:tavLst>
                                        <p:tav tm="0">
                                          <p:val>
                                            <p:strVal val="0-#ppt_h/2"/>
                                          </p:val>
                                        </p:tav>
                                        <p:tav tm="100000">
                                          <p:val>
                                            <p:strVal val="#ppt_y"/>
                                          </p:val>
                                        </p:tav>
                                      </p:tavLst>
                                    </p:anim>
                                  </p:childTnLst>
                                </p:cTn>
                              </p:par>
                              <p:par>
                                <p:cTn id="93" presetID="2" presetClass="entr" presetSubtype="2" decel="100000" fill="hold" grpId="0" nodeType="withEffect">
                                  <p:stCondLst>
                                    <p:cond delay="250"/>
                                  </p:stCondLst>
                                  <p:childTnLst>
                                    <p:set>
                                      <p:cBhvr>
                                        <p:cTn id="94" dur="1" fill="hold">
                                          <p:stCondLst>
                                            <p:cond delay="0"/>
                                          </p:stCondLst>
                                        </p:cTn>
                                        <p:tgtEl>
                                          <p:spTgt spid="41">
                                            <p:txEl>
                                              <p:pRg st="0" end="0"/>
                                            </p:txEl>
                                          </p:spTgt>
                                        </p:tgtEl>
                                        <p:attrNameLst>
                                          <p:attrName>style.visibility</p:attrName>
                                        </p:attrNameLst>
                                      </p:cBhvr>
                                      <p:to>
                                        <p:strVal val="visible"/>
                                      </p:to>
                                    </p:set>
                                    <p:anim calcmode="lin" valueType="num">
                                      <p:cBhvr additive="base">
                                        <p:cTn id="95"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4900"/>
                            </p:stCondLst>
                            <p:childTnLst>
                              <p:par>
                                <p:cTn id="98" presetID="2" presetClass="entr" presetSubtype="1" decel="100000" fill="hold" grpId="0" nodeType="afterEffect">
                                  <p:stCondLst>
                                    <p:cond delay="25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42">
                                            <p:txEl>
                                              <p:pRg st="0" end="0"/>
                                            </p:txEl>
                                          </p:spTgt>
                                        </p:tgtEl>
                                        <p:attrNameLst>
                                          <p:attrName>style.visibility</p:attrName>
                                        </p:attrNameLst>
                                      </p:cBhvr>
                                      <p:to>
                                        <p:strVal val="visible"/>
                                      </p:to>
                                    </p:set>
                                    <p:anim calcmode="lin" valueType="num">
                                      <p:cBhvr additive="base">
                                        <p:cTn id="10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2">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2" decel="100000" fill="hold" grpId="0" nodeType="withEffect">
                                  <p:stCondLst>
                                    <p:cond delay="250"/>
                                  </p:stCondLst>
                                  <p:childTnLst>
                                    <p:set>
                                      <p:cBhvr>
                                        <p:cTn id="107" dur="1" fill="hold">
                                          <p:stCondLst>
                                            <p:cond delay="0"/>
                                          </p:stCondLst>
                                        </p:cTn>
                                        <p:tgtEl>
                                          <p:spTgt spid="43">
                                            <p:txEl>
                                              <p:pRg st="0" end="0"/>
                                            </p:txEl>
                                          </p:spTgt>
                                        </p:tgtEl>
                                        <p:attrNameLst>
                                          <p:attrName>style.visibility</p:attrName>
                                        </p:attrNameLst>
                                      </p:cBhvr>
                                      <p:to>
                                        <p:strVal val="visible"/>
                                      </p:to>
                                    </p:set>
                                    <p:anim calcmode="lin" valueType="num">
                                      <p:cBhvr additive="base">
                                        <p:cTn id="108"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10" fill="hold">
                            <p:stCondLst>
                              <p:cond delay="5650"/>
                            </p:stCondLst>
                            <p:childTnLst>
                              <p:par>
                                <p:cTn id="111" presetID="2" presetClass="entr" presetSubtype="1" decel="100000" fill="hold" grpId="0" nodeType="afterEffect">
                                  <p:stCondLst>
                                    <p:cond delay="25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0-#ppt_h/2"/>
                                          </p:val>
                                        </p:tav>
                                        <p:tav tm="100000">
                                          <p:val>
                                            <p:strVal val="#ppt_y"/>
                                          </p:val>
                                        </p:tav>
                                      </p:tavLst>
                                    </p:anim>
                                  </p:childTnLst>
                                </p:cTn>
                              </p:par>
                              <p:par>
                                <p:cTn id="115" presetID="2" presetClass="entr" presetSubtype="1" decel="100000" fill="hold" grpId="0" nodeType="withEffect">
                                  <p:stCondLst>
                                    <p:cond delay="250"/>
                                  </p:stCondLst>
                                  <p:childTnLst>
                                    <p:set>
                                      <p:cBhvr>
                                        <p:cTn id="116" dur="1" fill="hold">
                                          <p:stCondLst>
                                            <p:cond delay="0"/>
                                          </p:stCondLst>
                                        </p:cTn>
                                        <p:tgtEl>
                                          <p:spTgt spid="44">
                                            <p:txEl>
                                              <p:pRg st="0" end="0"/>
                                            </p:txEl>
                                          </p:spTgt>
                                        </p:tgtEl>
                                        <p:attrNameLst>
                                          <p:attrName>style.visibility</p:attrName>
                                        </p:attrNameLst>
                                      </p:cBhvr>
                                      <p:to>
                                        <p:strVal val="visible"/>
                                      </p:to>
                                    </p:set>
                                    <p:anim calcmode="lin" valueType="num">
                                      <p:cBhvr additive="base">
                                        <p:cTn id="11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4">
                                            <p:txEl>
                                              <p:pRg st="0" end="0"/>
                                            </p:txEl>
                                          </p:spTgt>
                                        </p:tgtEl>
                                        <p:attrNameLst>
                                          <p:attrName>ppt_y</p:attrName>
                                        </p:attrNameLst>
                                      </p:cBhvr>
                                      <p:tavLst>
                                        <p:tav tm="0">
                                          <p:val>
                                            <p:strVal val="0-#ppt_h/2"/>
                                          </p:val>
                                        </p:tav>
                                        <p:tav tm="100000">
                                          <p:val>
                                            <p:strVal val="#ppt_y"/>
                                          </p:val>
                                        </p:tav>
                                      </p:tavLst>
                                    </p:anim>
                                  </p:childTnLst>
                                </p:cTn>
                              </p:par>
                              <p:par>
                                <p:cTn id="119" presetID="2" presetClass="entr" presetSubtype="2" decel="100000" fill="hold" grpId="0" nodeType="withEffect">
                                  <p:stCondLst>
                                    <p:cond delay="250"/>
                                  </p:stCondLst>
                                  <p:childTnLst>
                                    <p:set>
                                      <p:cBhvr>
                                        <p:cTn id="120" dur="1" fill="hold">
                                          <p:stCondLst>
                                            <p:cond delay="0"/>
                                          </p:stCondLst>
                                        </p:cTn>
                                        <p:tgtEl>
                                          <p:spTgt spid="45">
                                            <p:txEl>
                                              <p:pRg st="0" end="0"/>
                                            </p:txEl>
                                          </p:spTgt>
                                        </p:tgtEl>
                                        <p:attrNameLst>
                                          <p:attrName>style.visibility</p:attrName>
                                        </p:attrNameLst>
                                      </p:cBhvr>
                                      <p:to>
                                        <p:strVal val="visible"/>
                                      </p:to>
                                    </p:set>
                                    <p:anim calcmode="lin" valueType="num">
                                      <p:cBhvr additive="base">
                                        <p:cTn id="12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23" fill="hold">
                            <p:stCondLst>
                              <p:cond delay="64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46">
                                            <p:txEl>
                                              <p:pRg st="0" end="0"/>
                                            </p:txEl>
                                          </p:spTgt>
                                        </p:tgtEl>
                                        <p:attrNameLst>
                                          <p:attrName>style.visibility</p:attrName>
                                        </p:attrNameLst>
                                      </p:cBhvr>
                                      <p:to>
                                        <p:strVal val="visible"/>
                                      </p:to>
                                    </p:set>
                                    <p:anim calcmode="lin" valueType="num">
                                      <p:cBhvr additive="base">
                                        <p:cTn id="13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32" presetID="2" presetClass="entr" presetSubtype="2" decel="100000" fill="hold" grpId="0" nodeType="withEffect">
                                  <p:stCondLst>
                                    <p:cond delay="250"/>
                                  </p:stCondLst>
                                  <p:childTnLst>
                                    <p:set>
                                      <p:cBhvr>
                                        <p:cTn id="133" dur="1" fill="hold">
                                          <p:stCondLst>
                                            <p:cond delay="0"/>
                                          </p:stCondLst>
                                        </p:cTn>
                                        <p:tgtEl>
                                          <p:spTgt spid="47">
                                            <p:txEl>
                                              <p:pRg st="0" end="0"/>
                                            </p:txEl>
                                          </p:spTgt>
                                        </p:tgtEl>
                                        <p:attrNameLst>
                                          <p:attrName>style.visibility</p:attrName>
                                        </p:attrNameLst>
                                      </p:cBhvr>
                                      <p:to>
                                        <p:strVal val="visible"/>
                                      </p:to>
                                    </p:set>
                                    <p:anim calcmode="lin" valueType="num">
                                      <p:cBhvr additive="base">
                                        <p:cTn id="134"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35"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P spid="33" grpId="0" animBg="1"/>
      <p:bldP spid="34" grpId="0" animBg="1"/>
      <p:bldP spid="35" grpId="0" animBg="1"/>
      <p:bldP spid="36" grpId="0" animBg="1"/>
      <p:bldP spid="37" grpId="0" animBg="1"/>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1"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1" decel="10000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Images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13207" y="363990"/>
            <a:ext cx="1162843" cy="1139938"/>
          </a:xfrm>
          <a:prstGeom prst="rect">
            <a:avLst/>
          </a:prstGeom>
        </p:spPr>
      </p:pic>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64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5161244" y="548775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6780245"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5929633" y="4585936"/>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737325" y="2971636"/>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7644341" y="3500097"/>
            <a:ext cx="9807080" cy="467113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id-ID" altLang="ja-JP" dirty="0" smtClean="0"/>
              <a:t>Tim IT DISKOMINFO OKU SELATAN</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6289464" y="323676"/>
            <a:ext cx="1162843" cy="1139938"/>
          </a:xfrm>
          <a:prstGeom prst="rect">
            <a:avLst/>
          </a:prstGeom>
        </p:spPr>
      </p:pic>
      <p:pic>
        <p:nvPicPr>
          <p:cNvPr id="18" name="Picture 1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5269342" y="275582"/>
            <a:ext cx="1039171" cy="1340941"/>
          </a:xfrm>
          <a:prstGeom prst="rect">
            <a:avLst/>
          </a:prstGeom>
        </p:spPr>
      </p:pic>
      <p:pic>
        <p:nvPicPr>
          <p:cNvPr id="19" name="Picture 1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4258168" y="342726"/>
            <a:ext cx="973074" cy="1161202"/>
          </a:xfrm>
          <a:prstGeom prst="rect">
            <a:avLst/>
          </a:prstGeom>
        </p:spPr>
      </p:pic>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 id="2147483784"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pic>
        <p:nvPicPr>
          <p:cNvPr id="10" name="Picture 9"/>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6289464" y="323676"/>
            <a:ext cx="1162843" cy="1139938"/>
          </a:xfrm>
          <a:prstGeom prst="rect">
            <a:avLst/>
          </a:prstGeom>
        </p:spPr>
      </p:pic>
      <p:pic>
        <p:nvPicPr>
          <p:cNvPr id="11" name="Picture 10"/>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5269342" y="275582"/>
            <a:ext cx="1039171" cy="1340941"/>
          </a:xfrm>
          <a:prstGeom prst="rect">
            <a:avLst/>
          </a:prstGeom>
        </p:spPr>
      </p:pic>
      <p:pic>
        <p:nvPicPr>
          <p:cNvPr id="12" name="Picture 1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4258168" y="342726"/>
            <a:ext cx="973074" cy="1161202"/>
          </a:xfrm>
          <a:prstGeom prst="rect">
            <a:avLst/>
          </a:prstGeom>
        </p:spPr>
      </p:pic>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Lst>
  <p:timing>
    <p:tnLst>
      <p:par>
        <p:cTn id="1" dur="indefinite" restart="never" nodeType="tmRoot"/>
      </p:par>
    </p:tn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p:txBody>
          <a:bodyPr/>
          <a:lstStyle/>
          <a:p>
            <a:r>
              <a:rPr lang="id-ID" altLang="ja-JP" dirty="0"/>
              <a:t>Tim IT DISKOMINFO OKU SELATAN</a:t>
            </a:r>
            <a:endParaRPr lang="ja-JP" altLang="en-US" dirty="0"/>
          </a:p>
        </p:txBody>
      </p:sp>
      <p:sp>
        <p:nvSpPr>
          <p:cNvPr id="5" name="Title 4"/>
          <p:cNvSpPr>
            <a:spLocks noGrp="1"/>
          </p:cNvSpPr>
          <p:nvPr>
            <p:ph type="ctrTitle"/>
          </p:nvPr>
        </p:nvSpPr>
        <p:spPr/>
        <p:txBody>
          <a:bodyPr/>
          <a:lstStyle/>
          <a:p>
            <a:r>
              <a:rPr lang="id-ID" dirty="0"/>
              <a:t>Materi Tambahan Papan Data PKK</a:t>
            </a:r>
            <a:br>
              <a:rPr lang="id-ID" dirty="0"/>
            </a:br>
            <a:endParaRPr lang="id-ID" dirty="0"/>
          </a:p>
        </p:txBody>
      </p:sp>
    </p:spTree>
    <p:extLst>
      <p:ext uri="{BB962C8B-B14F-4D97-AF65-F5344CB8AC3E}">
        <p14:creationId xmlns:p14="http://schemas.microsoft.com/office/powerpoint/2010/main" val="39707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7" r="119" b="10865"/>
          <a:stretch/>
        </p:blipFill>
        <p:spPr>
          <a:xfrm>
            <a:off x="419919" y="2547665"/>
            <a:ext cx="17427907" cy="7415485"/>
          </a:xfrm>
        </p:spPr>
      </p:pic>
      <p:sp>
        <p:nvSpPr>
          <p:cNvPr id="4" name="Title 2"/>
          <p:cNvSpPr>
            <a:spLocks noGrp="1"/>
          </p:cNvSpPr>
          <p:nvPr>
            <p:ph type="title"/>
          </p:nvPr>
        </p:nvSpPr>
        <p:spPr>
          <a:xfrm>
            <a:off x="0" y="8068129"/>
            <a:ext cx="12763500" cy="1170617"/>
          </a:xfrm>
        </p:spPr>
        <p:txBody>
          <a:bodyPr>
            <a:normAutofit/>
          </a:bodyPr>
          <a:lstStyle/>
          <a:p>
            <a:r>
              <a:rPr lang="id-ID" dirty="0" smtClean="0"/>
              <a:t>DATA KEGIATAN PKK POKJA II</a:t>
            </a:r>
            <a:endParaRPr lang="id-ID" dirty="0"/>
          </a:p>
        </p:txBody>
      </p:sp>
      <p:sp>
        <p:nvSpPr>
          <p:cNvPr id="6" name="Oval 7"/>
          <p:cNvSpPr/>
          <p:nvPr/>
        </p:nvSpPr>
        <p:spPr>
          <a:xfrm>
            <a:off x="2476499" y="3395999"/>
            <a:ext cx="1547977" cy="1271251"/>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29"/>
          <p:cNvCxnSpPr>
            <a:cxnSpLocks/>
            <a:stCxn id="6" idx="0"/>
          </p:cNvCxnSpPr>
          <p:nvPr/>
        </p:nvCxnSpPr>
        <p:spPr>
          <a:xfrm flipV="1">
            <a:off x="3250488" y="2884049"/>
            <a:ext cx="156424" cy="511950"/>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8" name="TextBox 30"/>
          <p:cNvSpPr txBox="1"/>
          <p:nvPr/>
        </p:nvSpPr>
        <p:spPr>
          <a:xfrm>
            <a:off x="2042456" y="1906486"/>
            <a:ext cx="48383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warga yang buta aksara, buta bahasa indonesia, dan buta pendidikan dasar</a:t>
            </a:r>
            <a:endParaRPr lang="en-US" sz="2000" dirty="0">
              <a:solidFill>
                <a:srgbClr val="FF0000"/>
              </a:solidFill>
            </a:endParaRPr>
          </a:p>
        </p:txBody>
      </p:sp>
      <p:sp>
        <p:nvSpPr>
          <p:cNvPr id="22" name="Oval 7"/>
          <p:cNvSpPr/>
          <p:nvPr/>
        </p:nvSpPr>
        <p:spPr>
          <a:xfrm>
            <a:off x="6652062" y="3063824"/>
            <a:ext cx="3025337" cy="62490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3" name="Straight Arrow Connector 29"/>
          <p:cNvCxnSpPr>
            <a:cxnSpLocks/>
            <a:stCxn id="22" idx="0"/>
          </p:cNvCxnSpPr>
          <p:nvPr/>
        </p:nvCxnSpPr>
        <p:spPr>
          <a:xfrm flipV="1">
            <a:off x="8164731" y="2615858"/>
            <a:ext cx="451534" cy="447966"/>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4" name="TextBox 30"/>
          <p:cNvSpPr txBox="1"/>
          <p:nvPr/>
        </p:nvSpPr>
        <p:spPr>
          <a:xfrm>
            <a:off x="7547906" y="1946072"/>
            <a:ext cx="483836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kelompok belajar yang mengikuti jalur pendidikan non-formal</a:t>
            </a:r>
            <a:endParaRPr lang="en-US" sz="2000" dirty="0">
              <a:solidFill>
                <a:srgbClr val="FF0000"/>
              </a:solidFill>
            </a:endParaRPr>
          </a:p>
        </p:txBody>
      </p:sp>
      <p:sp>
        <p:nvSpPr>
          <p:cNvPr id="31" name="Oval 7"/>
          <p:cNvSpPr/>
          <p:nvPr/>
        </p:nvSpPr>
        <p:spPr>
          <a:xfrm>
            <a:off x="14862613" y="3140024"/>
            <a:ext cx="1772964" cy="54870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2" name="Straight Arrow Connector 29"/>
          <p:cNvCxnSpPr>
            <a:cxnSpLocks/>
            <a:endCxn id="33" idx="0"/>
          </p:cNvCxnSpPr>
          <p:nvPr/>
        </p:nvCxnSpPr>
        <p:spPr>
          <a:xfrm flipH="1">
            <a:off x="14108413" y="3726824"/>
            <a:ext cx="1398289" cy="1754954"/>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33" name="TextBox 30"/>
          <p:cNvSpPr txBox="1"/>
          <p:nvPr/>
        </p:nvSpPr>
        <p:spPr>
          <a:xfrm>
            <a:off x="10553700" y="5481778"/>
            <a:ext cx="7109426"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kelompok/anggota yang termasuk dalam Bina Keluarga Balita yang untuk meningkatkan pengetahuan dan kesadaran ibu serta anggota keluarga dalam tumbuh kembangnya balita</a:t>
            </a:r>
            <a:endParaRPr lang="en-US" sz="2000" dirty="0">
              <a:solidFill>
                <a:srgbClr val="FF0000"/>
              </a:solidFill>
            </a:endParaRPr>
          </a:p>
        </p:txBody>
      </p:sp>
    </p:spTree>
    <p:extLst>
      <p:ext uri="{BB962C8B-B14F-4D97-AF65-F5344CB8AC3E}">
        <p14:creationId xmlns:p14="http://schemas.microsoft.com/office/powerpoint/2010/main" val="55823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2" r="511" b="16094"/>
          <a:stretch/>
        </p:blipFill>
        <p:spPr>
          <a:xfrm>
            <a:off x="762000" y="2922149"/>
            <a:ext cx="16824926" cy="7116991"/>
          </a:xfrm>
        </p:spPr>
      </p:pic>
      <p:sp>
        <p:nvSpPr>
          <p:cNvPr id="4" name="Title 2"/>
          <p:cNvSpPr>
            <a:spLocks noGrp="1"/>
          </p:cNvSpPr>
          <p:nvPr>
            <p:ph type="title"/>
          </p:nvPr>
        </p:nvSpPr>
        <p:spPr>
          <a:xfrm>
            <a:off x="-38099" y="8334829"/>
            <a:ext cx="12744450" cy="1170617"/>
          </a:xfrm>
        </p:spPr>
        <p:txBody>
          <a:bodyPr>
            <a:normAutofit/>
          </a:bodyPr>
          <a:lstStyle/>
          <a:p>
            <a:r>
              <a:rPr lang="id-ID" dirty="0" smtClean="0"/>
              <a:t>DATA KEGIATAN PKK POKJA II</a:t>
            </a:r>
            <a:endParaRPr lang="id-ID" dirty="0"/>
          </a:p>
        </p:txBody>
      </p:sp>
      <p:sp>
        <p:nvSpPr>
          <p:cNvPr id="6" name="Oval 7"/>
          <p:cNvSpPr/>
          <p:nvPr/>
        </p:nvSpPr>
        <p:spPr>
          <a:xfrm>
            <a:off x="1920434" y="3391497"/>
            <a:ext cx="2003866" cy="653378"/>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29"/>
          <p:cNvCxnSpPr>
            <a:cxnSpLocks/>
            <a:stCxn id="6" idx="0"/>
            <a:endCxn id="8" idx="2"/>
          </p:cNvCxnSpPr>
          <p:nvPr/>
        </p:nvCxnSpPr>
        <p:spPr>
          <a:xfrm flipV="1">
            <a:off x="2922367" y="2922149"/>
            <a:ext cx="1539274" cy="469348"/>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8" name="TextBox 30"/>
          <p:cNvSpPr txBox="1"/>
          <p:nvPr/>
        </p:nvSpPr>
        <p:spPr>
          <a:xfrm>
            <a:off x="2042456" y="1906486"/>
            <a:ext cx="48383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staff/pegawai yang telah mendapatkan tambahan pengetahuan dan keterampilan</a:t>
            </a:r>
            <a:endParaRPr lang="en-US" sz="2000" dirty="0">
              <a:solidFill>
                <a:srgbClr val="FF0000"/>
              </a:solidFill>
            </a:endParaRPr>
          </a:p>
        </p:txBody>
      </p:sp>
      <p:sp>
        <p:nvSpPr>
          <p:cNvPr id="22" name="Oval 7"/>
          <p:cNvSpPr/>
          <p:nvPr/>
        </p:nvSpPr>
        <p:spPr>
          <a:xfrm>
            <a:off x="4904923" y="3243518"/>
            <a:ext cx="2482946" cy="961327"/>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3" name="Straight Arrow Connector 29"/>
          <p:cNvCxnSpPr>
            <a:cxnSpLocks/>
            <a:stCxn id="22" idx="0"/>
          </p:cNvCxnSpPr>
          <p:nvPr/>
        </p:nvCxnSpPr>
        <p:spPr>
          <a:xfrm flipV="1">
            <a:off x="6146396" y="2644636"/>
            <a:ext cx="1527222" cy="598882"/>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4" name="TextBox 30"/>
          <p:cNvSpPr txBox="1"/>
          <p:nvPr/>
        </p:nvSpPr>
        <p:spPr>
          <a:xfrm>
            <a:off x="7330719" y="1936153"/>
            <a:ext cx="664434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staf/pegawai yang memiliki pengetahuan dan pengalaman dalam melakukan program PKK</a:t>
            </a:r>
            <a:endParaRPr lang="en-US" sz="2000" dirty="0">
              <a:solidFill>
                <a:srgbClr val="FF0000"/>
              </a:solidFill>
            </a:endParaRPr>
          </a:p>
        </p:txBody>
      </p:sp>
      <p:sp>
        <p:nvSpPr>
          <p:cNvPr id="31" name="Oval 7"/>
          <p:cNvSpPr/>
          <p:nvPr/>
        </p:nvSpPr>
        <p:spPr>
          <a:xfrm>
            <a:off x="8934451" y="3336887"/>
            <a:ext cx="4267200" cy="707988"/>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2" name="Straight Arrow Connector 29"/>
          <p:cNvCxnSpPr>
            <a:cxnSpLocks/>
            <a:stCxn id="31" idx="4"/>
            <a:endCxn id="33" idx="0"/>
          </p:cNvCxnSpPr>
          <p:nvPr/>
        </p:nvCxnSpPr>
        <p:spPr>
          <a:xfrm flipH="1">
            <a:off x="9010651" y="4044875"/>
            <a:ext cx="2057400" cy="1832331"/>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33" name="TextBox 30"/>
          <p:cNvSpPr txBox="1"/>
          <p:nvPr/>
        </p:nvSpPr>
        <p:spPr>
          <a:xfrm>
            <a:off x="5657851" y="5877206"/>
            <a:ext cx="670559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Usaha peningkatan pendapatan keluarga, baik perorangan maupun kelompok yang bersumber dari swadaya masyarakat, pemerintah, luar negeri, swasta/sumber lain yang sah dan tidak mengikat</a:t>
            </a:r>
            <a:endParaRPr lang="en-US" sz="2000" dirty="0">
              <a:solidFill>
                <a:srgbClr val="FF0000"/>
              </a:solidFill>
            </a:endParaRPr>
          </a:p>
        </p:txBody>
      </p:sp>
      <p:sp>
        <p:nvSpPr>
          <p:cNvPr id="25" name="Oval 7"/>
          <p:cNvSpPr/>
          <p:nvPr/>
        </p:nvSpPr>
        <p:spPr>
          <a:xfrm>
            <a:off x="14878051" y="3061731"/>
            <a:ext cx="2400299" cy="1177963"/>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6" name="Straight Arrow Connector 29"/>
          <p:cNvCxnSpPr>
            <a:cxnSpLocks/>
          </p:cNvCxnSpPr>
          <p:nvPr/>
        </p:nvCxnSpPr>
        <p:spPr>
          <a:xfrm flipH="1">
            <a:off x="15525750" y="4239694"/>
            <a:ext cx="552450" cy="1832331"/>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7" name="TextBox 30"/>
          <p:cNvSpPr txBox="1"/>
          <p:nvPr/>
        </p:nvSpPr>
        <p:spPr>
          <a:xfrm>
            <a:off x="12706351" y="6138981"/>
            <a:ext cx="487679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Sebuah koperasi yang telah sah dan legal berdiri sebagai sebuah koperasi yang tercatat di notaris dan disahkan oleh kementerian koperasi</a:t>
            </a:r>
            <a:endParaRPr lang="en-US" sz="2000" dirty="0">
              <a:solidFill>
                <a:srgbClr val="FF0000"/>
              </a:solidFill>
            </a:endParaRPr>
          </a:p>
        </p:txBody>
      </p:sp>
    </p:spTree>
    <p:extLst>
      <p:ext uri="{BB962C8B-B14F-4D97-AF65-F5344CB8AC3E}">
        <p14:creationId xmlns:p14="http://schemas.microsoft.com/office/powerpoint/2010/main" val="85429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07991" y="9654358"/>
            <a:ext cx="5790697" cy="547688"/>
          </a:xfrm>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12</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2132298275"/>
              </p:ext>
            </p:extLst>
          </p:nvPr>
        </p:nvGraphicFramePr>
        <p:xfrm>
          <a:off x="1104635" y="1866900"/>
          <a:ext cx="15278365" cy="7802880"/>
        </p:xfrm>
        <a:graphic>
          <a:graphicData uri="http://schemas.openxmlformats.org/drawingml/2006/table">
            <a:tbl>
              <a:tblPr firstRow="1" bandRow="1">
                <a:tableStyleId>{5940675A-B579-460E-94D1-54222C63F5DA}</a:tableStyleId>
              </a:tblPr>
              <a:tblGrid>
                <a:gridCol w="1122435"/>
                <a:gridCol w="4307080"/>
                <a:gridCol w="9848850"/>
              </a:tblGrid>
              <a:tr h="338268">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2150239">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Kelompok Belajar</a:t>
                      </a:r>
                      <a:endParaRPr lang="id-ID" sz="2800" dirty="0"/>
                    </a:p>
                  </a:txBody>
                  <a:tcPr anchor="ctr"/>
                </a:tc>
                <a:tc>
                  <a:txBody>
                    <a:bodyPr/>
                    <a:lstStyle/>
                    <a:p>
                      <a:r>
                        <a:rPr kumimoji="1" lang="id-ID" sz="2800" kern="1200" dirty="0" smtClean="0">
                          <a:solidFill>
                            <a:schemeClr val="tx1"/>
                          </a:solidFill>
                          <a:effectLst/>
                          <a:latin typeface="+mn-lt"/>
                          <a:ea typeface="+mn-ea"/>
                          <a:cs typeface="+mn-cs"/>
                        </a:rPr>
                        <a:t>Paket A : Dapat mengikuti ujian kesetaraan SD</a:t>
                      </a:r>
                    </a:p>
                    <a:p>
                      <a:r>
                        <a:rPr kumimoji="1" lang="id-ID" sz="2800" kern="1200" dirty="0" smtClean="0">
                          <a:solidFill>
                            <a:schemeClr val="tx1"/>
                          </a:solidFill>
                          <a:effectLst/>
                          <a:latin typeface="+mn-lt"/>
                          <a:ea typeface="+mn-ea"/>
                          <a:cs typeface="+mn-cs"/>
                        </a:rPr>
                        <a:t>Paket B : Dapat mengikuti ujian kesetaraan SLTP</a:t>
                      </a:r>
                    </a:p>
                    <a:p>
                      <a:r>
                        <a:rPr kumimoji="1" lang="id-ID" sz="2800" kern="1200" dirty="0" smtClean="0">
                          <a:solidFill>
                            <a:schemeClr val="tx1"/>
                          </a:solidFill>
                          <a:effectLst/>
                          <a:latin typeface="+mn-lt"/>
                          <a:ea typeface="+mn-ea"/>
                          <a:cs typeface="+mn-cs"/>
                        </a:rPr>
                        <a:t>Paket C : Dapat mengikuti ujian kesetaraan SMU/SMK/MA</a:t>
                      </a:r>
                    </a:p>
                    <a:p>
                      <a:r>
                        <a:rPr kumimoji="1" lang="id-ID" sz="2800" kern="1200" dirty="0" smtClean="0">
                          <a:solidFill>
                            <a:schemeClr val="tx1"/>
                          </a:solidFill>
                          <a:effectLst/>
                          <a:latin typeface="+mn-lt"/>
                          <a:ea typeface="+mn-ea"/>
                          <a:cs typeface="+mn-cs"/>
                        </a:rPr>
                        <a:t>KF (Keaksaraan Fungsional) : Program pemberatasan buta huruf dengan pendekatan KF. Sasaran usia 15-44 tahun</a:t>
                      </a:r>
                      <a:endParaRPr lang="id-ID" sz="2800" dirty="0"/>
                    </a:p>
                  </a:txBody>
                  <a:tcPr anchor="ctr"/>
                </a:tc>
              </a:tr>
              <a:tr h="1325490">
                <a:tc>
                  <a:txBody>
                    <a:bodyPr/>
                    <a:lstStyle/>
                    <a:p>
                      <a:pPr algn="ctr"/>
                      <a:r>
                        <a:rPr lang="id-ID" sz="2800" dirty="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Kelompok Belajar (Kejar)</a:t>
                      </a:r>
                      <a:endParaRPr lang="id-ID" sz="2800" dirty="0"/>
                    </a:p>
                  </a:txBody>
                  <a:tcPr anchor="ctr"/>
                </a:tc>
                <a:tc>
                  <a:txBody>
                    <a:bodyPr/>
                    <a:lstStyle/>
                    <a:p>
                      <a:r>
                        <a:rPr kumimoji="1" lang="id-ID" sz="2800" kern="1200" dirty="0" smtClean="0">
                          <a:solidFill>
                            <a:schemeClr val="tx1"/>
                          </a:solidFill>
                          <a:effectLst/>
                          <a:latin typeface="+mn-lt"/>
                          <a:ea typeface="+mn-ea"/>
                          <a:cs typeface="+mn-cs"/>
                        </a:rPr>
                        <a:t>Jalur pendidikan non-formal yang difasilitasi oleh pemerintahan untuk siswa yang belajarnya tidak melalui jalur sekolah</a:t>
                      </a:r>
                      <a:endParaRPr lang="id-ID" sz="2800" dirty="0"/>
                    </a:p>
                  </a:txBody>
                  <a:tcPr anchor="ctr"/>
                </a:tc>
              </a:tr>
              <a:tr h="1325490">
                <a:tc>
                  <a:txBody>
                    <a:bodyPr/>
                    <a:lstStyle/>
                    <a:p>
                      <a:pPr algn="ctr"/>
                      <a:r>
                        <a:rPr lang="id-ID" sz="2800" dirty="0" smtClean="0"/>
                        <a:t>3.</a:t>
                      </a:r>
                      <a:endParaRPr lang="id-ID" sz="2800" dirty="0"/>
                    </a:p>
                  </a:txBody>
                  <a:tcPr anchor="ctr"/>
                </a:tc>
                <a:tc>
                  <a:txBody>
                    <a:bodyPr/>
                    <a:lstStyle/>
                    <a:p>
                      <a:r>
                        <a:rPr kumimoji="1" lang="id-ID" sz="2800" kern="1200" dirty="0" smtClean="0">
                          <a:solidFill>
                            <a:schemeClr val="tx1"/>
                          </a:solidFill>
                          <a:effectLst/>
                          <a:latin typeface="+mn-lt"/>
                          <a:ea typeface="+mn-ea"/>
                          <a:cs typeface="+mn-cs"/>
                        </a:rPr>
                        <a:t>Warga Belajar</a:t>
                      </a:r>
                      <a:endParaRPr lang="id-ID" sz="2800" dirty="0"/>
                    </a:p>
                  </a:txBody>
                  <a:tcPr anchor="ctr"/>
                </a:tc>
                <a:tc>
                  <a:txBody>
                    <a:bodyPr/>
                    <a:lstStyle/>
                    <a:p>
                      <a:r>
                        <a:rPr kumimoji="1" lang="id-ID" sz="2800" kern="1200" dirty="0" smtClean="0">
                          <a:solidFill>
                            <a:schemeClr val="tx1"/>
                          </a:solidFill>
                          <a:effectLst/>
                          <a:latin typeface="+mn-lt"/>
                          <a:ea typeface="+mn-ea"/>
                          <a:cs typeface="+mn-cs"/>
                        </a:rPr>
                        <a:t>Istilah bagi peserta didik yang mengikuti jalur pendidikan non-formal, misalnya: warga belajar pendidikan paket A,B,C,KF</a:t>
                      </a:r>
                      <a:endParaRPr lang="id-ID" sz="2800" dirty="0"/>
                    </a:p>
                  </a:txBody>
                  <a:tcPr anchor="ctr"/>
                </a:tc>
              </a:tr>
              <a:tr h="913115">
                <a:tc>
                  <a:txBody>
                    <a:bodyPr/>
                    <a:lstStyle/>
                    <a:p>
                      <a:pPr algn="ctr"/>
                      <a:r>
                        <a:rPr lang="id-ID" sz="2800" dirty="0" smtClean="0"/>
                        <a:t>4.</a:t>
                      </a:r>
                      <a:endParaRPr lang="id-ID" sz="2800" dirty="0"/>
                    </a:p>
                  </a:txBody>
                  <a:tcPr anchor="ctr"/>
                </a:tc>
                <a:tc>
                  <a:txBody>
                    <a:bodyPr/>
                    <a:lstStyle/>
                    <a:p>
                      <a:r>
                        <a:rPr kumimoji="1" lang="id-ID" sz="2800" kern="1200" dirty="0" smtClean="0">
                          <a:solidFill>
                            <a:schemeClr val="tx1"/>
                          </a:solidFill>
                          <a:effectLst/>
                          <a:latin typeface="+mn-lt"/>
                          <a:ea typeface="+mn-ea"/>
                          <a:cs typeface="+mn-cs"/>
                        </a:rPr>
                        <a:t>KP (Keamanan Pangan Desa)</a:t>
                      </a:r>
                      <a:endParaRPr lang="id-ID" sz="2800" dirty="0"/>
                    </a:p>
                  </a:txBody>
                  <a:tcPr anchor="ctr"/>
                </a:tc>
                <a:tc>
                  <a:txBody>
                    <a:bodyPr/>
                    <a:lstStyle/>
                    <a:p>
                      <a:r>
                        <a:rPr kumimoji="1" lang="id-ID" sz="2800" kern="1200" dirty="0" smtClean="0">
                          <a:solidFill>
                            <a:schemeClr val="tx1"/>
                          </a:solidFill>
                          <a:effectLst/>
                          <a:latin typeface="+mn-lt"/>
                          <a:ea typeface="+mn-ea"/>
                          <a:cs typeface="+mn-cs"/>
                        </a:rPr>
                        <a:t>Agar masyarakat  mampu melindungi diri dari obat dan makanan berisiko terhadap kesehatan dengan BBPOM</a:t>
                      </a:r>
                      <a:endParaRPr lang="id-ID" sz="2800" dirty="0"/>
                    </a:p>
                  </a:txBody>
                  <a:tcPr anchor="ctr"/>
                </a:tc>
              </a:tr>
              <a:tr h="1325490">
                <a:tc>
                  <a:txBody>
                    <a:bodyPr/>
                    <a:lstStyle/>
                    <a:p>
                      <a:pPr algn="ctr"/>
                      <a:r>
                        <a:rPr lang="id-ID" sz="2800" dirty="0" smtClean="0"/>
                        <a:t>5.</a:t>
                      </a:r>
                      <a:endParaRPr lang="id-ID" sz="2800" dirty="0"/>
                    </a:p>
                  </a:txBody>
                  <a:tcPr anchor="ctr"/>
                </a:tc>
                <a:tc>
                  <a:txBody>
                    <a:bodyPr/>
                    <a:lstStyle/>
                    <a:p>
                      <a:r>
                        <a:rPr kumimoji="1" lang="id-ID" sz="2800" kern="1200" dirty="0" smtClean="0">
                          <a:solidFill>
                            <a:schemeClr val="tx1"/>
                          </a:solidFill>
                          <a:effectLst/>
                          <a:latin typeface="+mn-lt"/>
                          <a:ea typeface="+mn-ea"/>
                          <a:cs typeface="+mn-cs"/>
                        </a:rPr>
                        <a:t>PAUD/Sejenisnya dan Tamaan Bacaan Perpustakaan adalah </a:t>
                      </a:r>
                      <a:endParaRPr lang="id-ID" sz="2800" dirty="0"/>
                    </a:p>
                  </a:txBody>
                  <a:tcPr anchor="ctr"/>
                </a:tc>
                <a:tc>
                  <a:txBody>
                    <a:bodyPr/>
                    <a:lstStyle/>
                    <a:p>
                      <a:r>
                        <a:rPr kumimoji="1" lang="id-ID" sz="2800" kern="1200" dirty="0" smtClean="0">
                          <a:solidFill>
                            <a:schemeClr val="tx1"/>
                          </a:solidFill>
                          <a:effectLst/>
                          <a:latin typeface="+mn-lt"/>
                          <a:ea typeface="+mn-ea"/>
                          <a:cs typeface="+mn-cs"/>
                        </a:rPr>
                        <a:t>Institut/kelompok/lembaga dalam suatu wilayah tertentu</a:t>
                      </a:r>
                      <a:endParaRPr lang="id-ID" sz="2800" dirty="0"/>
                    </a:p>
                  </a:txBody>
                  <a:tcPr anchor="ctr"/>
                </a:tc>
              </a:tr>
            </a:tbl>
          </a:graphicData>
        </a:graphic>
      </p:graphicFrame>
    </p:spTree>
    <p:extLst>
      <p:ext uri="{BB962C8B-B14F-4D97-AF65-F5344CB8AC3E}">
        <p14:creationId xmlns:p14="http://schemas.microsoft.com/office/powerpoint/2010/main" val="62884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13</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2073353338"/>
              </p:ext>
            </p:extLst>
          </p:nvPr>
        </p:nvGraphicFramePr>
        <p:xfrm>
          <a:off x="1104635" y="1834602"/>
          <a:ext cx="15278365" cy="3240492"/>
        </p:xfrm>
        <a:graphic>
          <a:graphicData uri="http://schemas.openxmlformats.org/drawingml/2006/table">
            <a:tbl>
              <a:tblPr firstRow="1" bandRow="1">
                <a:tableStyleId>{5940675A-B579-460E-94D1-54222C63F5DA}</a:tableStyleId>
              </a:tblPr>
              <a:tblGrid>
                <a:gridCol w="1122435"/>
                <a:gridCol w="4307080"/>
                <a:gridCol w="9848850"/>
              </a:tblGrid>
              <a:tr h="675366">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675366">
                <a:tc>
                  <a:txBody>
                    <a:bodyPr/>
                    <a:lstStyle/>
                    <a:p>
                      <a:pPr algn="ctr"/>
                      <a:r>
                        <a:rPr lang="id-ID" dirty="0" smtClean="0"/>
                        <a:t>1.</a:t>
                      </a:r>
                      <a:endParaRPr lang="id-ID" dirty="0"/>
                    </a:p>
                  </a:txBody>
                  <a:tcPr anchor="ctr"/>
                </a:tc>
                <a:tc>
                  <a:txBody>
                    <a:bodyPr/>
                    <a:lstStyle/>
                    <a:p>
                      <a:r>
                        <a:rPr kumimoji="1" lang="id-ID" sz="2800" kern="1200" dirty="0" smtClean="0">
                          <a:solidFill>
                            <a:schemeClr val="tx1"/>
                          </a:solidFill>
                          <a:effectLst/>
                          <a:latin typeface="+mn-lt"/>
                          <a:ea typeface="+mn-ea"/>
                          <a:cs typeface="+mn-cs"/>
                        </a:rPr>
                        <a:t>LP3 PKK</a:t>
                      </a:r>
                      <a:endParaRPr lang="id-ID" sz="2400" dirty="0"/>
                    </a:p>
                  </a:txBody>
                  <a:tcPr anchor="ctr"/>
                </a:tc>
                <a:tc>
                  <a:txBody>
                    <a:bodyPr/>
                    <a:lstStyle/>
                    <a:p>
                      <a:pPr algn="l"/>
                      <a:r>
                        <a:rPr kumimoji="1" lang="id-ID" sz="2800" kern="1200" dirty="0" smtClean="0">
                          <a:solidFill>
                            <a:schemeClr val="tx1"/>
                          </a:solidFill>
                          <a:effectLst/>
                          <a:latin typeface="+mn-lt"/>
                          <a:ea typeface="+mn-ea"/>
                          <a:cs typeface="+mn-cs"/>
                        </a:rPr>
                        <a:t>Latihan Pengelolaan Program dan Penyuluhan Pemberdayaan dan Kesejahteraan Keluarga</a:t>
                      </a:r>
                      <a:endParaRPr lang="id-ID" sz="2400" dirty="0"/>
                    </a:p>
                  </a:txBody>
                  <a:tcPr anchor="ctr"/>
                </a:tc>
              </a:tr>
              <a:tr h="675366">
                <a:tc>
                  <a:txBody>
                    <a:bodyPr/>
                    <a:lstStyle/>
                    <a:p>
                      <a:pPr algn="ctr"/>
                      <a:r>
                        <a:rPr lang="id-ID" dirty="0" smtClean="0"/>
                        <a:t>2.</a:t>
                      </a:r>
                      <a:endParaRPr lang="id-ID" dirty="0"/>
                    </a:p>
                  </a:txBody>
                  <a:tcPr anchor="ctr"/>
                </a:tc>
                <a:tc>
                  <a:txBody>
                    <a:bodyPr/>
                    <a:lstStyle/>
                    <a:p>
                      <a:r>
                        <a:rPr kumimoji="1" lang="id-ID" sz="2800" kern="1200" dirty="0" smtClean="0">
                          <a:solidFill>
                            <a:schemeClr val="tx1"/>
                          </a:solidFill>
                          <a:effectLst/>
                          <a:latin typeface="+mn-lt"/>
                          <a:ea typeface="+mn-ea"/>
                          <a:cs typeface="+mn-cs"/>
                        </a:rPr>
                        <a:t>TPK3 PKK</a:t>
                      </a:r>
                      <a:endParaRPr lang="id-ID" sz="2400" dirty="0"/>
                    </a:p>
                  </a:txBody>
                  <a:tcPr anchor="ctr"/>
                </a:tc>
                <a:tc>
                  <a:txBody>
                    <a:bodyPr/>
                    <a:lstStyle/>
                    <a:p>
                      <a:pPr algn="l"/>
                      <a:r>
                        <a:rPr kumimoji="1" lang="id-ID" sz="2800" kern="1200" dirty="0" smtClean="0">
                          <a:solidFill>
                            <a:schemeClr val="tx1"/>
                          </a:solidFill>
                          <a:effectLst/>
                          <a:latin typeface="+mn-lt"/>
                          <a:ea typeface="+mn-ea"/>
                          <a:cs typeface="+mn-cs"/>
                        </a:rPr>
                        <a:t>Pelatihan Tim Pergerak PKK dan kelompok-kelompok pemberdayaan PKK</a:t>
                      </a:r>
                      <a:endParaRPr lang="id-ID" sz="2400" dirty="0"/>
                    </a:p>
                  </a:txBody>
                  <a:tcPr anchor="ctr"/>
                </a:tc>
              </a:tr>
              <a:tr h="675366">
                <a:tc>
                  <a:txBody>
                    <a:bodyPr/>
                    <a:lstStyle/>
                    <a:p>
                      <a:pPr algn="ctr"/>
                      <a:r>
                        <a:rPr lang="id-ID" dirty="0" smtClean="0"/>
                        <a:t>3.</a:t>
                      </a:r>
                      <a:endParaRPr lang="id-ID" dirty="0"/>
                    </a:p>
                  </a:txBody>
                  <a:tcPr anchor="ctr"/>
                </a:tc>
                <a:tc>
                  <a:txBody>
                    <a:bodyPr/>
                    <a:lstStyle/>
                    <a:p>
                      <a:r>
                        <a:rPr kumimoji="1" lang="id-ID" sz="2800" kern="1200" dirty="0" smtClean="0">
                          <a:solidFill>
                            <a:schemeClr val="tx1"/>
                          </a:solidFill>
                          <a:effectLst/>
                          <a:latin typeface="+mn-lt"/>
                          <a:ea typeface="+mn-ea"/>
                          <a:cs typeface="+mn-cs"/>
                        </a:rPr>
                        <a:t>Damas PKK</a:t>
                      </a:r>
                      <a:endParaRPr lang="id-ID" sz="2400" dirty="0"/>
                    </a:p>
                  </a:txBody>
                  <a:tcPr anchor="ctr"/>
                </a:tc>
                <a:tc>
                  <a:txBody>
                    <a:bodyPr/>
                    <a:lstStyle/>
                    <a:p>
                      <a:pPr algn="l"/>
                      <a:r>
                        <a:rPr kumimoji="1" lang="id-ID" sz="2800" kern="1200" dirty="0" smtClean="0">
                          <a:solidFill>
                            <a:schemeClr val="tx1"/>
                          </a:solidFill>
                          <a:effectLst/>
                          <a:latin typeface="+mn-lt"/>
                          <a:ea typeface="+mn-ea"/>
                          <a:cs typeface="+mn-cs"/>
                        </a:rPr>
                        <a:t>Pembimbingan pemberdayaan masyarakat</a:t>
                      </a:r>
                      <a:endParaRPr lang="id-ID" sz="2400"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7412002"/>
              </p:ext>
            </p:extLst>
          </p:nvPr>
        </p:nvGraphicFramePr>
        <p:xfrm>
          <a:off x="1085585" y="5320752"/>
          <a:ext cx="15278365" cy="4180566"/>
        </p:xfrm>
        <a:graphic>
          <a:graphicData uri="http://schemas.openxmlformats.org/drawingml/2006/table">
            <a:tbl>
              <a:tblPr firstRow="1" bandRow="1">
                <a:tableStyleId>{5940675A-B579-460E-94D1-54222C63F5DA}</a:tableStyleId>
              </a:tblPr>
              <a:tblGrid>
                <a:gridCol w="1122435"/>
                <a:gridCol w="4307080"/>
                <a:gridCol w="9848850"/>
              </a:tblGrid>
              <a:tr h="675366">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675366">
                <a:tc>
                  <a:txBody>
                    <a:bodyPr/>
                    <a:lstStyle/>
                    <a:p>
                      <a:pPr algn="ctr"/>
                      <a:r>
                        <a:rPr lang="id-ID" dirty="0" smtClean="0"/>
                        <a:t>1.</a:t>
                      </a:r>
                      <a:endParaRPr lang="id-ID" dirty="0"/>
                    </a:p>
                  </a:txBody>
                  <a:tcPr anchor="ctr"/>
                </a:tc>
                <a:tc>
                  <a: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id-ID" sz="2800" kern="1200" dirty="0" smtClean="0">
                          <a:solidFill>
                            <a:schemeClr val="tx1"/>
                          </a:solidFill>
                          <a:effectLst/>
                          <a:latin typeface="+mn-lt"/>
                          <a:ea typeface="+mn-ea"/>
                          <a:cs typeface="+mn-cs"/>
                        </a:rPr>
                        <a:t>Kelompok UP2K Pemula</a:t>
                      </a:r>
                    </a:p>
                  </a:txBody>
                  <a:tcPr anchor="ctr"/>
                </a:tc>
                <a:tc>
                  <a:txBody>
                    <a:bodyPr/>
                    <a:lstStyle/>
                    <a:p>
                      <a:pPr marL="514350" lvl="0" indent="-514350" algn="just">
                        <a:buFont typeface="+mj-lt"/>
                        <a:buAutoNum type="arabicPeriod"/>
                      </a:pPr>
                      <a:r>
                        <a:rPr kumimoji="1" lang="id-ID" sz="2800" kern="1200" dirty="0" smtClean="0">
                          <a:solidFill>
                            <a:schemeClr val="tx1"/>
                          </a:solidFill>
                          <a:effectLst/>
                          <a:latin typeface="+mn-lt"/>
                          <a:ea typeface="+mn-ea"/>
                          <a:cs typeface="+mn-cs"/>
                        </a:rPr>
                        <a:t>Kepengurusan kelompok belum lengkap</a:t>
                      </a:r>
                    </a:p>
                    <a:p>
                      <a:pPr marL="514350" lvl="0" indent="-514350" algn="just">
                        <a:buFont typeface="+mj-lt"/>
                        <a:buAutoNum type="arabicPeriod"/>
                      </a:pPr>
                      <a:r>
                        <a:rPr kumimoji="1" lang="id-ID" sz="2800" kern="1200" dirty="0" smtClean="0">
                          <a:solidFill>
                            <a:schemeClr val="tx1"/>
                          </a:solidFill>
                          <a:effectLst/>
                          <a:latin typeface="+mn-lt"/>
                          <a:ea typeface="+mn-ea"/>
                          <a:cs typeface="+mn-cs"/>
                        </a:rPr>
                        <a:t>Administrasi belum lengkap</a:t>
                      </a:r>
                    </a:p>
                    <a:p>
                      <a:pPr marL="514350" lvl="0" indent="-514350" algn="just">
                        <a:buFont typeface="+mj-lt"/>
                        <a:buAutoNum type="arabicPeriod"/>
                      </a:pPr>
                      <a:r>
                        <a:rPr kumimoji="1" lang="id-ID" sz="2800" kern="1200" dirty="0" smtClean="0">
                          <a:solidFill>
                            <a:schemeClr val="tx1"/>
                          </a:solidFill>
                          <a:effectLst/>
                          <a:latin typeface="+mn-lt"/>
                          <a:ea typeface="+mn-ea"/>
                          <a:cs typeface="+mn-cs"/>
                        </a:rPr>
                        <a:t>Produksi barang/jasa masih seadanya sederhana, baik aspek kualitas maupun kemasan</a:t>
                      </a:r>
                    </a:p>
                    <a:p>
                      <a:pPr marL="514350" lvl="0" indent="-514350" algn="just">
                        <a:buFont typeface="+mj-lt"/>
                        <a:buAutoNum type="arabicPeriod"/>
                      </a:pPr>
                      <a:r>
                        <a:rPr kumimoji="1" lang="id-ID" sz="2800" kern="1200" dirty="0" smtClean="0">
                          <a:solidFill>
                            <a:schemeClr val="tx1"/>
                          </a:solidFill>
                          <a:effectLst/>
                          <a:latin typeface="+mn-lt"/>
                          <a:ea typeface="+mn-ea"/>
                          <a:cs typeface="+mn-cs"/>
                        </a:rPr>
                        <a:t>Jangkauan pemasaran masih di seputar lingkungan domisili kelompok</a:t>
                      </a:r>
                    </a:p>
                    <a:p>
                      <a:pPr marL="514350" lvl="0" indent="-514350" algn="just">
                        <a:buFont typeface="+mj-lt"/>
                        <a:buAutoNum type="arabicPeriod"/>
                      </a:pPr>
                      <a:r>
                        <a:rPr kumimoji="1" lang="id-ID" sz="2800" kern="1200" dirty="0" smtClean="0">
                          <a:solidFill>
                            <a:schemeClr val="tx1"/>
                          </a:solidFill>
                          <a:effectLst/>
                          <a:latin typeface="+mn-lt"/>
                          <a:ea typeface="+mn-ea"/>
                          <a:cs typeface="+mn-cs"/>
                        </a:rPr>
                        <a:t>Kelompok UP2K yang baru dibentuk</a:t>
                      </a:r>
                    </a:p>
                    <a:p>
                      <a:pPr marL="514350" indent="-514350" algn="just">
                        <a:buFont typeface="+mj-lt"/>
                        <a:buAutoNum type="arabicPeriod"/>
                      </a:pPr>
                      <a:r>
                        <a:rPr kumimoji="1" lang="id-ID" sz="2800" kern="1200" dirty="0" smtClean="0">
                          <a:solidFill>
                            <a:schemeClr val="tx1"/>
                          </a:solidFill>
                          <a:effectLst/>
                          <a:latin typeface="+mn-lt"/>
                          <a:ea typeface="+mn-ea"/>
                          <a:cs typeface="+mn-cs"/>
                        </a:rPr>
                        <a:t>Skor Klasifikasi nilai pengembangannya 50-600</a:t>
                      </a:r>
                      <a:endParaRPr lang="id-ID" sz="2400" dirty="0"/>
                    </a:p>
                  </a:txBody>
                  <a:tcPr anchor="ctr"/>
                </a:tc>
              </a:tr>
            </a:tbl>
          </a:graphicData>
        </a:graphic>
      </p:graphicFrame>
    </p:spTree>
    <p:extLst>
      <p:ext uri="{BB962C8B-B14F-4D97-AF65-F5344CB8AC3E}">
        <p14:creationId xmlns:p14="http://schemas.microsoft.com/office/powerpoint/2010/main" val="393944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25143503"/>
              </p:ext>
            </p:extLst>
          </p:nvPr>
        </p:nvGraphicFramePr>
        <p:xfrm>
          <a:off x="533400" y="1790700"/>
          <a:ext cx="17392650" cy="7863840"/>
        </p:xfrm>
        <a:graphic>
          <a:graphicData uri="http://schemas.openxmlformats.org/drawingml/2006/table">
            <a:tbl>
              <a:tblPr firstRow="1" bandRow="1">
                <a:tableStyleId>{5940675A-B579-460E-94D1-54222C63F5DA}</a:tableStyleId>
              </a:tblPr>
              <a:tblGrid>
                <a:gridCol w="723900"/>
                <a:gridCol w="2762250"/>
                <a:gridCol w="13906500"/>
              </a:tblGrid>
              <a:tr h="2457709">
                <a:tc>
                  <a:txBody>
                    <a:bodyPr/>
                    <a:lstStyle/>
                    <a:p>
                      <a:pPr algn="ctr"/>
                      <a:r>
                        <a:rPr lang="id-ID" sz="2400" dirty="0" smtClean="0"/>
                        <a:t>2.</a:t>
                      </a:r>
                      <a:endParaRPr lang="id-ID" sz="2400" dirty="0"/>
                    </a:p>
                  </a:txBody>
                  <a:tcPr anchor="ctr"/>
                </a:tc>
                <a:tc>
                  <a: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id-ID" sz="2800" kern="1200" dirty="0" smtClean="0">
                          <a:solidFill>
                            <a:schemeClr val="tx1"/>
                          </a:solidFill>
                          <a:effectLst/>
                          <a:latin typeface="+mn-lt"/>
                          <a:ea typeface="+mn-ea"/>
                          <a:cs typeface="+mn-cs"/>
                        </a:rPr>
                        <a:t>Kelompok UP2K Madya</a:t>
                      </a:r>
                    </a:p>
                  </a:txBody>
                  <a:tcPr anchor="ctr"/>
                </a:tc>
                <a:tc>
                  <a:txBody>
                    <a:bodyPr/>
                    <a:lstStyle/>
                    <a:p>
                      <a:pPr marL="514350" lvl="0" indent="-514350">
                        <a:buFont typeface="+mj-lt"/>
                        <a:buAutoNum type="arabicPeriod"/>
                      </a:pPr>
                      <a:r>
                        <a:rPr kumimoji="1" lang="id-ID" sz="2800" kern="1200" dirty="0" smtClean="0">
                          <a:solidFill>
                            <a:schemeClr val="tx1"/>
                          </a:solidFill>
                          <a:effectLst/>
                          <a:latin typeface="+mn-lt"/>
                          <a:ea typeface="+mn-ea"/>
                          <a:cs typeface="+mn-cs"/>
                        </a:rPr>
                        <a:t>Kepengurusan lengkap, akan tetapi tidak ada pembagian tugas yang jelas</a:t>
                      </a:r>
                    </a:p>
                    <a:p>
                      <a:pPr marL="514350" lvl="0" indent="-514350">
                        <a:buFont typeface="+mj-lt"/>
                        <a:buAutoNum type="arabicPeriod"/>
                      </a:pPr>
                      <a:r>
                        <a:rPr kumimoji="1" lang="id-ID" sz="2800" kern="1200" dirty="0" smtClean="0">
                          <a:solidFill>
                            <a:schemeClr val="tx1"/>
                          </a:solidFill>
                          <a:effectLst/>
                          <a:latin typeface="+mn-lt"/>
                          <a:ea typeface="+mn-ea"/>
                          <a:cs typeface="+mn-cs"/>
                        </a:rPr>
                        <a:t>Administrasi lengkap</a:t>
                      </a:r>
                    </a:p>
                    <a:p>
                      <a:pPr marL="514350" lvl="0" indent="-514350">
                        <a:buFont typeface="+mj-lt"/>
                        <a:buAutoNum type="arabicPeriod"/>
                      </a:pPr>
                      <a:r>
                        <a:rPr kumimoji="1" lang="id-ID" sz="2800" kern="1200" dirty="0" smtClean="0">
                          <a:solidFill>
                            <a:schemeClr val="tx1"/>
                          </a:solidFill>
                          <a:effectLst/>
                          <a:latin typeface="+mn-lt"/>
                          <a:ea typeface="+mn-ea"/>
                          <a:cs typeface="+mn-cs"/>
                        </a:rPr>
                        <a:t>Akutansi dan keuangan lengkap</a:t>
                      </a:r>
                    </a:p>
                    <a:p>
                      <a:pPr marL="514350" lvl="0" indent="-514350">
                        <a:buFont typeface="+mj-lt"/>
                        <a:buAutoNum type="arabicPeriod"/>
                      </a:pPr>
                      <a:r>
                        <a:rPr kumimoji="1" lang="id-ID" sz="2800" kern="1200" dirty="0" smtClean="0">
                          <a:solidFill>
                            <a:schemeClr val="tx1"/>
                          </a:solidFill>
                          <a:effectLst/>
                          <a:latin typeface="+mn-lt"/>
                          <a:ea typeface="+mn-ea"/>
                          <a:cs typeface="+mn-cs"/>
                        </a:rPr>
                        <a:t>Produk/ jasa sudah bagus, baik dari aspek kualitas maupun kemasan</a:t>
                      </a:r>
                    </a:p>
                    <a:p>
                      <a:pPr marL="514350" lvl="0" indent="-514350">
                        <a:buFont typeface="+mj-lt"/>
                        <a:buAutoNum type="arabicPeriod"/>
                      </a:pPr>
                      <a:r>
                        <a:rPr kumimoji="1" lang="id-ID" sz="2800" kern="1200" dirty="0" smtClean="0">
                          <a:solidFill>
                            <a:schemeClr val="tx1"/>
                          </a:solidFill>
                          <a:effectLst/>
                          <a:latin typeface="+mn-lt"/>
                          <a:ea typeface="+mn-ea"/>
                          <a:cs typeface="+mn-cs"/>
                        </a:rPr>
                        <a:t>Jangkauan pemasaran sudah meluas sampai keluar lingkungan domisili</a:t>
                      </a:r>
                      <a:r>
                        <a:rPr kumimoji="1" lang="id-ID" sz="2800" kern="1200" baseline="0" dirty="0" smtClean="0">
                          <a:solidFill>
                            <a:schemeClr val="tx1"/>
                          </a:solidFill>
                          <a:effectLst/>
                          <a:latin typeface="+mn-lt"/>
                          <a:ea typeface="+mn-ea"/>
                          <a:cs typeface="+mn-cs"/>
                        </a:rPr>
                        <a:t> </a:t>
                      </a:r>
                      <a:r>
                        <a:rPr kumimoji="1" lang="id-ID" sz="2800" kern="1200" dirty="0" smtClean="0">
                          <a:solidFill>
                            <a:schemeClr val="tx1"/>
                          </a:solidFill>
                          <a:effectLst/>
                          <a:latin typeface="+mn-lt"/>
                          <a:ea typeface="+mn-ea"/>
                          <a:cs typeface="+mn-cs"/>
                        </a:rPr>
                        <a:t>kelompok</a:t>
                      </a:r>
                    </a:p>
                    <a:p>
                      <a:pPr marL="514350" indent="-514350">
                        <a:buFont typeface="+mj-lt"/>
                        <a:buAutoNum type="arabicPeriod"/>
                      </a:pPr>
                      <a:r>
                        <a:rPr kumimoji="1" lang="id-ID" sz="2800" kern="1200" dirty="0" smtClean="0">
                          <a:solidFill>
                            <a:schemeClr val="tx1"/>
                          </a:solidFill>
                          <a:effectLst/>
                          <a:latin typeface="+mn-lt"/>
                          <a:ea typeface="+mn-ea"/>
                          <a:cs typeface="+mn-cs"/>
                        </a:rPr>
                        <a:t>Skor klasifikasi nilai pengembangannya 601-700</a:t>
                      </a:r>
                      <a:endParaRPr lang="id-ID" sz="2400" dirty="0"/>
                    </a:p>
                  </a:txBody>
                  <a:tcPr anchor="ctr"/>
                </a:tc>
              </a:tr>
              <a:tr h="4209791">
                <a:tc>
                  <a:txBody>
                    <a:bodyPr/>
                    <a:lstStyle/>
                    <a:p>
                      <a:pPr algn="ctr"/>
                      <a:r>
                        <a:rPr lang="id-ID" sz="2400" dirty="0" smtClean="0"/>
                        <a:t>3.</a:t>
                      </a:r>
                      <a:endParaRPr lang="id-ID" sz="2400" dirty="0"/>
                    </a:p>
                  </a:txBody>
                  <a:tcPr anchor="ctr"/>
                </a:tc>
                <a:tc>
                  <a:txBody>
                    <a:bodyPr/>
                    <a:lstStyle/>
                    <a:p>
                      <a:r>
                        <a:rPr kumimoji="1" lang="id-ID" sz="2800" kern="1200" dirty="0" smtClean="0">
                          <a:solidFill>
                            <a:schemeClr val="tx1"/>
                          </a:solidFill>
                          <a:effectLst/>
                          <a:latin typeface="+mn-lt"/>
                          <a:ea typeface="+mn-ea"/>
                          <a:cs typeface="+mn-cs"/>
                        </a:rPr>
                        <a:t>Kelompok UP2K Utama</a:t>
                      </a:r>
                      <a:endParaRPr lang="id-ID" sz="2400" dirty="0"/>
                    </a:p>
                  </a:txBody>
                  <a:tcPr anchor="ctr"/>
                </a:tc>
                <a:tc>
                  <a:txBody>
                    <a:bodyPr/>
                    <a:lstStyle/>
                    <a:p>
                      <a:pPr marL="514350" lvl="0" indent="-514350">
                        <a:buFont typeface="+mj-lt"/>
                        <a:buAutoNum type="arabicPeriod"/>
                      </a:pPr>
                      <a:r>
                        <a:rPr kumimoji="1" lang="id-ID" sz="2800" kern="1200" dirty="0" smtClean="0">
                          <a:solidFill>
                            <a:schemeClr val="tx1"/>
                          </a:solidFill>
                          <a:effectLst/>
                          <a:latin typeface="+mn-lt"/>
                          <a:ea typeface="+mn-ea"/>
                          <a:cs typeface="+mn-cs"/>
                        </a:rPr>
                        <a:t>Kepengurusan lengkap dan data pembagian tugas yang jelas</a:t>
                      </a:r>
                    </a:p>
                    <a:p>
                      <a:pPr marL="514350" lvl="0" indent="-514350">
                        <a:buFont typeface="+mj-lt"/>
                        <a:buAutoNum type="arabicPeriod"/>
                      </a:pPr>
                      <a:r>
                        <a:rPr kumimoji="1" lang="id-ID" sz="2800" kern="1200" dirty="0" smtClean="0">
                          <a:solidFill>
                            <a:schemeClr val="tx1"/>
                          </a:solidFill>
                          <a:effectLst/>
                          <a:latin typeface="+mn-lt"/>
                          <a:ea typeface="+mn-ea"/>
                          <a:cs typeface="+mn-cs"/>
                        </a:rPr>
                        <a:t>Administrasi lengkap</a:t>
                      </a:r>
                    </a:p>
                    <a:p>
                      <a:pPr marL="514350" lvl="0" indent="-514350">
                        <a:buFont typeface="+mj-lt"/>
                        <a:buAutoNum type="arabicPeriod"/>
                      </a:pPr>
                      <a:r>
                        <a:rPr kumimoji="1" lang="id-ID" sz="2800" kern="1200" dirty="0" smtClean="0">
                          <a:solidFill>
                            <a:schemeClr val="tx1"/>
                          </a:solidFill>
                          <a:effectLst/>
                          <a:latin typeface="+mn-lt"/>
                          <a:ea typeface="+mn-ea"/>
                          <a:cs typeface="+mn-cs"/>
                        </a:rPr>
                        <a:t>Akutansi dan kuangan lengkap</a:t>
                      </a:r>
                    </a:p>
                    <a:p>
                      <a:pPr marL="514350" lvl="0" indent="-514350">
                        <a:buFont typeface="+mj-lt"/>
                        <a:buAutoNum type="arabicPeriod"/>
                      </a:pPr>
                      <a:r>
                        <a:rPr kumimoji="1" lang="id-ID" sz="2800" kern="1200" dirty="0" smtClean="0">
                          <a:solidFill>
                            <a:schemeClr val="tx1"/>
                          </a:solidFill>
                          <a:effectLst/>
                          <a:latin typeface="+mn-lt"/>
                          <a:ea typeface="+mn-ea"/>
                          <a:cs typeface="+mn-cs"/>
                        </a:rPr>
                        <a:t>Produksi barang/jasa mengalami peningkatan, baik dari aspek kualitas, kuantitas maupun kemasan</a:t>
                      </a:r>
                    </a:p>
                    <a:p>
                      <a:pPr marL="514350" lvl="0" indent="-514350">
                        <a:buFont typeface="+mj-lt"/>
                        <a:buAutoNum type="arabicPeriod"/>
                      </a:pPr>
                      <a:r>
                        <a:rPr kumimoji="1" lang="id-ID" sz="2800" kern="1200" dirty="0" smtClean="0">
                          <a:solidFill>
                            <a:schemeClr val="tx1"/>
                          </a:solidFill>
                          <a:effectLst/>
                          <a:latin typeface="+mn-lt"/>
                          <a:ea typeface="+mn-ea"/>
                          <a:cs typeface="+mn-cs"/>
                        </a:rPr>
                        <a:t>Jangkauan pemasaran barang khususnya semakin meluas dan sudah meluas sampai ke swalayan</a:t>
                      </a:r>
                    </a:p>
                    <a:p>
                      <a:pPr marL="514350" lvl="0" indent="-514350">
                        <a:buFont typeface="+mj-lt"/>
                        <a:buAutoNum type="arabicPeriod"/>
                      </a:pPr>
                      <a:r>
                        <a:rPr kumimoji="1" lang="id-ID" sz="2800" kern="1200" dirty="0" smtClean="0">
                          <a:solidFill>
                            <a:schemeClr val="tx1"/>
                          </a:solidFill>
                          <a:effectLst/>
                          <a:latin typeface="+mn-lt"/>
                          <a:ea typeface="+mn-ea"/>
                          <a:cs typeface="+mn-cs"/>
                        </a:rPr>
                        <a:t>Sudah bermitra usaha dengan pihak lain</a:t>
                      </a:r>
                    </a:p>
                    <a:p>
                      <a:pPr marL="514350" lvl="0" indent="-514350">
                        <a:buFont typeface="+mj-lt"/>
                        <a:buAutoNum type="arabicPeriod"/>
                      </a:pPr>
                      <a:r>
                        <a:rPr kumimoji="1" lang="id-ID" sz="2800" kern="1200" dirty="0" smtClean="0">
                          <a:solidFill>
                            <a:schemeClr val="tx1"/>
                          </a:solidFill>
                          <a:effectLst/>
                          <a:latin typeface="+mn-lt"/>
                          <a:ea typeface="+mn-ea"/>
                          <a:cs typeface="+mn-cs"/>
                        </a:rPr>
                        <a:t>Ada legalitas usaha, minimal ijin domisili dan ijin usaha</a:t>
                      </a:r>
                    </a:p>
                    <a:p>
                      <a:pPr marL="514350" lvl="0" indent="-514350">
                        <a:buFont typeface="+mj-lt"/>
                        <a:buAutoNum type="arabicPeriod"/>
                      </a:pPr>
                      <a:r>
                        <a:rPr kumimoji="1" lang="id-ID" sz="2800" kern="1200" dirty="0" smtClean="0">
                          <a:solidFill>
                            <a:schemeClr val="tx1"/>
                          </a:solidFill>
                          <a:effectLst/>
                          <a:latin typeface="+mn-lt"/>
                          <a:ea typeface="+mn-ea"/>
                          <a:cs typeface="+mn-cs"/>
                        </a:rPr>
                        <a:t>Produksi barang dan pelayanan jasa telah dilakukan secara kontiyu</a:t>
                      </a:r>
                    </a:p>
                    <a:p>
                      <a:pPr marL="514350" lvl="0" indent="-514350">
                        <a:buFont typeface="+mj-lt"/>
                        <a:buAutoNum type="arabicPeriod"/>
                      </a:pPr>
                      <a:r>
                        <a:rPr kumimoji="1" lang="id-ID" sz="2800" kern="1200" dirty="0" smtClean="0">
                          <a:solidFill>
                            <a:schemeClr val="tx1"/>
                          </a:solidFill>
                          <a:effectLst/>
                          <a:latin typeface="+mn-lt"/>
                          <a:ea typeface="+mn-ea"/>
                          <a:cs typeface="+mn-cs"/>
                        </a:rPr>
                        <a:t>Mulai merintis badan hukum</a:t>
                      </a:r>
                    </a:p>
                    <a:p>
                      <a:pPr marL="514350" indent="-514350">
                        <a:buFont typeface="+mj-lt"/>
                        <a:buAutoNum type="arabicPeriod"/>
                      </a:pPr>
                      <a:r>
                        <a:rPr kumimoji="1" lang="id-ID" sz="2800" kern="1200" dirty="0" smtClean="0">
                          <a:solidFill>
                            <a:schemeClr val="tx1"/>
                          </a:solidFill>
                          <a:effectLst/>
                          <a:latin typeface="+mn-lt"/>
                          <a:ea typeface="+mn-ea"/>
                          <a:cs typeface="+mn-cs"/>
                        </a:rPr>
                        <a:t>Skor klasifikasi nilai pengembangannya 701-1200</a:t>
                      </a:r>
                      <a:endParaRPr lang="id-ID" sz="2400" dirty="0"/>
                    </a:p>
                  </a:txBody>
                  <a:tcPr anchor="ctr"/>
                </a:tc>
              </a:tr>
            </a:tbl>
          </a:graphicData>
        </a:graphic>
      </p:graphicFrame>
      <p:sp>
        <p:nvSpPr>
          <p:cNvPr id="2" name="Footer Placeholder 1"/>
          <p:cNvSpPr>
            <a:spLocks noGrp="1"/>
          </p:cNvSpPr>
          <p:nvPr>
            <p:ph type="ftr" sz="quarter" idx="10"/>
          </p:nvPr>
        </p:nvSpPr>
        <p:spPr>
          <a:xfrm>
            <a:off x="10507991" y="9597208"/>
            <a:ext cx="5790697" cy="547688"/>
          </a:xfrm>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14</a:t>
            </a:fld>
            <a:endParaRPr lang="ja-JP" altLang="en-US"/>
          </a:p>
        </p:txBody>
      </p:sp>
    </p:spTree>
    <p:extLst>
      <p:ext uri="{BB962C8B-B14F-4D97-AF65-F5344CB8AC3E}">
        <p14:creationId xmlns:p14="http://schemas.microsoft.com/office/powerpoint/2010/main" val="221116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15</a:t>
            </a:fld>
            <a:endParaRPr lang="ja-JP" altLang="en-US"/>
          </a:p>
        </p:txBody>
      </p:sp>
      <p:graphicFrame>
        <p:nvGraphicFramePr>
          <p:cNvPr id="5" name="Table 4"/>
          <p:cNvGraphicFramePr>
            <a:graphicFrameLocks noGrp="1"/>
          </p:cNvGraphicFramePr>
          <p:nvPr>
            <p:extLst>
              <p:ext uri="{D42A27DB-BD31-4B8C-83A1-F6EECF244321}">
                <p14:modId xmlns:p14="http://schemas.microsoft.com/office/powerpoint/2010/main" val="259036821"/>
              </p:ext>
            </p:extLst>
          </p:nvPr>
        </p:nvGraphicFramePr>
        <p:xfrm>
          <a:off x="856985" y="2044152"/>
          <a:ext cx="16669015" cy="6618966"/>
        </p:xfrm>
        <a:graphic>
          <a:graphicData uri="http://schemas.openxmlformats.org/drawingml/2006/table">
            <a:tbl>
              <a:tblPr firstRow="1" bandRow="1">
                <a:tableStyleId>{5940675A-B579-460E-94D1-54222C63F5DA}</a:tableStyleId>
              </a:tblPr>
              <a:tblGrid>
                <a:gridCol w="933715"/>
                <a:gridCol w="3829050"/>
                <a:gridCol w="11906250"/>
              </a:tblGrid>
              <a:tr h="675366">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675366">
                <a:tc>
                  <a:txBody>
                    <a:bodyPr/>
                    <a:lstStyle/>
                    <a:p>
                      <a:pPr algn="ctr"/>
                      <a:r>
                        <a:rPr lang="id-ID" sz="2400" dirty="0" smtClean="0"/>
                        <a:t>4.</a:t>
                      </a:r>
                      <a:endParaRPr lang="id-ID" sz="2400" dirty="0"/>
                    </a:p>
                  </a:txBody>
                  <a:tcPr anchor="ctr"/>
                </a:tc>
                <a:tc>
                  <a:txBody>
                    <a:bodyPr/>
                    <a:lstStyle/>
                    <a:p>
                      <a:r>
                        <a:rPr kumimoji="1" lang="id-ID" sz="3200" kern="1200" dirty="0" smtClean="0">
                          <a:solidFill>
                            <a:schemeClr val="tx1"/>
                          </a:solidFill>
                          <a:effectLst/>
                          <a:latin typeface="+mn-lt"/>
                          <a:ea typeface="+mn-ea"/>
                          <a:cs typeface="+mn-cs"/>
                        </a:rPr>
                        <a:t>Kelompok UP2K Mandiri</a:t>
                      </a:r>
                      <a:endParaRPr kumimoji="1" lang="id-ID" sz="3200" kern="1200" dirty="0">
                        <a:solidFill>
                          <a:schemeClr val="tx1"/>
                        </a:solidFill>
                        <a:effectLst/>
                        <a:latin typeface="+mn-lt"/>
                        <a:ea typeface="+mn-ea"/>
                        <a:cs typeface="+mn-cs"/>
                      </a:endParaRPr>
                    </a:p>
                  </a:txBody>
                  <a:tcPr anchor="ctr"/>
                </a:tc>
                <a:tc>
                  <a:txBody>
                    <a:bodyPr/>
                    <a:lstStyle/>
                    <a:p>
                      <a:pPr marL="514350" lvl="0" indent="-514350" algn="l">
                        <a:buFont typeface="+mj-lt"/>
                        <a:buAutoNum type="arabicPeriod"/>
                      </a:pPr>
                      <a:r>
                        <a:rPr kumimoji="1" lang="id-ID" sz="3200" kern="1200" dirty="0" smtClean="0">
                          <a:solidFill>
                            <a:schemeClr val="tx1"/>
                          </a:solidFill>
                          <a:effectLst/>
                          <a:latin typeface="+mn-lt"/>
                          <a:ea typeface="+mn-ea"/>
                          <a:cs typeface="+mn-cs"/>
                        </a:rPr>
                        <a:t>Kelompok lengkap dan ada pembagian tugas yang jelas</a:t>
                      </a:r>
                    </a:p>
                    <a:p>
                      <a:pPr marL="514350" lvl="0" indent="-514350" algn="l">
                        <a:buFont typeface="+mj-lt"/>
                        <a:buAutoNum type="arabicPeriod"/>
                      </a:pPr>
                      <a:r>
                        <a:rPr kumimoji="1" lang="id-ID" sz="3200" kern="1200" dirty="0" smtClean="0">
                          <a:solidFill>
                            <a:schemeClr val="tx1"/>
                          </a:solidFill>
                          <a:effectLst/>
                          <a:latin typeface="+mn-lt"/>
                          <a:ea typeface="+mn-ea"/>
                          <a:cs typeface="+mn-cs"/>
                        </a:rPr>
                        <a:t>Administrasi lengkap</a:t>
                      </a:r>
                    </a:p>
                    <a:p>
                      <a:pPr marL="514350" lvl="0" indent="-514350" algn="l">
                        <a:buFont typeface="+mj-lt"/>
                        <a:buAutoNum type="arabicPeriod"/>
                      </a:pPr>
                      <a:r>
                        <a:rPr kumimoji="1" lang="id-ID" sz="3200" kern="1200" dirty="0" smtClean="0">
                          <a:solidFill>
                            <a:schemeClr val="tx1"/>
                          </a:solidFill>
                          <a:effectLst/>
                          <a:latin typeface="+mn-lt"/>
                          <a:ea typeface="+mn-ea"/>
                          <a:cs typeface="+mn-cs"/>
                        </a:rPr>
                        <a:t>Pembukaan akutansi dan kuangan lengkap</a:t>
                      </a:r>
                    </a:p>
                    <a:p>
                      <a:pPr marL="514350" lvl="0" indent="-514350" algn="l">
                        <a:buFont typeface="+mj-lt"/>
                        <a:buAutoNum type="arabicPeriod"/>
                      </a:pPr>
                      <a:r>
                        <a:rPr kumimoji="1" lang="id-ID" sz="3200" kern="1200" dirty="0" smtClean="0">
                          <a:solidFill>
                            <a:schemeClr val="tx1"/>
                          </a:solidFill>
                          <a:effectLst/>
                          <a:latin typeface="+mn-lt"/>
                          <a:ea typeface="+mn-ea"/>
                          <a:cs typeface="+mn-cs"/>
                        </a:rPr>
                        <a:t>Sudah melakukan transaksi melalui jasa Bank</a:t>
                      </a:r>
                    </a:p>
                    <a:p>
                      <a:pPr marL="514350" lvl="0" indent="-514350" algn="l">
                        <a:buFont typeface="+mj-lt"/>
                        <a:buAutoNum type="arabicPeriod"/>
                      </a:pPr>
                      <a:r>
                        <a:rPr kumimoji="1" lang="id-ID" sz="3200" kern="1200" dirty="0" smtClean="0">
                          <a:solidFill>
                            <a:schemeClr val="tx1"/>
                          </a:solidFill>
                          <a:effectLst/>
                          <a:latin typeface="+mn-lt"/>
                          <a:ea typeface="+mn-ea"/>
                          <a:cs typeface="+mn-cs"/>
                        </a:rPr>
                        <a:t>Produksi barang/jasa semakin berkualitas dan berkembangan kuantitasnya</a:t>
                      </a:r>
                    </a:p>
                    <a:p>
                      <a:pPr marL="514350" lvl="0" indent="-514350" algn="l">
                        <a:buFont typeface="+mj-lt"/>
                        <a:buAutoNum type="arabicPeriod"/>
                      </a:pPr>
                      <a:r>
                        <a:rPr kumimoji="1" lang="id-ID" sz="3200" kern="1200" dirty="0" smtClean="0">
                          <a:solidFill>
                            <a:schemeClr val="tx1"/>
                          </a:solidFill>
                          <a:effectLst/>
                          <a:latin typeface="+mn-lt"/>
                          <a:ea typeface="+mn-ea"/>
                          <a:cs typeface="+mn-cs"/>
                        </a:rPr>
                        <a:t>Proses produksi sudah menggunakan alat teknologi tepat guna</a:t>
                      </a:r>
                    </a:p>
                    <a:p>
                      <a:pPr marL="514350" lvl="0" indent="-514350" algn="l">
                        <a:buFont typeface="+mj-lt"/>
                        <a:buAutoNum type="arabicPeriod"/>
                      </a:pPr>
                      <a:r>
                        <a:rPr kumimoji="1" lang="id-ID" sz="3200" kern="1200" dirty="0" smtClean="0">
                          <a:solidFill>
                            <a:schemeClr val="tx1"/>
                          </a:solidFill>
                          <a:effectLst/>
                          <a:latin typeface="+mn-lt"/>
                          <a:ea typeface="+mn-ea"/>
                          <a:cs typeface="+mn-cs"/>
                        </a:rPr>
                        <a:t>Pemasaran semakin meluas</a:t>
                      </a:r>
                    </a:p>
                    <a:p>
                      <a:pPr marL="514350" lvl="0" indent="-514350" algn="l">
                        <a:buFont typeface="+mj-lt"/>
                        <a:buAutoNum type="arabicPeriod"/>
                      </a:pPr>
                      <a:r>
                        <a:rPr kumimoji="1" lang="id-ID" sz="3200" kern="1200" dirty="0" smtClean="0">
                          <a:solidFill>
                            <a:schemeClr val="tx1"/>
                          </a:solidFill>
                          <a:effectLst/>
                          <a:latin typeface="+mn-lt"/>
                          <a:ea typeface="+mn-ea"/>
                          <a:cs typeface="+mn-cs"/>
                        </a:rPr>
                        <a:t>Teknik pemasaran sudah menggunakan mesia</a:t>
                      </a:r>
                    </a:p>
                    <a:p>
                      <a:pPr marL="514350" lvl="0" indent="-514350" algn="l">
                        <a:buFont typeface="+mj-lt"/>
                        <a:buAutoNum type="arabicPeriod"/>
                      </a:pPr>
                      <a:r>
                        <a:rPr kumimoji="1" lang="id-ID" sz="3200" kern="1200" dirty="0" smtClean="0">
                          <a:solidFill>
                            <a:schemeClr val="tx1"/>
                          </a:solidFill>
                          <a:effectLst/>
                          <a:latin typeface="+mn-lt"/>
                          <a:ea typeface="+mn-ea"/>
                          <a:cs typeface="+mn-cs"/>
                        </a:rPr>
                        <a:t>Sudah bermitra usaha dengan pihak lain</a:t>
                      </a:r>
                    </a:p>
                    <a:p>
                      <a:pPr marL="514350" indent="-514350" algn="l">
                        <a:buFont typeface="+mj-lt"/>
                        <a:buAutoNum type="arabicPeriod"/>
                      </a:pPr>
                      <a:r>
                        <a:rPr kumimoji="1" lang="id-ID" sz="3200" kern="1200" dirty="0" smtClean="0">
                          <a:solidFill>
                            <a:schemeClr val="tx1"/>
                          </a:solidFill>
                          <a:effectLst/>
                          <a:latin typeface="+mn-lt"/>
                          <a:ea typeface="+mn-ea"/>
                          <a:cs typeface="+mn-cs"/>
                        </a:rPr>
                        <a:t>Legalitas usaha lengkap (ijin domisili, ijin usaha, amdal, dll) </a:t>
                      </a:r>
                      <a:endParaRPr lang="id-ID" sz="2400" dirty="0"/>
                    </a:p>
                  </a:txBody>
                  <a:tcPr anchor="ctr"/>
                </a:tc>
              </a:tr>
            </a:tbl>
          </a:graphicData>
        </a:graphic>
      </p:graphicFrame>
    </p:spTree>
    <p:extLst>
      <p:ext uri="{BB962C8B-B14F-4D97-AF65-F5344CB8AC3E}">
        <p14:creationId xmlns:p14="http://schemas.microsoft.com/office/powerpoint/2010/main" val="388099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06" r="-27" b="21380"/>
          <a:stretch/>
        </p:blipFill>
        <p:spPr>
          <a:xfrm>
            <a:off x="419100" y="3121025"/>
            <a:ext cx="17376407" cy="6727825"/>
          </a:xfrm>
        </p:spPr>
      </p:pic>
      <p:sp>
        <p:nvSpPr>
          <p:cNvPr id="6" name="Oval 7"/>
          <p:cNvSpPr/>
          <p:nvPr/>
        </p:nvSpPr>
        <p:spPr>
          <a:xfrm>
            <a:off x="2644334" y="3081019"/>
            <a:ext cx="2003866" cy="653378"/>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29"/>
          <p:cNvCxnSpPr>
            <a:cxnSpLocks/>
            <a:stCxn id="6" idx="0"/>
            <a:endCxn id="8" idx="2"/>
          </p:cNvCxnSpPr>
          <p:nvPr/>
        </p:nvCxnSpPr>
        <p:spPr>
          <a:xfrm flipV="1">
            <a:off x="3646267" y="2615866"/>
            <a:ext cx="1701116" cy="465153"/>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8" name="TextBox 30"/>
          <p:cNvSpPr txBox="1"/>
          <p:nvPr/>
        </p:nvSpPr>
        <p:spPr>
          <a:xfrm>
            <a:off x="3131917" y="1907980"/>
            <a:ext cx="443093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Diisi nama staff/pegawai yang telah </a:t>
            </a:r>
            <a:r>
              <a:rPr lang="id-ID" sz="2000" dirty="0" smtClean="0">
                <a:solidFill>
                  <a:srgbClr val="FF0000"/>
                </a:solidFill>
              </a:rPr>
              <a:t>dipilih sesuai peraturan yang ada</a:t>
            </a:r>
            <a:endParaRPr lang="en-US" sz="2000" dirty="0">
              <a:solidFill>
                <a:srgbClr val="FF0000"/>
              </a:solidFill>
            </a:endParaRPr>
          </a:p>
        </p:txBody>
      </p:sp>
      <p:sp>
        <p:nvSpPr>
          <p:cNvPr id="18" name="Oval 7"/>
          <p:cNvSpPr/>
          <p:nvPr/>
        </p:nvSpPr>
        <p:spPr>
          <a:xfrm>
            <a:off x="7562849" y="2980688"/>
            <a:ext cx="2003866" cy="653378"/>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30"/>
          <p:cNvSpPr txBox="1"/>
          <p:nvPr/>
        </p:nvSpPr>
        <p:spPr>
          <a:xfrm>
            <a:off x="9799417" y="2140556"/>
            <a:ext cx="443093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data-data pangan keluarga dalam satu nomor kartu keluarga</a:t>
            </a:r>
            <a:endParaRPr lang="en-US" sz="2000" dirty="0">
              <a:solidFill>
                <a:srgbClr val="FF0000"/>
              </a:solidFill>
            </a:endParaRPr>
          </a:p>
        </p:txBody>
      </p:sp>
      <p:cxnSp>
        <p:nvCxnSpPr>
          <p:cNvPr id="20" name="Straight Arrow Connector 29"/>
          <p:cNvCxnSpPr>
            <a:cxnSpLocks/>
            <a:stCxn id="18" idx="0"/>
            <a:endCxn id="19" idx="1"/>
          </p:cNvCxnSpPr>
          <p:nvPr/>
        </p:nvCxnSpPr>
        <p:spPr>
          <a:xfrm flipV="1">
            <a:off x="8564782" y="2494499"/>
            <a:ext cx="1234635" cy="486189"/>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4" name="Oval 7"/>
          <p:cNvSpPr/>
          <p:nvPr/>
        </p:nvSpPr>
        <p:spPr>
          <a:xfrm>
            <a:off x="12014883" y="3192254"/>
            <a:ext cx="2459502" cy="883623"/>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TextBox 30"/>
          <p:cNvSpPr txBox="1"/>
          <p:nvPr/>
        </p:nvSpPr>
        <p:spPr>
          <a:xfrm>
            <a:off x="8564782" y="5436643"/>
            <a:ext cx="542924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data kegiatan industri rumah tangga yang tenaga kerjanya berasal dari anggota keluarga dan dilakukan di rumah</a:t>
            </a:r>
            <a:endParaRPr lang="en-US" sz="2000" dirty="0">
              <a:solidFill>
                <a:srgbClr val="FF0000"/>
              </a:solidFill>
            </a:endParaRPr>
          </a:p>
        </p:txBody>
      </p:sp>
      <p:cxnSp>
        <p:nvCxnSpPr>
          <p:cNvPr id="26" name="Straight Arrow Connector 29"/>
          <p:cNvCxnSpPr>
            <a:cxnSpLocks/>
            <a:stCxn id="24" idx="4"/>
            <a:endCxn id="25" idx="0"/>
          </p:cNvCxnSpPr>
          <p:nvPr/>
        </p:nvCxnSpPr>
        <p:spPr>
          <a:xfrm flipH="1">
            <a:off x="11279407" y="4075877"/>
            <a:ext cx="1965227" cy="1360766"/>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30" name="Oval 7"/>
          <p:cNvSpPr/>
          <p:nvPr/>
        </p:nvSpPr>
        <p:spPr>
          <a:xfrm>
            <a:off x="14779185" y="3192254"/>
            <a:ext cx="2459502" cy="883623"/>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TextBox 30"/>
          <p:cNvSpPr txBox="1"/>
          <p:nvPr/>
        </p:nvSpPr>
        <p:spPr>
          <a:xfrm>
            <a:off x="12992100" y="6731606"/>
            <a:ext cx="465953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data kondisi rumah yang dihuni anggota keluarga dalam satu nomor kartu keluarga </a:t>
            </a:r>
            <a:endParaRPr lang="en-US" sz="2000" dirty="0">
              <a:solidFill>
                <a:srgbClr val="FF0000"/>
              </a:solidFill>
            </a:endParaRPr>
          </a:p>
        </p:txBody>
      </p:sp>
      <p:cxnSp>
        <p:nvCxnSpPr>
          <p:cNvPr id="33" name="Straight Arrow Connector 29"/>
          <p:cNvCxnSpPr>
            <a:cxnSpLocks/>
            <a:stCxn id="30" idx="4"/>
            <a:endCxn id="31" idx="0"/>
          </p:cNvCxnSpPr>
          <p:nvPr/>
        </p:nvCxnSpPr>
        <p:spPr>
          <a:xfrm flipH="1">
            <a:off x="15321866" y="4075877"/>
            <a:ext cx="687070" cy="2655729"/>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4" name="Title 2"/>
          <p:cNvSpPr>
            <a:spLocks noGrp="1"/>
          </p:cNvSpPr>
          <p:nvPr>
            <p:ph type="title"/>
          </p:nvPr>
        </p:nvSpPr>
        <p:spPr>
          <a:xfrm>
            <a:off x="0" y="7572829"/>
            <a:ext cx="12763500" cy="1170617"/>
          </a:xfrm>
        </p:spPr>
        <p:txBody>
          <a:bodyPr>
            <a:normAutofit/>
          </a:bodyPr>
          <a:lstStyle/>
          <a:p>
            <a:r>
              <a:rPr lang="id-ID" dirty="0" smtClean="0"/>
              <a:t>DATA KEGIATAN PKK POKJA III</a:t>
            </a:r>
            <a:endParaRPr lang="id-ID" dirty="0"/>
          </a:p>
        </p:txBody>
      </p:sp>
    </p:spTree>
    <p:extLst>
      <p:ext uri="{BB962C8B-B14F-4D97-AF65-F5344CB8AC3E}">
        <p14:creationId xmlns:p14="http://schemas.microsoft.com/office/powerpoint/2010/main" val="236492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17</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1033473218"/>
              </p:ext>
            </p:extLst>
          </p:nvPr>
        </p:nvGraphicFramePr>
        <p:xfrm>
          <a:off x="1104635" y="1855470"/>
          <a:ext cx="15716514" cy="6907531"/>
        </p:xfrm>
        <a:graphic>
          <a:graphicData uri="http://schemas.openxmlformats.org/drawingml/2006/table">
            <a:tbl>
              <a:tblPr firstRow="1" bandRow="1">
                <a:tableStyleId>{5940675A-B579-460E-94D1-54222C63F5DA}</a:tableStyleId>
              </a:tblPr>
              <a:tblGrid>
                <a:gridCol w="901284"/>
                <a:gridCol w="2853238"/>
                <a:gridCol w="11961992"/>
              </a:tblGrid>
              <a:tr h="683259">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2371311">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Pangan</a:t>
                      </a:r>
                      <a:endParaRPr lang="id-ID" sz="2000" dirty="0"/>
                    </a:p>
                  </a:txBody>
                  <a:tcPr anchor="ctr"/>
                </a:tc>
                <a:tc>
                  <a:txBody>
                    <a:bodyPr/>
                    <a:lstStyle/>
                    <a:p>
                      <a:pPr algn="l"/>
                      <a:r>
                        <a:rPr kumimoji="1" lang="id-ID" sz="2800" kern="1200" dirty="0" smtClean="0">
                          <a:solidFill>
                            <a:schemeClr val="tx1"/>
                          </a:solidFill>
                          <a:effectLst/>
                          <a:latin typeface="+mn-lt"/>
                          <a:ea typeface="+mn-ea"/>
                          <a:cs typeface="+mn-cs"/>
                        </a:rPr>
                        <a:t>Segala sesuatu yang berasal dari sumber hayati dan air, baik yang diolah maupun tidak diolah. Misalnya: beras, gandum, segala macam buah, ikan, air segar, dan sebagainya. Dan pangan olahan tertentu dan pangan siap saji</a:t>
                      </a:r>
                      <a:endParaRPr lang="id-ID" sz="2000" dirty="0"/>
                    </a:p>
                  </a:txBody>
                  <a:tcPr anchor="ctr"/>
                </a:tc>
              </a:tr>
              <a:tr h="798391">
                <a:tc>
                  <a:txBody>
                    <a:bodyPr/>
                    <a:lstStyle/>
                    <a:p>
                      <a:pPr algn="ctr"/>
                      <a:r>
                        <a:rPr lang="id-ID" sz="2800" dirty="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Sandang</a:t>
                      </a:r>
                      <a:endParaRPr lang="id-ID" sz="2000" dirty="0"/>
                    </a:p>
                  </a:txBody>
                  <a:tcPr anchor="ctr"/>
                </a:tc>
                <a:tc>
                  <a:txBody>
                    <a:bodyPr/>
                    <a:lstStyle/>
                    <a:p>
                      <a:pPr algn="l"/>
                      <a:r>
                        <a:rPr kumimoji="1" lang="id-ID" sz="2800" kern="1200" dirty="0" smtClean="0">
                          <a:solidFill>
                            <a:schemeClr val="tx1"/>
                          </a:solidFill>
                          <a:effectLst/>
                          <a:latin typeface="+mn-lt"/>
                          <a:ea typeface="+mn-ea"/>
                          <a:cs typeface="+mn-cs"/>
                        </a:rPr>
                        <a:t>Pakaian yg diperlukan oleh manusia sebagai makluk berbudaya</a:t>
                      </a:r>
                      <a:endParaRPr lang="id-ID" sz="2000" dirty="0"/>
                    </a:p>
                  </a:txBody>
                  <a:tcPr anchor="ctr"/>
                </a:tc>
              </a:tr>
              <a:tr h="1245943">
                <a:tc>
                  <a:txBody>
                    <a:bodyPr/>
                    <a:lstStyle/>
                    <a:p>
                      <a:pPr algn="ctr"/>
                      <a:r>
                        <a:rPr lang="id-ID" sz="2800" dirty="0" smtClean="0"/>
                        <a:t>3.</a:t>
                      </a:r>
                      <a:endParaRPr lang="id-ID" sz="2800" dirty="0"/>
                    </a:p>
                  </a:txBody>
                  <a:tcPr anchor="ctr"/>
                </a:tc>
                <a:tc>
                  <a:txBody>
                    <a:bodyPr/>
                    <a:lstStyle/>
                    <a:p>
                      <a:r>
                        <a:rPr kumimoji="1" lang="id-ID" sz="2800" kern="1200" dirty="0" smtClean="0">
                          <a:solidFill>
                            <a:schemeClr val="tx1"/>
                          </a:solidFill>
                          <a:effectLst/>
                          <a:latin typeface="+mn-lt"/>
                          <a:ea typeface="+mn-ea"/>
                          <a:cs typeface="+mn-cs"/>
                        </a:rPr>
                        <a:t>Tata Laksana Rumah Tangga</a:t>
                      </a:r>
                      <a:endParaRPr lang="id-ID" sz="2000" dirty="0"/>
                    </a:p>
                  </a:txBody>
                  <a:tcPr anchor="ctr"/>
                </a:tc>
                <a:tc>
                  <a:txBody>
                    <a:bodyPr/>
                    <a:lstStyle/>
                    <a:p>
                      <a:pPr algn="l"/>
                      <a:r>
                        <a:rPr kumimoji="1" lang="id-ID" sz="2800" kern="1200" dirty="0" smtClean="0">
                          <a:solidFill>
                            <a:schemeClr val="tx1"/>
                          </a:solidFill>
                          <a:effectLst/>
                          <a:latin typeface="+mn-lt"/>
                          <a:ea typeface="+mn-ea"/>
                          <a:cs typeface="+mn-cs"/>
                        </a:rPr>
                        <a:t>Proses pengolaan yang memberikan petunjuk tentang cara pengendalian dan penyelesaian segala macam pekerjaan rumah tangga</a:t>
                      </a:r>
                      <a:endParaRPr lang="id-ID" sz="2000" dirty="0"/>
                    </a:p>
                  </a:txBody>
                  <a:tcPr anchor="ctr"/>
                </a:tc>
              </a:tr>
              <a:tr h="1808627">
                <a:tc>
                  <a:txBody>
                    <a:bodyPr/>
                    <a:lstStyle/>
                    <a:p>
                      <a:pPr algn="ctr"/>
                      <a:r>
                        <a:rPr lang="id-ID" sz="2800" dirty="0" smtClean="0"/>
                        <a:t>4.</a:t>
                      </a:r>
                      <a:endParaRPr lang="id-ID" sz="2800" dirty="0"/>
                    </a:p>
                  </a:txBody>
                  <a:tcPr anchor="ctr"/>
                </a:tc>
                <a:tc>
                  <a:txBody>
                    <a:bodyPr/>
                    <a:lstStyle/>
                    <a:p>
                      <a:r>
                        <a:rPr kumimoji="1" lang="id-ID" sz="3200" kern="1200" dirty="0" smtClean="0">
                          <a:solidFill>
                            <a:schemeClr val="tx1"/>
                          </a:solidFill>
                          <a:effectLst/>
                          <a:latin typeface="+mn-lt"/>
                          <a:ea typeface="+mn-ea"/>
                          <a:cs typeface="+mn-cs"/>
                        </a:rPr>
                        <a:t>Jasa</a:t>
                      </a:r>
                      <a:endParaRPr lang="id-ID" sz="2000" dirty="0"/>
                    </a:p>
                  </a:txBody>
                  <a:tcPr anchor="ctr"/>
                </a:tc>
                <a:tc>
                  <a:txBody>
                    <a:bodyPr/>
                    <a:lstStyle/>
                    <a:p>
                      <a:pPr algn="l"/>
                      <a:r>
                        <a:rPr kumimoji="1" lang="id-ID" sz="2800" kern="1200" dirty="0" smtClean="0">
                          <a:solidFill>
                            <a:schemeClr val="tx1"/>
                          </a:solidFill>
                          <a:effectLst/>
                          <a:latin typeface="+mn-lt"/>
                          <a:ea typeface="+mn-ea"/>
                          <a:cs typeface="+mn-cs"/>
                        </a:rPr>
                        <a:t>Aktivitas ekonomi yang melibatkan sejumlah interaksi dengan konsumen/dengan barang-barang milik, tetapi tidak menghasilkan transfer kepemilikan</a:t>
                      </a:r>
                      <a:endParaRPr lang="id-ID" sz="1800" dirty="0"/>
                    </a:p>
                  </a:txBody>
                  <a:tcPr anchor="ctr"/>
                </a:tc>
              </a:tr>
            </a:tbl>
          </a:graphicData>
        </a:graphic>
      </p:graphicFrame>
    </p:spTree>
    <p:extLst>
      <p:ext uri="{BB962C8B-B14F-4D97-AF65-F5344CB8AC3E}">
        <p14:creationId xmlns:p14="http://schemas.microsoft.com/office/powerpoint/2010/main" val="2253588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18</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2167851428"/>
              </p:ext>
            </p:extLst>
          </p:nvPr>
        </p:nvGraphicFramePr>
        <p:xfrm>
          <a:off x="1142735" y="2045971"/>
          <a:ext cx="15678416" cy="6469382"/>
        </p:xfrm>
        <a:graphic>
          <a:graphicData uri="http://schemas.openxmlformats.org/drawingml/2006/table">
            <a:tbl>
              <a:tblPr firstRow="1" bandRow="1">
                <a:tableStyleId>{5940675A-B579-460E-94D1-54222C63F5DA}</a:tableStyleId>
              </a:tblPr>
              <a:tblGrid>
                <a:gridCol w="899099"/>
                <a:gridCol w="2846322"/>
                <a:gridCol w="11932995"/>
              </a:tblGrid>
              <a:tr h="735218">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834981">
                <a:tc>
                  <a:txBody>
                    <a:bodyPr/>
                    <a:lstStyle/>
                    <a:p>
                      <a:pPr algn="ctr"/>
                      <a:r>
                        <a:rPr lang="id-ID" sz="2800" dirty="0" smtClean="0"/>
                        <a:t>1.</a:t>
                      </a:r>
                      <a:endParaRPr lang="id-ID" sz="2800" dirty="0"/>
                    </a:p>
                  </a:txBody>
                  <a:tcPr anchor="ctr"/>
                </a:tc>
                <a:tc>
                  <a:txBody>
                    <a:bodyPr/>
                    <a:lstStyle/>
                    <a:p>
                      <a:r>
                        <a:rPr kumimoji="1" lang="id-ID" sz="3200" kern="1200" dirty="0" smtClean="0">
                          <a:solidFill>
                            <a:schemeClr val="tx1"/>
                          </a:solidFill>
                          <a:effectLst/>
                          <a:latin typeface="+mn-lt"/>
                          <a:ea typeface="+mn-ea"/>
                          <a:cs typeface="+mn-cs"/>
                        </a:rPr>
                        <a:t>Toga</a:t>
                      </a:r>
                      <a:endParaRPr lang="id-ID" sz="2000" dirty="0"/>
                    </a:p>
                  </a:txBody>
                  <a:tcPr anchor="ctr"/>
                </a:tc>
                <a:tc>
                  <a:txBody>
                    <a:bodyPr/>
                    <a:lstStyle/>
                    <a:p>
                      <a:pPr algn="l"/>
                      <a:r>
                        <a:rPr kumimoji="1" lang="id-ID" sz="3200" kern="1200" dirty="0" smtClean="0">
                          <a:solidFill>
                            <a:schemeClr val="tx1"/>
                          </a:solidFill>
                          <a:effectLst/>
                          <a:latin typeface="+mn-lt"/>
                          <a:ea typeface="+mn-ea"/>
                          <a:cs typeface="+mn-cs"/>
                        </a:rPr>
                        <a:t>Tanaman Obat Keluarga</a:t>
                      </a:r>
                      <a:endParaRPr lang="id-ID" sz="2000" dirty="0"/>
                    </a:p>
                  </a:txBody>
                  <a:tcPr anchor="ctr"/>
                </a:tc>
              </a:tr>
              <a:tr h="1672692">
                <a:tc>
                  <a:txBody>
                    <a:bodyPr/>
                    <a:lstStyle/>
                    <a:p>
                      <a:pPr algn="ctr"/>
                      <a:r>
                        <a:rPr lang="id-ID" sz="2800" dirty="0" smtClean="0"/>
                        <a:t>2.</a:t>
                      </a:r>
                      <a:endParaRPr lang="id-ID" sz="2800" dirty="0"/>
                    </a:p>
                  </a:txBody>
                  <a:tcPr anchor="ctr"/>
                </a:tc>
                <a:tc>
                  <a:txBody>
                    <a:bodyPr/>
                    <a:lstStyle/>
                    <a:p>
                      <a:r>
                        <a:rPr kumimoji="1" lang="id-ID" sz="3200" kern="1200" dirty="0" smtClean="0">
                          <a:solidFill>
                            <a:schemeClr val="tx1"/>
                          </a:solidFill>
                          <a:effectLst/>
                          <a:latin typeface="+mn-lt"/>
                          <a:ea typeface="+mn-ea"/>
                          <a:cs typeface="+mn-cs"/>
                        </a:rPr>
                        <a:t>Warung Hidup</a:t>
                      </a:r>
                      <a:endParaRPr lang="id-ID" sz="2000" dirty="0"/>
                    </a:p>
                  </a:txBody>
                  <a:tcPr anchor="ctr"/>
                </a:tc>
                <a:tc>
                  <a:txBody>
                    <a:bodyPr/>
                    <a:lstStyle/>
                    <a:p>
                      <a:pPr algn="l"/>
                      <a:r>
                        <a:rPr kumimoji="1" lang="id-ID" sz="3200" kern="1200" dirty="0" smtClean="0">
                          <a:solidFill>
                            <a:schemeClr val="tx1"/>
                          </a:solidFill>
                          <a:effectLst/>
                          <a:latin typeface="+mn-lt"/>
                          <a:ea typeface="+mn-ea"/>
                          <a:cs typeface="+mn-cs"/>
                        </a:rPr>
                        <a:t>Tanaman yang ditanam pada lahan perkarangan yang bermanfaat untuk memenuhi kebutuhan dapur seperti sayuran, bumbu, dan buah-buahan</a:t>
                      </a:r>
                      <a:endParaRPr lang="id-ID" sz="2000" dirty="0"/>
                    </a:p>
                  </a:txBody>
                  <a:tcPr anchor="ctr"/>
                </a:tc>
              </a:tr>
              <a:tr h="1672692">
                <a:tc>
                  <a:txBody>
                    <a:bodyPr/>
                    <a:lstStyle/>
                    <a:p>
                      <a:pPr algn="ctr"/>
                      <a:r>
                        <a:rPr lang="id-ID" sz="2800" dirty="0" smtClean="0"/>
                        <a:t>3.</a:t>
                      </a:r>
                      <a:endParaRPr lang="id-ID" sz="2800" dirty="0"/>
                    </a:p>
                  </a:txBody>
                  <a:tcPr anchor="ctr"/>
                </a:tc>
                <a:tc>
                  <a:txBody>
                    <a:bodyPr/>
                    <a:lstStyle/>
                    <a:p>
                      <a:r>
                        <a:rPr kumimoji="1" lang="id-ID" sz="3200" kern="1200" dirty="0" smtClean="0">
                          <a:solidFill>
                            <a:schemeClr val="tx1"/>
                          </a:solidFill>
                          <a:effectLst/>
                          <a:latin typeface="+mn-lt"/>
                          <a:ea typeface="+mn-ea"/>
                          <a:cs typeface="+mn-cs"/>
                        </a:rPr>
                        <a:t>Lumbung Hidup</a:t>
                      </a:r>
                      <a:endParaRPr lang="id-ID" sz="2000" dirty="0"/>
                    </a:p>
                  </a:txBody>
                  <a:tcPr anchor="ctr"/>
                </a:tc>
                <a:tc>
                  <a:txBody>
                    <a:bodyPr/>
                    <a:lstStyle/>
                    <a:p>
                      <a:pPr algn="l"/>
                      <a:r>
                        <a:rPr kumimoji="1" lang="id-ID" sz="3200" kern="1200" dirty="0" smtClean="0">
                          <a:solidFill>
                            <a:schemeClr val="tx1"/>
                          </a:solidFill>
                          <a:effectLst/>
                          <a:latin typeface="+mn-lt"/>
                          <a:ea typeface="+mn-ea"/>
                          <a:cs typeface="+mn-cs"/>
                        </a:rPr>
                        <a:t>Lahan perkarangan yang ditanami dengan jenis tanaman yang banyak mengandung karbohidrat. Misalnya: Talas, Ubi Jalur, Ubi Kayu, Jagung, dan lainnya</a:t>
                      </a:r>
                      <a:endParaRPr lang="id-ID" sz="2000" dirty="0"/>
                    </a:p>
                  </a:txBody>
                  <a:tcPr anchor="ctr"/>
                </a:tc>
              </a:tr>
              <a:tr h="1553799">
                <a:tc>
                  <a:txBody>
                    <a:bodyPr/>
                    <a:lstStyle/>
                    <a:p>
                      <a:pPr algn="ctr"/>
                      <a:r>
                        <a:rPr lang="id-ID" sz="2800" dirty="0" smtClean="0"/>
                        <a:t>4.</a:t>
                      </a:r>
                      <a:endParaRPr lang="id-ID" sz="2800" dirty="0"/>
                    </a:p>
                  </a:txBody>
                  <a:tcPr anchor="ctr"/>
                </a:tc>
                <a:tc>
                  <a:txBody>
                    <a:bodyPr/>
                    <a:lstStyle/>
                    <a:p>
                      <a:r>
                        <a:rPr kumimoji="1" lang="id-ID" sz="3200" kern="1200" dirty="0" smtClean="0">
                          <a:solidFill>
                            <a:schemeClr val="tx1"/>
                          </a:solidFill>
                          <a:effectLst/>
                          <a:latin typeface="+mn-lt"/>
                          <a:ea typeface="+mn-ea"/>
                          <a:cs typeface="+mn-cs"/>
                        </a:rPr>
                        <a:t>Tanaman Keras</a:t>
                      </a:r>
                      <a:endParaRPr lang="id-ID" sz="2000" dirty="0"/>
                    </a:p>
                  </a:txBody>
                  <a:tcPr anchor="ctr"/>
                </a:tc>
                <a:tc>
                  <a:txBody>
                    <a:bodyPr/>
                    <a:lstStyle/>
                    <a:p>
                      <a:pPr algn="l"/>
                      <a:r>
                        <a:rPr kumimoji="1" lang="id-ID" sz="3200" kern="1200" dirty="0" smtClean="0">
                          <a:solidFill>
                            <a:schemeClr val="tx1"/>
                          </a:solidFill>
                          <a:effectLst/>
                          <a:latin typeface="+mn-lt"/>
                          <a:ea typeface="+mn-ea"/>
                          <a:cs typeface="+mn-cs"/>
                        </a:rPr>
                        <a:t>Istilah pertanian yang diberikan pada suatu kelompok tanaman perkebunan yang bersifat tahunan (&gt;= 20 tahun)</a:t>
                      </a:r>
                      <a:endParaRPr lang="id-ID" sz="1800" dirty="0"/>
                    </a:p>
                  </a:txBody>
                  <a:tcPr anchor="ctr"/>
                </a:tc>
              </a:tr>
            </a:tbl>
          </a:graphicData>
        </a:graphic>
      </p:graphicFrame>
    </p:spTree>
    <p:extLst>
      <p:ext uri="{BB962C8B-B14F-4D97-AF65-F5344CB8AC3E}">
        <p14:creationId xmlns:p14="http://schemas.microsoft.com/office/powerpoint/2010/main" val="2772201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95" r="399" b="20235"/>
          <a:stretch/>
        </p:blipFill>
        <p:spPr>
          <a:xfrm>
            <a:off x="-1" y="3134192"/>
            <a:ext cx="18286413" cy="6600358"/>
          </a:xfrm>
        </p:spPr>
      </p:pic>
      <p:sp>
        <p:nvSpPr>
          <p:cNvPr id="4" name="Title 2"/>
          <p:cNvSpPr>
            <a:spLocks noGrp="1"/>
          </p:cNvSpPr>
          <p:nvPr>
            <p:ph type="title"/>
          </p:nvPr>
        </p:nvSpPr>
        <p:spPr>
          <a:xfrm>
            <a:off x="0" y="7688373"/>
            <a:ext cx="12763500" cy="1170617"/>
          </a:xfrm>
        </p:spPr>
        <p:txBody>
          <a:bodyPr>
            <a:normAutofit/>
          </a:bodyPr>
          <a:lstStyle/>
          <a:p>
            <a:r>
              <a:rPr lang="id-ID" dirty="0" smtClean="0"/>
              <a:t>DATA KEGIATAN PKK POKJA IV</a:t>
            </a:r>
            <a:endParaRPr lang="id-ID" dirty="0"/>
          </a:p>
        </p:txBody>
      </p:sp>
      <p:sp>
        <p:nvSpPr>
          <p:cNvPr id="6" name="Oval 7"/>
          <p:cNvSpPr/>
          <p:nvPr/>
        </p:nvSpPr>
        <p:spPr>
          <a:xfrm>
            <a:off x="2453834" y="3271519"/>
            <a:ext cx="2594416" cy="72256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29"/>
          <p:cNvCxnSpPr>
            <a:cxnSpLocks/>
            <a:stCxn id="6" idx="0"/>
            <a:endCxn id="8" idx="2"/>
          </p:cNvCxnSpPr>
          <p:nvPr/>
        </p:nvCxnSpPr>
        <p:spPr>
          <a:xfrm flipV="1">
            <a:off x="3751042" y="2806366"/>
            <a:ext cx="1272491" cy="465153"/>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8" name="TextBox 30"/>
          <p:cNvSpPr txBox="1"/>
          <p:nvPr/>
        </p:nvSpPr>
        <p:spPr>
          <a:xfrm>
            <a:off x="2808067" y="2098480"/>
            <a:ext cx="443093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Diisi nama staff/pegawai yang telah </a:t>
            </a:r>
            <a:r>
              <a:rPr lang="id-ID" sz="2000" dirty="0" smtClean="0">
                <a:solidFill>
                  <a:srgbClr val="FF0000"/>
                </a:solidFill>
              </a:rPr>
              <a:t>dipilih sesuai peraturan yang ada</a:t>
            </a:r>
            <a:endParaRPr lang="en-US" sz="2000" dirty="0">
              <a:solidFill>
                <a:srgbClr val="FF0000"/>
              </a:solidFill>
            </a:endParaRPr>
          </a:p>
        </p:txBody>
      </p:sp>
      <p:sp>
        <p:nvSpPr>
          <p:cNvPr id="10" name="Oval 7"/>
          <p:cNvSpPr/>
          <p:nvPr/>
        </p:nvSpPr>
        <p:spPr>
          <a:xfrm>
            <a:off x="6686550" y="3233418"/>
            <a:ext cx="2141073" cy="878937"/>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Arrow Connector 29"/>
          <p:cNvCxnSpPr>
            <a:cxnSpLocks/>
            <a:stCxn id="10" idx="0"/>
            <a:endCxn id="12" idx="1"/>
          </p:cNvCxnSpPr>
          <p:nvPr/>
        </p:nvCxnSpPr>
        <p:spPr>
          <a:xfrm flipV="1">
            <a:off x="7757087" y="2407358"/>
            <a:ext cx="636245" cy="826060"/>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12" name="TextBox 30"/>
          <p:cNvSpPr txBox="1"/>
          <p:nvPr/>
        </p:nvSpPr>
        <p:spPr>
          <a:xfrm>
            <a:off x="8393332" y="2053415"/>
            <a:ext cx="443093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Diisi </a:t>
            </a:r>
            <a:r>
              <a:rPr lang="id-ID" sz="2000" dirty="0" smtClean="0">
                <a:solidFill>
                  <a:srgbClr val="FF0000"/>
                </a:solidFill>
              </a:rPr>
              <a:t>data-data posyandu dan Posyandu Lansia</a:t>
            </a:r>
            <a:endParaRPr lang="en-US" sz="2000" dirty="0">
              <a:solidFill>
                <a:srgbClr val="FF0000"/>
              </a:solidFill>
            </a:endParaRPr>
          </a:p>
        </p:txBody>
      </p:sp>
      <p:sp>
        <p:nvSpPr>
          <p:cNvPr id="19" name="Oval 7"/>
          <p:cNvSpPr/>
          <p:nvPr/>
        </p:nvSpPr>
        <p:spPr>
          <a:xfrm>
            <a:off x="10542366" y="3019892"/>
            <a:ext cx="3192684" cy="672044"/>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30"/>
          <p:cNvSpPr txBox="1"/>
          <p:nvPr/>
        </p:nvSpPr>
        <p:spPr>
          <a:xfrm>
            <a:off x="7239000" y="5891660"/>
            <a:ext cx="440621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Diisi data kondisi rumah yang dihuni anggota keluarga dalam satu nomor kartu keluarga </a:t>
            </a:r>
            <a:endParaRPr lang="en-US" sz="2000" dirty="0">
              <a:solidFill>
                <a:srgbClr val="FF0000"/>
              </a:solidFill>
            </a:endParaRPr>
          </a:p>
        </p:txBody>
      </p:sp>
      <p:cxnSp>
        <p:nvCxnSpPr>
          <p:cNvPr id="21" name="Straight Arrow Connector 29"/>
          <p:cNvCxnSpPr>
            <a:cxnSpLocks/>
            <a:stCxn id="19" idx="4"/>
            <a:endCxn id="20" idx="0"/>
          </p:cNvCxnSpPr>
          <p:nvPr/>
        </p:nvCxnSpPr>
        <p:spPr>
          <a:xfrm flipH="1">
            <a:off x="9442107" y="3691936"/>
            <a:ext cx="2696601" cy="2199724"/>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6" name="Oval 7"/>
          <p:cNvSpPr/>
          <p:nvPr/>
        </p:nvSpPr>
        <p:spPr>
          <a:xfrm>
            <a:off x="14923866" y="3115412"/>
            <a:ext cx="2472398" cy="578913"/>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TextBox 30"/>
          <p:cNvSpPr txBox="1"/>
          <p:nvPr/>
        </p:nvSpPr>
        <p:spPr>
          <a:xfrm>
            <a:off x="12561178" y="6672710"/>
            <a:ext cx="483508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a:solidFill>
                  <a:srgbClr val="FF0000"/>
                </a:solidFill>
              </a:rPr>
              <a:t>Diisi data kondisi </a:t>
            </a:r>
            <a:r>
              <a:rPr lang="id-ID" sz="2000" dirty="0" smtClean="0">
                <a:solidFill>
                  <a:srgbClr val="FF0000"/>
                </a:solidFill>
              </a:rPr>
              <a:t>anggota keluarga dalam satu rumah / dalam satu </a:t>
            </a:r>
            <a:r>
              <a:rPr lang="id-ID" sz="2000" dirty="0">
                <a:solidFill>
                  <a:srgbClr val="FF0000"/>
                </a:solidFill>
              </a:rPr>
              <a:t>nomor kartu keluarga </a:t>
            </a:r>
            <a:endParaRPr lang="en-US" sz="2000" dirty="0">
              <a:solidFill>
                <a:srgbClr val="FF0000"/>
              </a:solidFill>
            </a:endParaRPr>
          </a:p>
        </p:txBody>
      </p:sp>
      <p:cxnSp>
        <p:nvCxnSpPr>
          <p:cNvPr id="36" name="Straight Arrow Connector 29"/>
          <p:cNvCxnSpPr>
            <a:cxnSpLocks/>
            <a:stCxn id="26" idx="4"/>
            <a:endCxn id="27" idx="0"/>
          </p:cNvCxnSpPr>
          <p:nvPr/>
        </p:nvCxnSpPr>
        <p:spPr>
          <a:xfrm flipH="1">
            <a:off x="14978721" y="3694325"/>
            <a:ext cx="1181344" cy="2978385"/>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2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p:txBody>
          <a:bodyPr/>
          <a:lstStyle/>
          <a:p>
            <a:r>
              <a:rPr lang="id-ID" altLang="ja-JP" dirty="0"/>
              <a:t>Tim IT DISKOMINFO OKU SELATAN</a:t>
            </a:r>
            <a:endParaRPr lang="ja-JP" altLang="en-US" dirty="0"/>
          </a:p>
        </p:txBody>
      </p:sp>
      <p:sp>
        <p:nvSpPr>
          <p:cNvPr id="3" name="Text Placeholder 2"/>
          <p:cNvSpPr>
            <a:spLocks noGrp="1"/>
          </p:cNvSpPr>
          <p:nvPr>
            <p:ph type="body" sz="quarter" idx="10"/>
          </p:nvPr>
        </p:nvSpPr>
        <p:spPr>
          <a:xfrm>
            <a:off x="1562100" y="3771900"/>
            <a:ext cx="15868650" cy="3829050"/>
          </a:xfrm>
        </p:spPr>
        <p:txBody>
          <a:bodyPr numCol="1" anchor="ctr"/>
          <a:lstStyle/>
          <a:p>
            <a:pPr marL="514350" indent="-514350" algn="just">
              <a:lnSpc>
                <a:spcPct val="150000"/>
              </a:lnSpc>
              <a:spcBef>
                <a:spcPts val="0"/>
              </a:spcBef>
              <a:buAutoNum type="arabicPeriod"/>
            </a:pPr>
            <a:r>
              <a:rPr lang="id-ID" sz="2800" dirty="0" smtClean="0"/>
              <a:t>Data Umum PKK : Pendataan Anggota PKK dan Penduduk</a:t>
            </a:r>
          </a:p>
          <a:p>
            <a:pPr marL="514350" indent="-514350" algn="just">
              <a:lnSpc>
                <a:spcPct val="150000"/>
              </a:lnSpc>
              <a:spcBef>
                <a:spcPts val="0"/>
              </a:spcBef>
              <a:buAutoNum type="arabicPeriod"/>
            </a:pPr>
            <a:r>
              <a:rPr lang="id-ID" sz="2800" dirty="0" smtClean="0"/>
              <a:t>Data Kegiatan PKK POKJA I : Pembinaan Karakter Keluarga</a:t>
            </a:r>
          </a:p>
          <a:p>
            <a:pPr marL="514350" indent="-514350" algn="just">
              <a:lnSpc>
                <a:spcPct val="150000"/>
              </a:lnSpc>
              <a:spcBef>
                <a:spcPts val="0"/>
              </a:spcBef>
              <a:buAutoNum type="arabicPeriod"/>
            </a:pPr>
            <a:r>
              <a:rPr lang="id-ID" sz="2800" dirty="0" smtClean="0"/>
              <a:t>Data Kegiatan PKK POKJA II : Pendidikan dan Peningkatan Ekonomi Keluarga</a:t>
            </a:r>
          </a:p>
          <a:p>
            <a:pPr marL="514350" indent="-514350" algn="just">
              <a:lnSpc>
                <a:spcPct val="150000"/>
              </a:lnSpc>
              <a:spcBef>
                <a:spcPts val="0"/>
              </a:spcBef>
              <a:buAutoNum type="arabicPeriod"/>
            </a:pPr>
            <a:r>
              <a:rPr lang="id-ID" sz="2800" dirty="0" smtClean="0"/>
              <a:t>Data Kegiatan PKK POKJA III : Penguatan Ketahanan Pangan</a:t>
            </a:r>
          </a:p>
          <a:p>
            <a:pPr marL="514350" indent="-514350" algn="just">
              <a:lnSpc>
                <a:spcPct val="150000"/>
              </a:lnSpc>
              <a:spcBef>
                <a:spcPts val="0"/>
              </a:spcBef>
              <a:buAutoNum type="arabicPeriod"/>
            </a:pPr>
            <a:r>
              <a:rPr lang="id-ID" sz="2800" dirty="0" smtClean="0"/>
              <a:t>Data Kegiatam PKK POKJA IV : Kesehatan Keluarga dan Lingkungan</a:t>
            </a:r>
            <a:endParaRPr lang="en-US" sz="2800" dirty="0"/>
          </a:p>
        </p:txBody>
      </p:sp>
      <p:sp>
        <p:nvSpPr>
          <p:cNvPr id="2" name="Title 1"/>
          <p:cNvSpPr>
            <a:spLocks noGrp="1"/>
          </p:cNvSpPr>
          <p:nvPr>
            <p:ph type="ctrTitle"/>
          </p:nvPr>
        </p:nvSpPr>
        <p:spPr>
          <a:xfrm>
            <a:off x="914401" y="982007"/>
            <a:ext cx="16154400" cy="1585999"/>
          </a:xfrm>
        </p:spPr>
        <p:txBody>
          <a:bodyPr/>
          <a:lstStyle/>
          <a:p>
            <a:r>
              <a:rPr lang="id-ID" dirty="0" smtClean="0"/>
              <a:t>PAPAN DATA PKK</a:t>
            </a:r>
            <a:endParaRPr lang="id-ID" dirty="0"/>
          </a:p>
        </p:txBody>
      </p:sp>
    </p:spTree>
    <p:extLst>
      <p:ext uri="{BB962C8B-B14F-4D97-AF65-F5344CB8AC3E}">
        <p14:creationId xmlns:p14="http://schemas.microsoft.com/office/powerpoint/2010/main" val="384957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99781300"/>
              </p:ext>
            </p:extLst>
          </p:nvPr>
        </p:nvGraphicFramePr>
        <p:xfrm>
          <a:off x="419101" y="1924050"/>
          <a:ext cx="17468850" cy="7714281"/>
        </p:xfrm>
        <a:graphic>
          <a:graphicData uri="http://schemas.openxmlformats.org/drawingml/2006/table">
            <a:tbl>
              <a:tblPr firstRow="1" bandRow="1">
                <a:tableStyleId>{5940675A-B579-460E-94D1-54222C63F5DA}</a:tableStyleId>
              </a:tblPr>
              <a:tblGrid>
                <a:gridCol w="845166"/>
                <a:gridCol w="3688000"/>
                <a:gridCol w="12935684"/>
              </a:tblGrid>
              <a:tr h="240930">
                <a:tc>
                  <a:txBody>
                    <a:bodyPr/>
                    <a:lstStyle/>
                    <a:p>
                      <a:pPr algn="ctr"/>
                      <a:r>
                        <a:rPr lang="id-ID" sz="2800" dirty="0" smtClean="0"/>
                        <a:t>No.</a:t>
                      </a:r>
                      <a:endParaRPr lang="id-ID" sz="2800" dirty="0"/>
                    </a:p>
                  </a:txBody>
                  <a:tcPr/>
                </a:tc>
                <a:tc>
                  <a:txBody>
                    <a:bodyPr/>
                    <a:lstStyle/>
                    <a:p>
                      <a:pPr algn="ctr"/>
                      <a:r>
                        <a:rPr kumimoji="1" lang="id-ID" sz="2800" kern="120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smtClean="0">
                          <a:solidFill>
                            <a:schemeClr val="tx1"/>
                          </a:solidFill>
                          <a:effectLst/>
                          <a:latin typeface="+mn-lt"/>
                          <a:ea typeface="+mn-ea"/>
                          <a:cs typeface="+mn-cs"/>
                        </a:rPr>
                        <a:t>Penjelasan</a:t>
                      </a:r>
                      <a:endParaRPr lang="id-ID" sz="2800" dirty="0"/>
                    </a:p>
                  </a:txBody>
                  <a:tcPr/>
                </a:tc>
              </a:tr>
              <a:tr h="1266598">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Pusat Pelayanan Teradu (Posyandu)</a:t>
                      </a:r>
                      <a:endParaRPr lang="id-ID" sz="1800" dirty="0"/>
                    </a:p>
                  </a:txBody>
                  <a:tcPr anchor="ctr"/>
                </a:tc>
                <a:tc>
                  <a:txBody>
                    <a:bodyPr/>
                    <a:lstStyle/>
                    <a:p>
                      <a:pPr algn="l"/>
                      <a:r>
                        <a:rPr kumimoji="1" lang="id-ID" sz="2800" kern="1200" smtClean="0">
                          <a:solidFill>
                            <a:schemeClr val="tx1"/>
                          </a:solidFill>
                          <a:effectLst/>
                          <a:latin typeface="+mn-lt"/>
                          <a:ea typeface="+mn-ea"/>
                          <a:cs typeface="+mn-cs"/>
                        </a:rPr>
                        <a:t>Kegiatan yang dilaksanakan oleh, dari, dan untuk masyarakat yang bertujuan untuk meningkatkan derajat kesehatan masyarakat ibu dan anak</a:t>
                      </a:r>
                      <a:endParaRPr lang="id-ID" sz="1800" dirty="0"/>
                    </a:p>
                  </a:txBody>
                  <a:tcPr anchor="ctr"/>
                </a:tc>
              </a:tr>
              <a:tr h="1335361">
                <a:tc>
                  <a:txBody>
                    <a:bodyPr/>
                    <a:lstStyle/>
                    <a:p>
                      <a:pPr algn="ctr"/>
                      <a:r>
                        <a:rPr lang="id-ID" sz="280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Gizi</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Kegiatan yang dilaksanakan oleh, dari, dan untuk masyarakat yang bertujuan untuk mengurangi masalah kekurangan gizi pada balita, anak, dan anggota keluarga lainnya</a:t>
                      </a:r>
                      <a:endParaRPr lang="id-ID" sz="1800" dirty="0"/>
                    </a:p>
                  </a:txBody>
                  <a:tcPr anchor="ctr"/>
                </a:tc>
              </a:tr>
              <a:tr h="1008796">
                <a:tc>
                  <a:txBody>
                    <a:bodyPr/>
                    <a:lstStyle/>
                    <a:p>
                      <a:pPr algn="ctr"/>
                      <a:r>
                        <a:rPr lang="id-ID" sz="2800" smtClean="0"/>
                        <a:t>3.</a:t>
                      </a:r>
                      <a:endParaRPr lang="id-ID" sz="2800" dirty="0"/>
                    </a:p>
                  </a:txBody>
                  <a:tcPr anchor="ctr"/>
                </a:tc>
                <a:tc>
                  <a:txBody>
                    <a:bodyPr/>
                    <a:lstStyle/>
                    <a:p>
                      <a:r>
                        <a:rPr kumimoji="1" lang="id-ID" sz="2800" kern="1200" smtClean="0">
                          <a:solidFill>
                            <a:schemeClr val="tx1"/>
                          </a:solidFill>
                          <a:effectLst/>
                          <a:latin typeface="+mn-lt"/>
                          <a:ea typeface="+mn-ea"/>
                          <a:cs typeface="+mn-cs"/>
                        </a:rPr>
                        <a:t>Kesehatan Lingkungan (Kesling)</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Cabang ilmu kesehatan masyarakat yang berkaitan dengan semua aspek dari alam dan lingkungan yang dapat mempengaruhi kesehatan manusia</a:t>
                      </a:r>
                      <a:endParaRPr lang="id-ID" sz="1800" dirty="0"/>
                    </a:p>
                  </a:txBody>
                  <a:tcPr anchor="ctr"/>
                </a:tc>
              </a:tr>
              <a:tr h="1750807">
                <a:tc>
                  <a:txBody>
                    <a:bodyPr/>
                    <a:lstStyle/>
                    <a:p>
                      <a:pPr algn="ctr"/>
                      <a:r>
                        <a:rPr lang="id-ID" sz="2800" smtClean="0"/>
                        <a:t>4.</a:t>
                      </a:r>
                      <a:endParaRPr lang="id-ID" sz="2800" dirty="0"/>
                    </a:p>
                  </a:txBody>
                  <a:tcPr anchor="ctr"/>
                </a:tc>
                <a:tc>
                  <a:txBody>
                    <a:bodyPr/>
                    <a:lstStyle/>
                    <a:p>
                      <a:r>
                        <a:rPr kumimoji="1" lang="id-ID" sz="2800" kern="1200" dirty="0" smtClean="0">
                          <a:solidFill>
                            <a:schemeClr val="tx1"/>
                          </a:solidFill>
                          <a:effectLst/>
                          <a:latin typeface="+mn-lt"/>
                          <a:ea typeface="+mn-ea"/>
                          <a:cs typeface="+mn-cs"/>
                        </a:rPr>
                        <a:t>Perilaku Hidup Bersih dan Sehat (PHBS)</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Upaya untuk memberikan pengalaman belajar / menciptakan suatu kondisi bagi perorangan, keluarga, kelompok, dan masyarakat mengenali dan mengatasi masalah sendiri, dalam tatanan rumah tangga dan cara hidup sehat)</a:t>
                      </a:r>
                      <a:endParaRPr lang="id-ID" sz="1600" dirty="0"/>
                    </a:p>
                  </a:txBody>
                  <a:tcPr anchor="ctr"/>
                </a:tc>
              </a:tr>
              <a:tr h="1750807">
                <a:tc>
                  <a:txBody>
                    <a:bodyPr/>
                    <a:lstStyle/>
                    <a:p>
                      <a:pPr algn="ctr"/>
                      <a:r>
                        <a:rPr lang="id-ID" sz="2800" dirty="0" smtClean="0"/>
                        <a:t>5.</a:t>
                      </a:r>
                      <a:endParaRPr lang="id-ID" sz="2800" dirty="0"/>
                    </a:p>
                  </a:txBody>
                  <a:tcPr anchor="ctr"/>
                </a:tc>
                <a:tc>
                  <a:txBody>
                    <a:bodyPr/>
                    <a:lstStyle/>
                    <a:p>
                      <a:r>
                        <a:rPr kumimoji="1" lang="id-ID" sz="2800" kern="1200" dirty="0" smtClean="0">
                          <a:solidFill>
                            <a:schemeClr val="tx1"/>
                          </a:solidFill>
                          <a:effectLst/>
                          <a:latin typeface="+mn-lt"/>
                          <a:ea typeface="+mn-ea"/>
                          <a:cs typeface="+mn-cs"/>
                        </a:rPr>
                        <a:t>Keluarga Berencana (KB)</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Upaya peningkatan kepedulian dan peran serta masyarakat melalui pendewasaan usia perkawinan (PUP). Pengatur kelahiran, pembinaan ketahanan keluarga, peningkatan kesejahteraan keluarga kecil, bahagia, dan sejahtera</a:t>
                      </a:r>
                      <a:endParaRPr lang="id-ID" sz="1600" dirty="0"/>
                    </a:p>
                  </a:txBody>
                  <a:tcPr anchor="ctr"/>
                </a:tc>
              </a:tr>
            </a:tbl>
          </a:graphicData>
        </a:graphic>
      </p:graphicFrame>
      <p:sp>
        <p:nvSpPr>
          <p:cNvPr id="2" name="Footer Placeholder 1"/>
          <p:cNvSpPr>
            <a:spLocks noGrp="1"/>
          </p:cNvSpPr>
          <p:nvPr>
            <p:ph type="ftr" sz="quarter" idx="10"/>
          </p:nvPr>
        </p:nvSpPr>
        <p:spPr>
          <a:xfrm>
            <a:off x="10507991" y="9597208"/>
            <a:ext cx="5790697" cy="547688"/>
          </a:xfrm>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20</a:t>
            </a:fld>
            <a:endParaRPr lang="ja-JP" altLang="en-US"/>
          </a:p>
        </p:txBody>
      </p:sp>
    </p:spTree>
    <p:extLst>
      <p:ext uri="{BB962C8B-B14F-4D97-AF65-F5344CB8AC3E}">
        <p14:creationId xmlns:p14="http://schemas.microsoft.com/office/powerpoint/2010/main" val="3743946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21</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3561613873"/>
              </p:ext>
            </p:extLst>
          </p:nvPr>
        </p:nvGraphicFramePr>
        <p:xfrm>
          <a:off x="1142735" y="2026921"/>
          <a:ext cx="16021315" cy="6545580"/>
        </p:xfrm>
        <a:graphic>
          <a:graphicData uri="http://schemas.openxmlformats.org/drawingml/2006/table">
            <a:tbl>
              <a:tblPr firstRow="1" bandRow="1">
                <a:tableStyleId>{5940675A-B579-460E-94D1-54222C63F5DA}</a:tableStyleId>
              </a:tblPr>
              <a:tblGrid>
                <a:gridCol w="860863"/>
                <a:gridCol w="3120852"/>
                <a:gridCol w="12039600"/>
              </a:tblGrid>
              <a:tr h="669363">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971245">
                <a:tc>
                  <a:txBody>
                    <a:bodyPr/>
                    <a:lstStyle/>
                    <a:p>
                      <a:pPr algn="ctr"/>
                      <a:r>
                        <a:rPr lang="id-ID" sz="2400" dirty="0" smtClean="0"/>
                        <a:t>1.</a:t>
                      </a:r>
                      <a:endParaRPr lang="id-ID" sz="2400" dirty="0"/>
                    </a:p>
                  </a:txBody>
                  <a:tcPr anchor="ctr"/>
                </a:tc>
                <a:tc>
                  <a:txBody>
                    <a:bodyPr/>
                    <a:lstStyle/>
                    <a:p>
                      <a:r>
                        <a:rPr kumimoji="1" lang="id-ID" sz="2800" kern="1200" dirty="0" smtClean="0">
                          <a:solidFill>
                            <a:schemeClr val="tx1"/>
                          </a:solidFill>
                          <a:effectLst/>
                          <a:latin typeface="+mn-lt"/>
                          <a:ea typeface="+mn-ea"/>
                          <a:cs typeface="+mn-cs"/>
                        </a:rPr>
                        <a:t>Pasangan Usia Subur (PUS)</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Pasangan usia subur yang berkisar pada usia 20-45 tahun</a:t>
                      </a:r>
                      <a:endParaRPr lang="id-ID" sz="1800" dirty="0"/>
                    </a:p>
                  </a:txBody>
                  <a:tcPr anchor="ctr"/>
                </a:tc>
              </a:tr>
              <a:tr h="1522866">
                <a:tc>
                  <a:txBody>
                    <a:bodyPr/>
                    <a:lstStyle/>
                    <a:p>
                      <a:pPr algn="ctr"/>
                      <a:r>
                        <a:rPr lang="id-ID" sz="2400" dirty="0" smtClean="0"/>
                        <a:t>2.</a:t>
                      </a:r>
                      <a:endParaRPr lang="id-ID" sz="2400" dirty="0"/>
                    </a:p>
                  </a:txBody>
                  <a:tcPr anchor="ctr"/>
                </a:tc>
                <a:tc>
                  <a:txBody>
                    <a:bodyPr/>
                    <a:lstStyle/>
                    <a:p>
                      <a:r>
                        <a:rPr kumimoji="1" lang="id-ID" sz="2800" kern="1200" dirty="0" smtClean="0">
                          <a:solidFill>
                            <a:schemeClr val="tx1"/>
                          </a:solidFill>
                          <a:effectLst/>
                          <a:latin typeface="+mn-lt"/>
                          <a:ea typeface="+mn-ea"/>
                          <a:cs typeface="+mn-cs"/>
                        </a:rPr>
                        <a:t>Wanita Usia Subur (WUS)</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Wanita yang berkisar pada umur 20-45 tahun yang keadaan organ reproduksinya berfungsi dengan baik. Pada wanita usia subur ini berlangsung lebih cepat dari pada pria</a:t>
                      </a:r>
                      <a:endParaRPr lang="id-ID" sz="1800" dirty="0"/>
                    </a:p>
                  </a:txBody>
                  <a:tcPr anchor="ctr"/>
                </a:tc>
              </a:tr>
              <a:tr h="1522866">
                <a:tc>
                  <a:txBody>
                    <a:bodyPr/>
                    <a:lstStyle/>
                    <a:p>
                      <a:pPr algn="ctr"/>
                      <a:r>
                        <a:rPr lang="id-ID" sz="2400" dirty="0" smtClean="0"/>
                        <a:t>3.</a:t>
                      </a:r>
                      <a:endParaRPr lang="id-ID" sz="2400" dirty="0"/>
                    </a:p>
                  </a:txBody>
                  <a:tcPr anchor="ctr"/>
                </a:tc>
                <a:tc>
                  <a:txBody>
                    <a:bodyPr/>
                    <a:lstStyle/>
                    <a:p>
                      <a:r>
                        <a:rPr kumimoji="1" lang="id-ID" sz="2800" kern="1200" dirty="0" smtClean="0">
                          <a:solidFill>
                            <a:schemeClr val="tx1"/>
                          </a:solidFill>
                          <a:effectLst/>
                          <a:latin typeface="+mn-lt"/>
                          <a:ea typeface="+mn-ea"/>
                          <a:cs typeface="+mn-cs"/>
                        </a:rPr>
                        <a:t>Ekseption KB </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Anggota masyarakat yang mengikuti gerakan KB dengan melaksanakan penggunaan alat kontrasepsi</a:t>
                      </a:r>
                      <a:endParaRPr lang="id-ID" sz="1800" dirty="0"/>
                    </a:p>
                  </a:txBody>
                  <a:tcPr anchor="ctr"/>
                </a:tc>
              </a:tr>
              <a:tr h="1859240">
                <a:tc>
                  <a:txBody>
                    <a:bodyPr/>
                    <a:lstStyle/>
                    <a:p>
                      <a:pPr algn="ctr"/>
                      <a:r>
                        <a:rPr lang="id-ID" sz="2400" dirty="0" smtClean="0"/>
                        <a:t>4.</a:t>
                      </a:r>
                      <a:endParaRPr lang="id-ID" sz="2400" dirty="0"/>
                    </a:p>
                  </a:txBody>
                  <a:tcPr anchor="ctr"/>
                </a:tc>
                <a:tc>
                  <a:txBody>
                    <a:bodyPr/>
                    <a:lstStyle/>
                    <a:p>
                      <a:r>
                        <a:rPr kumimoji="1" lang="id-ID" sz="2800" kern="1200" dirty="0" smtClean="0">
                          <a:solidFill>
                            <a:schemeClr val="tx1"/>
                          </a:solidFill>
                          <a:effectLst/>
                          <a:latin typeface="+mn-lt"/>
                          <a:ea typeface="+mn-ea"/>
                          <a:cs typeface="+mn-cs"/>
                        </a:rPr>
                        <a:t>Tabungan </a:t>
                      </a:r>
                      <a:endParaRPr lang="id-ID" sz="1800" dirty="0"/>
                    </a:p>
                  </a:txBody>
                  <a:tcPr anchor="ctr"/>
                </a:tc>
                <a:tc>
                  <a:txBody>
                    <a:bodyPr/>
                    <a:lstStyle/>
                    <a:p>
                      <a:pPr algn="l"/>
                      <a:r>
                        <a:rPr kumimoji="1" lang="id-ID" sz="2800" kern="1200" dirty="0" smtClean="0">
                          <a:solidFill>
                            <a:schemeClr val="tx1"/>
                          </a:solidFill>
                          <a:effectLst/>
                          <a:latin typeface="+mn-lt"/>
                          <a:ea typeface="+mn-ea"/>
                          <a:cs typeface="+mn-cs"/>
                        </a:rPr>
                        <a:t>Penyimpanan untuk masa mendatang dan tabungan dalam PKK bukan hanya berupa uang tapi usaha atau aset yang dapat digunakan untuk menjaga kesetabilan keluarga dalam jangka panjang</a:t>
                      </a:r>
                      <a:endParaRPr lang="id-ID" sz="1600" dirty="0"/>
                    </a:p>
                  </a:txBody>
                  <a:tcPr anchor="ctr"/>
                </a:tc>
              </a:tr>
            </a:tbl>
          </a:graphicData>
        </a:graphic>
      </p:graphicFrame>
    </p:spTree>
    <p:extLst>
      <p:ext uri="{BB962C8B-B14F-4D97-AF65-F5344CB8AC3E}">
        <p14:creationId xmlns:p14="http://schemas.microsoft.com/office/powerpoint/2010/main" val="1989773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p:nvPr>
        </p:nvSpPr>
        <p:spPr/>
        <p:txBody>
          <a:bodyPr/>
          <a:lstStyle/>
          <a:p>
            <a:r>
              <a:rPr kumimoji="1" lang="en-US" altLang="ja-JP" dirty="0"/>
              <a:t>Thank </a:t>
            </a:r>
            <a:r>
              <a:rPr kumimoji="1" lang="en-US" altLang="ja-JP" dirty="0" smtClean="0"/>
              <a:t>You !</a:t>
            </a:r>
            <a:endParaRPr kumimoji="1" lang="ja-JP" altLang="en-US" dirty="0"/>
          </a:p>
        </p:txBody>
      </p:sp>
      <p:sp>
        <p:nvSpPr>
          <p:cNvPr id="17" name="サブタイトル 16"/>
          <p:cNvSpPr>
            <a:spLocks noGrp="1"/>
          </p:cNvSpPr>
          <p:nvPr>
            <p:ph type="subTitle" idx="1"/>
          </p:nvPr>
        </p:nvSpPr>
        <p:spPr/>
        <p:txBody>
          <a:bodyPr>
            <a:normAutofit/>
          </a:bodyPr>
          <a:lstStyle/>
          <a:p>
            <a:r>
              <a:rPr lang="id-ID" sz="2800" dirty="0"/>
              <a:t>DISKOMINFO OKU </a:t>
            </a:r>
            <a:r>
              <a:rPr lang="id-ID" sz="2800" dirty="0" smtClean="0"/>
              <a:t>SELATAN</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450" y="1239044"/>
            <a:ext cx="2933700" cy="2933700"/>
          </a:xfrm>
          <a:prstGeom prst="rect">
            <a:avLst/>
          </a:prstGeom>
        </p:spPr>
      </p:pic>
    </p:spTree>
    <p:extLst>
      <p:ext uri="{BB962C8B-B14F-4D97-AF65-F5344CB8AC3E}">
        <p14:creationId xmlns:p14="http://schemas.microsoft.com/office/powerpoint/2010/main" val="3746168901"/>
      </p:ext>
    </p:extLst>
  </p:cSld>
  <p:clrMapOvr>
    <a:masterClrMapping/>
  </p:clrMapOvr>
  <mc:AlternateContent xmlns:mc="http://schemas.openxmlformats.org/markup-compatibility/2006" xmlns:p14="http://schemas.microsoft.com/office/powerpoint/2010/main">
    <mc:Choice Requires="p14">
      <p:transition spd="slow" p14:dur="1200" advTm="9607">
        <p14:flip dir="r"/>
      </p:transition>
    </mc:Choice>
    <mc:Fallback xmlns="">
      <p:transition spd="slow" advTm="960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19" r="12" b="26714"/>
          <a:stretch/>
        </p:blipFill>
        <p:spPr>
          <a:xfrm>
            <a:off x="971549" y="3145777"/>
            <a:ext cx="16706851" cy="6760223"/>
          </a:xfrm>
        </p:spPr>
      </p:pic>
      <p:sp>
        <p:nvSpPr>
          <p:cNvPr id="3" name="Title 2"/>
          <p:cNvSpPr>
            <a:spLocks noGrp="1"/>
          </p:cNvSpPr>
          <p:nvPr>
            <p:ph type="title"/>
          </p:nvPr>
        </p:nvSpPr>
        <p:spPr>
          <a:xfrm>
            <a:off x="0" y="8182429"/>
            <a:ext cx="9142413" cy="1170617"/>
          </a:xfrm>
        </p:spPr>
        <p:txBody>
          <a:bodyPr/>
          <a:lstStyle/>
          <a:p>
            <a:r>
              <a:rPr lang="id-ID" dirty="0" smtClean="0"/>
              <a:t>DATA UMUM PKK</a:t>
            </a:r>
            <a:endParaRPr lang="id-ID" dirty="0"/>
          </a:p>
        </p:txBody>
      </p:sp>
      <p:sp>
        <p:nvSpPr>
          <p:cNvPr id="20" name="Oval 7"/>
          <p:cNvSpPr/>
          <p:nvPr/>
        </p:nvSpPr>
        <p:spPr>
          <a:xfrm>
            <a:off x="4895850" y="3048000"/>
            <a:ext cx="2038350" cy="72390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1" name="Straight Arrow Connector 29"/>
          <p:cNvCxnSpPr>
            <a:cxnSpLocks/>
            <a:stCxn id="20" idx="0"/>
          </p:cNvCxnSpPr>
          <p:nvPr/>
        </p:nvCxnSpPr>
        <p:spPr>
          <a:xfrm flipH="1" flipV="1">
            <a:off x="5367337" y="2576047"/>
            <a:ext cx="547688" cy="471953"/>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2" name="TextBox 30"/>
          <p:cNvSpPr txBox="1"/>
          <p:nvPr/>
        </p:nvSpPr>
        <p:spPr>
          <a:xfrm>
            <a:off x="2038350" y="2039611"/>
            <a:ext cx="55626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nama-nama kelompok yang  telah dibuat dan ditentukan dari kecamatan tersebut</a:t>
            </a:r>
            <a:endParaRPr lang="en-US" sz="2000" dirty="0">
              <a:solidFill>
                <a:srgbClr val="FF0000"/>
              </a:solidFill>
            </a:endParaRPr>
          </a:p>
        </p:txBody>
      </p:sp>
      <p:sp>
        <p:nvSpPr>
          <p:cNvPr id="24" name="Oval 7"/>
          <p:cNvSpPr/>
          <p:nvPr/>
        </p:nvSpPr>
        <p:spPr>
          <a:xfrm>
            <a:off x="8334375" y="3090993"/>
            <a:ext cx="1276350" cy="72390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5" name="Straight Arrow Connector 29"/>
          <p:cNvCxnSpPr>
            <a:cxnSpLocks/>
            <a:stCxn id="24" idx="0"/>
          </p:cNvCxnSpPr>
          <p:nvPr/>
        </p:nvCxnSpPr>
        <p:spPr>
          <a:xfrm flipV="1">
            <a:off x="8972550" y="2593609"/>
            <a:ext cx="647700" cy="497384"/>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7" name="TextBox 30"/>
          <p:cNvSpPr txBox="1"/>
          <p:nvPr/>
        </p:nvSpPr>
        <p:spPr>
          <a:xfrm>
            <a:off x="7924800" y="1885722"/>
            <a:ext cx="618648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Kepala Keluarga dan Kepala Rumah Tangga  dalam satu nomor  Kartu Keluarga</a:t>
            </a:r>
            <a:endParaRPr lang="en-US" sz="2000" dirty="0">
              <a:solidFill>
                <a:srgbClr val="FF0000"/>
              </a:solidFill>
            </a:endParaRPr>
          </a:p>
        </p:txBody>
      </p:sp>
      <p:sp>
        <p:nvSpPr>
          <p:cNvPr id="30" name="Oval 7"/>
          <p:cNvSpPr/>
          <p:nvPr/>
        </p:nvSpPr>
        <p:spPr>
          <a:xfrm>
            <a:off x="9667875" y="3090993"/>
            <a:ext cx="1276350" cy="723900"/>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1" name="Straight Arrow Connector 29"/>
          <p:cNvCxnSpPr>
            <a:cxnSpLocks/>
            <a:stCxn id="30" idx="4"/>
          </p:cNvCxnSpPr>
          <p:nvPr/>
        </p:nvCxnSpPr>
        <p:spPr>
          <a:xfrm flipH="1">
            <a:off x="9963150" y="3814893"/>
            <a:ext cx="342900" cy="1059294"/>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40" name="TextBox 30"/>
          <p:cNvSpPr txBox="1"/>
          <p:nvPr/>
        </p:nvSpPr>
        <p:spPr>
          <a:xfrm>
            <a:off x="6372225" y="5141711"/>
            <a:ext cx="61722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warga yang tinggal/berdomisili dan memiliki mata pencarian tetap di daerah itu serta tercatat secara sah berdasarkan peraturan yang berlaku </a:t>
            </a:r>
            <a:endParaRPr lang="en-US" sz="2000" dirty="0">
              <a:solidFill>
                <a:srgbClr val="FF0000"/>
              </a:solidFill>
            </a:endParaRPr>
          </a:p>
        </p:txBody>
      </p:sp>
      <p:sp>
        <p:nvSpPr>
          <p:cNvPr id="50" name="TextBox 30"/>
          <p:cNvSpPr txBox="1"/>
          <p:nvPr/>
        </p:nvSpPr>
        <p:spPr>
          <a:xfrm>
            <a:off x="12801600" y="6038511"/>
            <a:ext cx="48768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Data Kader dan Tenaga Sekretariat diisi oleh Sekretariat PKK Kecamatan</a:t>
            </a:r>
            <a:endParaRPr lang="en-US" sz="2000" dirty="0">
              <a:solidFill>
                <a:srgbClr val="FF0000"/>
              </a:solidFill>
            </a:endParaRPr>
          </a:p>
        </p:txBody>
      </p:sp>
      <p:cxnSp>
        <p:nvCxnSpPr>
          <p:cNvPr id="51" name="Straight Arrow Connector 29"/>
          <p:cNvCxnSpPr>
            <a:cxnSpLocks/>
            <a:stCxn id="52" idx="4"/>
          </p:cNvCxnSpPr>
          <p:nvPr/>
        </p:nvCxnSpPr>
        <p:spPr>
          <a:xfrm>
            <a:off x="12544425" y="3681543"/>
            <a:ext cx="2047875" cy="1945686"/>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52" name="Oval 7"/>
          <p:cNvSpPr/>
          <p:nvPr/>
        </p:nvSpPr>
        <p:spPr>
          <a:xfrm>
            <a:off x="11377612" y="2984199"/>
            <a:ext cx="2333625" cy="697344"/>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3" name="Oval 7"/>
          <p:cNvSpPr/>
          <p:nvPr/>
        </p:nvSpPr>
        <p:spPr>
          <a:xfrm>
            <a:off x="14073187" y="3033843"/>
            <a:ext cx="3143250" cy="944994"/>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7" name="Straight Arrow Connector 29"/>
          <p:cNvCxnSpPr>
            <a:cxnSpLocks/>
            <a:stCxn id="53" idx="4"/>
          </p:cNvCxnSpPr>
          <p:nvPr/>
        </p:nvCxnSpPr>
        <p:spPr>
          <a:xfrm>
            <a:off x="15644812" y="3978837"/>
            <a:ext cx="471488" cy="1792974"/>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9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4</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3109666281"/>
              </p:ext>
            </p:extLst>
          </p:nvPr>
        </p:nvGraphicFramePr>
        <p:xfrm>
          <a:off x="1314185" y="1758402"/>
          <a:ext cx="15278365" cy="6471198"/>
        </p:xfrm>
        <a:graphic>
          <a:graphicData uri="http://schemas.openxmlformats.org/drawingml/2006/table">
            <a:tbl>
              <a:tblPr firstRow="1" bandRow="1">
                <a:tableStyleId>{5940675A-B579-460E-94D1-54222C63F5DA}</a:tableStyleId>
              </a:tblPr>
              <a:tblGrid>
                <a:gridCol w="1122435"/>
                <a:gridCol w="4655531"/>
                <a:gridCol w="9500399"/>
              </a:tblGrid>
              <a:tr h="675366">
                <a:tc>
                  <a:txBody>
                    <a:bodyPr/>
                    <a:lstStyle/>
                    <a:p>
                      <a:pPr algn="ctr"/>
                      <a:r>
                        <a:rPr lang="id-ID" dirty="0" smtClean="0"/>
                        <a:t>No.</a:t>
                      </a:r>
                      <a:endParaRPr lang="id-ID" dirty="0"/>
                    </a:p>
                  </a:txBody>
                  <a:tcPr/>
                </a:tc>
                <a:tc>
                  <a:txBody>
                    <a:bodyPr/>
                    <a:lstStyle/>
                    <a:p>
                      <a:pPr algn="ctr"/>
                      <a:r>
                        <a:rPr kumimoji="1" lang="id-ID" sz="3200" kern="1200" dirty="0" smtClean="0">
                          <a:solidFill>
                            <a:schemeClr val="tx1"/>
                          </a:solidFill>
                          <a:effectLst/>
                          <a:latin typeface="+mn-lt"/>
                          <a:ea typeface="+mn-ea"/>
                          <a:cs typeface="+mn-cs"/>
                        </a:rPr>
                        <a:t>Kata Kunci</a:t>
                      </a:r>
                      <a:endParaRPr lang="id-ID" dirty="0"/>
                    </a:p>
                  </a:txBody>
                  <a:tcPr/>
                </a:tc>
                <a:tc>
                  <a:txBody>
                    <a:bodyPr/>
                    <a:lstStyle/>
                    <a:p>
                      <a:pPr algn="ctr"/>
                      <a:r>
                        <a:rPr kumimoji="1" lang="id-ID" sz="3200" kern="1200" dirty="0" smtClean="0">
                          <a:solidFill>
                            <a:schemeClr val="tx1"/>
                          </a:solidFill>
                          <a:effectLst/>
                          <a:latin typeface="+mn-lt"/>
                          <a:ea typeface="+mn-ea"/>
                          <a:cs typeface="+mn-cs"/>
                        </a:rPr>
                        <a:t>Penjelasan</a:t>
                      </a:r>
                      <a:endParaRPr lang="id-ID" dirty="0"/>
                    </a:p>
                  </a:txBody>
                  <a:tcPr/>
                </a:tc>
              </a:tr>
              <a:tr h="1679736">
                <a:tc>
                  <a:txBody>
                    <a:bodyPr/>
                    <a:lstStyle/>
                    <a:p>
                      <a:pPr algn="ctr"/>
                      <a:r>
                        <a:rPr lang="id-ID" dirty="0" smtClean="0"/>
                        <a:t>1.</a:t>
                      </a:r>
                      <a:endParaRPr lang="id-ID" dirty="0"/>
                    </a:p>
                  </a:txBody>
                  <a:tcPr anchor="ctr"/>
                </a:tc>
                <a:tc>
                  <a:txBody>
                    <a:bodyPr/>
                    <a:lstStyle/>
                    <a:p>
                      <a:r>
                        <a:rPr kumimoji="1" lang="id-ID" sz="3200" kern="1200" dirty="0" smtClean="0">
                          <a:solidFill>
                            <a:schemeClr val="tx1"/>
                          </a:solidFill>
                          <a:effectLst/>
                          <a:latin typeface="+mn-lt"/>
                          <a:ea typeface="+mn-ea"/>
                          <a:cs typeface="+mn-cs"/>
                        </a:rPr>
                        <a:t>Dusun/Lingkungan</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Kelompok PKK Dusun/Lingkungan yang berada di setiap wilayah dusun/lingkungan</a:t>
                      </a:r>
                      <a:endParaRPr lang="id-ID" dirty="0"/>
                    </a:p>
                  </a:txBody>
                  <a:tcPr anchor="ctr"/>
                </a:tc>
              </a:tr>
              <a:tr h="675366">
                <a:tc>
                  <a:txBody>
                    <a:bodyPr/>
                    <a:lstStyle/>
                    <a:p>
                      <a:pPr algn="ctr"/>
                      <a:r>
                        <a:rPr lang="id-ID" dirty="0" smtClean="0"/>
                        <a:t>2.</a:t>
                      </a:r>
                      <a:endParaRPr lang="id-ID" dirty="0"/>
                    </a:p>
                  </a:txBody>
                  <a:tcPr anchor="ctr"/>
                </a:tc>
                <a:tc>
                  <a:txBody>
                    <a:bodyPr/>
                    <a:lstStyle/>
                    <a:p>
                      <a:r>
                        <a:rPr kumimoji="1" lang="id-ID" sz="3200" kern="1200" dirty="0" smtClean="0">
                          <a:solidFill>
                            <a:schemeClr val="tx1"/>
                          </a:solidFill>
                          <a:effectLst/>
                          <a:latin typeface="+mn-lt"/>
                          <a:ea typeface="+mn-ea"/>
                          <a:cs typeface="+mn-cs"/>
                        </a:rPr>
                        <a:t>Kelompok PKK RW</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Kelompok PKK RW di wilayah RW</a:t>
                      </a:r>
                      <a:endParaRPr lang="id-ID" dirty="0"/>
                    </a:p>
                  </a:txBody>
                  <a:tcPr anchor="ctr"/>
                </a:tc>
              </a:tr>
              <a:tr h="675366">
                <a:tc>
                  <a:txBody>
                    <a:bodyPr/>
                    <a:lstStyle/>
                    <a:p>
                      <a:pPr algn="ctr"/>
                      <a:r>
                        <a:rPr lang="id-ID" dirty="0" smtClean="0"/>
                        <a:t>3.</a:t>
                      </a:r>
                      <a:endParaRPr lang="id-ID" dirty="0"/>
                    </a:p>
                  </a:txBody>
                  <a:tcPr anchor="ctr"/>
                </a:tc>
                <a:tc>
                  <a:txBody>
                    <a:bodyPr/>
                    <a:lstStyle/>
                    <a:p>
                      <a:r>
                        <a:rPr kumimoji="1" lang="id-ID" sz="3200" kern="1200" dirty="0" smtClean="0">
                          <a:solidFill>
                            <a:schemeClr val="tx1"/>
                          </a:solidFill>
                          <a:effectLst/>
                          <a:latin typeface="+mn-lt"/>
                          <a:ea typeface="+mn-ea"/>
                          <a:cs typeface="+mn-cs"/>
                        </a:rPr>
                        <a:t>Kelompok PKK RT</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Kelompok PKK RT di wilayah RT</a:t>
                      </a:r>
                      <a:endParaRPr lang="id-ID" dirty="0"/>
                    </a:p>
                  </a:txBody>
                  <a:tcPr anchor="ctr"/>
                </a:tc>
              </a:tr>
              <a:tr h="2765364">
                <a:tc>
                  <a:txBody>
                    <a:bodyPr/>
                    <a:lstStyle/>
                    <a:p>
                      <a:pPr algn="ctr"/>
                      <a:r>
                        <a:rPr lang="id-ID" dirty="0" smtClean="0"/>
                        <a:t>4.</a:t>
                      </a:r>
                      <a:endParaRPr lang="id-ID" dirty="0"/>
                    </a:p>
                  </a:txBody>
                  <a:tcPr anchor="ctr"/>
                </a:tc>
                <a:tc>
                  <a:txBody>
                    <a:bodyPr/>
                    <a:lstStyle/>
                    <a:p>
                      <a:r>
                        <a:rPr kumimoji="1" lang="id-ID" sz="3200" kern="1200" dirty="0" smtClean="0">
                          <a:solidFill>
                            <a:schemeClr val="tx1"/>
                          </a:solidFill>
                          <a:effectLst/>
                          <a:latin typeface="+mn-lt"/>
                          <a:ea typeface="+mn-ea"/>
                          <a:cs typeface="+mn-cs"/>
                        </a:rPr>
                        <a:t>Kelompok Dasawisma</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Kelompok yang berada di lingkungan tempat tinggal penduduk dalam wilayah RT yang terdiri atas masing-masing 10-20 rumah yang saling bertetangga (disesuaikan dengan situasi dan kondisi setempat)</a:t>
                      </a:r>
                      <a:endParaRPr lang="id-ID" dirty="0"/>
                    </a:p>
                  </a:txBody>
                  <a:tcPr anchor="ctr"/>
                </a:tc>
              </a:tr>
            </a:tbl>
          </a:graphicData>
        </a:graphic>
      </p:graphicFrame>
      <p:sp>
        <p:nvSpPr>
          <p:cNvPr id="8" name="Rectangle 7"/>
          <p:cNvSpPr/>
          <p:nvPr/>
        </p:nvSpPr>
        <p:spPr>
          <a:xfrm>
            <a:off x="1333500" y="8263920"/>
            <a:ext cx="15240000" cy="954107"/>
          </a:xfrm>
          <a:prstGeom prst="rect">
            <a:avLst/>
          </a:prstGeom>
        </p:spPr>
        <p:txBody>
          <a:bodyPr wrap="square">
            <a:spAutoFit/>
          </a:bodyPr>
          <a:lstStyle/>
          <a:p>
            <a:r>
              <a:rPr lang="id-ID" sz="2800" dirty="0"/>
              <a:t>*kelompok-kelompok PKK dibentuk dengan keputusan Kepala Desa/Lurah selaku Ketua </a:t>
            </a:r>
            <a:r>
              <a:rPr lang="id-ID" sz="2800" dirty="0" smtClean="0"/>
              <a:t> Pembina </a:t>
            </a:r>
            <a:r>
              <a:rPr lang="id-ID" sz="2800" dirty="0"/>
              <a:t>TP-PKK Desa/Kelurahan</a:t>
            </a:r>
          </a:p>
        </p:txBody>
      </p:sp>
    </p:spTree>
    <p:extLst>
      <p:ext uri="{BB962C8B-B14F-4D97-AF65-F5344CB8AC3E}">
        <p14:creationId xmlns:p14="http://schemas.microsoft.com/office/powerpoint/2010/main" val="88048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5</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2910258318"/>
              </p:ext>
            </p:extLst>
          </p:nvPr>
        </p:nvGraphicFramePr>
        <p:xfrm>
          <a:off x="1314185" y="1739352"/>
          <a:ext cx="15278365" cy="7685766"/>
        </p:xfrm>
        <a:graphic>
          <a:graphicData uri="http://schemas.openxmlformats.org/drawingml/2006/table">
            <a:tbl>
              <a:tblPr firstRow="1" bandRow="1">
                <a:tableStyleId>{5940675A-B579-460E-94D1-54222C63F5DA}</a:tableStyleId>
              </a:tblPr>
              <a:tblGrid>
                <a:gridCol w="1122435"/>
                <a:gridCol w="4655531"/>
                <a:gridCol w="9500399"/>
              </a:tblGrid>
              <a:tr h="675366">
                <a:tc>
                  <a:txBody>
                    <a:bodyPr/>
                    <a:lstStyle/>
                    <a:p>
                      <a:pPr algn="ctr"/>
                      <a:r>
                        <a:rPr lang="id-ID" sz="3200" dirty="0" smtClean="0"/>
                        <a:t>No.</a:t>
                      </a:r>
                      <a:endParaRPr lang="id-ID" sz="3200" dirty="0"/>
                    </a:p>
                  </a:txBody>
                  <a:tcPr/>
                </a:tc>
                <a:tc>
                  <a:txBody>
                    <a:bodyPr/>
                    <a:lstStyle/>
                    <a:p>
                      <a:pPr algn="ctr"/>
                      <a:r>
                        <a:rPr kumimoji="1" lang="id-ID" sz="3200" kern="1200" dirty="0" smtClean="0">
                          <a:solidFill>
                            <a:schemeClr val="tx1"/>
                          </a:solidFill>
                          <a:effectLst/>
                          <a:latin typeface="+mn-lt"/>
                          <a:ea typeface="+mn-ea"/>
                          <a:cs typeface="+mn-cs"/>
                        </a:rPr>
                        <a:t>Kata Kunci</a:t>
                      </a:r>
                      <a:endParaRPr lang="id-ID" sz="3200" dirty="0"/>
                    </a:p>
                  </a:txBody>
                  <a:tcPr/>
                </a:tc>
                <a:tc>
                  <a:txBody>
                    <a:bodyPr/>
                    <a:lstStyle/>
                    <a:p>
                      <a:pPr algn="ctr"/>
                      <a:r>
                        <a:rPr kumimoji="1" lang="id-ID" sz="3200" kern="1200" dirty="0" smtClean="0">
                          <a:solidFill>
                            <a:schemeClr val="tx1"/>
                          </a:solidFill>
                          <a:effectLst/>
                          <a:latin typeface="+mn-lt"/>
                          <a:ea typeface="+mn-ea"/>
                          <a:cs typeface="+mn-cs"/>
                        </a:rPr>
                        <a:t>Penjelasan</a:t>
                      </a:r>
                      <a:endParaRPr lang="id-ID" sz="3200" dirty="0"/>
                    </a:p>
                  </a:txBody>
                  <a:tcPr/>
                </a:tc>
              </a:tr>
              <a:tr h="1679736">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KRT</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KRT adalah Kepala Rumah Tangga yang berkaitan dengan segala sesuatu mengenai pengelolaan kebutuhan rumah tangga yang bisa dilakukan oleh seserang yang dipercaya oleh keluarga tersebut walaupun bukan anggota keluarga, kepala rumah tangga juga bisa seorang istri.</a:t>
                      </a:r>
                    </a:p>
                    <a:p>
                      <a:pPr algn="just"/>
                      <a:r>
                        <a:rPr kumimoji="1" lang="id-ID" sz="2800" kern="1200" dirty="0" smtClean="0">
                          <a:solidFill>
                            <a:schemeClr val="tx1"/>
                          </a:solidFill>
                          <a:effectLst/>
                          <a:latin typeface="+mn-lt"/>
                          <a:ea typeface="+mn-ea"/>
                          <a:cs typeface="+mn-cs"/>
                        </a:rPr>
                        <a:t>Hal-hal yang dikerjakan oleh KRT, diantaranya:</a:t>
                      </a:r>
                    </a:p>
                    <a:p>
                      <a:pPr lvl="0" algn="just"/>
                      <a:r>
                        <a:rPr kumimoji="1" lang="id-ID" sz="2800" kern="1200" dirty="0" smtClean="0">
                          <a:solidFill>
                            <a:schemeClr val="tx1"/>
                          </a:solidFill>
                          <a:effectLst/>
                          <a:latin typeface="+mn-lt"/>
                          <a:ea typeface="+mn-ea"/>
                          <a:cs typeface="+mn-cs"/>
                        </a:rPr>
                        <a:t>Mengatur pengeluaran untuk listrik, telepon, sekolah, cicilan,dll..</a:t>
                      </a:r>
                    </a:p>
                    <a:p>
                      <a:pPr lvl="0" algn="just"/>
                      <a:r>
                        <a:rPr kumimoji="1" lang="id-ID" sz="2800" kern="1200" dirty="0" smtClean="0">
                          <a:solidFill>
                            <a:schemeClr val="tx1"/>
                          </a:solidFill>
                          <a:effectLst/>
                          <a:latin typeface="+mn-lt"/>
                          <a:ea typeface="+mn-ea"/>
                          <a:cs typeface="+mn-cs"/>
                        </a:rPr>
                        <a:t>Menentukan segala sesuatu hal kebutuhan mana yang diprioritaskan untuk dibeli/ditunda.</a:t>
                      </a:r>
                    </a:p>
                    <a:p>
                      <a:pPr algn="just"/>
                      <a:r>
                        <a:rPr kumimoji="1" lang="id-ID" sz="2800" kern="1200" dirty="0" smtClean="0">
                          <a:solidFill>
                            <a:schemeClr val="tx1"/>
                          </a:solidFill>
                          <a:effectLst/>
                          <a:latin typeface="+mn-lt"/>
                          <a:ea typeface="+mn-ea"/>
                          <a:cs typeface="+mn-cs"/>
                        </a:rPr>
                        <a:t>Membuat anggaran dan alokasi kebutuhan rumah tangga secara umum, anggaran untuk anak-anak, dan anggaran untuk suaminya.</a:t>
                      </a:r>
                      <a:endParaRPr lang="id-ID" sz="2800" dirty="0"/>
                    </a:p>
                  </a:txBody>
                  <a:tcPr anchor="ctr"/>
                </a:tc>
              </a:tr>
              <a:tr h="675366">
                <a:tc>
                  <a:txBody>
                    <a:bodyPr/>
                    <a:lstStyle/>
                    <a:p>
                      <a:pPr algn="ctr"/>
                      <a:r>
                        <a:rPr lang="id-ID" sz="2800" dirty="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KK</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KK adalah kepala keluarga adalah suami/ayah. Jika ayah/suami sudah tidak ada/meninggal dunia, maka kepala keluarga diganti oleh ibu</a:t>
                      </a:r>
                      <a:endParaRPr lang="id-ID" sz="2000" dirty="0"/>
                    </a:p>
                  </a:txBody>
                  <a:tcPr anchor="ctr"/>
                </a:tc>
              </a:tr>
            </a:tbl>
          </a:graphicData>
        </a:graphic>
      </p:graphicFrame>
    </p:spTree>
    <p:extLst>
      <p:ext uri="{BB962C8B-B14F-4D97-AF65-F5344CB8AC3E}">
        <p14:creationId xmlns:p14="http://schemas.microsoft.com/office/powerpoint/2010/main" val="290801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6</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48474582"/>
              </p:ext>
            </p:extLst>
          </p:nvPr>
        </p:nvGraphicFramePr>
        <p:xfrm>
          <a:off x="1219200" y="1799042"/>
          <a:ext cx="16268700" cy="6822925"/>
        </p:xfrm>
        <a:graphic>
          <a:graphicData uri="http://schemas.openxmlformats.org/drawingml/2006/table">
            <a:tbl>
              <a:tblPr firstRow="1" bandRow="1">
                <a:tableStyleId>{5940675A-B579-460E-94D1-54222C63F5DA}</a:tableStyleId>
              </a:tblPr>
              <a:tblGrid>
                <a:gridCol w="1070653"/>
                <a:gridCol w="4440753"/>
                <a:gridCol w="10757294"/>
              </a:tblGrid>
              <a:tr h="444478">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1176560">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Anggota TP-PKK</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Sebagai anggota tim pergerak PKK otomatis menjadi kader umum, sehingga di kolom kader umum tidak perlu didata lagi</a:t>
                      </a:r>
                      <a:endParaRPr lang="id-ID" sz="2800" dirty="0"/>
                    </a:p>
                  </a:txBody>
                  <a:tcPr anchor="ctr"/>
                </a:tc>
              </a:tr>
              <a:tr h="2274683">
                <a:tc>
                  <a:txBody>
                    <a:bodyPr/>
                    <a:lstStyle/>
                    <a:p>
                      <a:pPr algn="ctr"/>
                      <a:r>
                        <a:rPr lang="id-ID" sz="2800" dirty="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Kader Umum</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Mereka yang telah dilatih atau belum dilatih tetapi memahami serta melaksanakan 10 program pokok PKK, yang mau dan mampu memberikan penyuluhan dan menggerakkan masyarakat untuk melaksanakan kegiatan yang diperlukan. Kader umum belum tentu juga menjadi anggota tim pergerak PKK</a:t>
                      </a:r>
                      <a:endParaRPr lang="id-ID" sz="2800" dirty="0"/>
                    </a:p>
                  </a:txBody>
                  <a:tcPr anchor="ctr"/>
                </a:tc>
              </a:tr>
              <a:tr h="1908642">
                <a:tc>
                  <a:txBody>
                    <a:bodyPr/>
                    <a:lstStyle/>
                    <a:p>
                      <a:pPr algn="ctr"/>
                      <a:r>
                        <a:rPr lang="id-ID" sz="2800" dirty="0" smtClean="0"/>
                        <a:t>3.</a:t>
                      </a:r>
                      <a:endParaRPr lang="id-ID" sz="2800" dirty="0"/>
                    </a:p>
                  </a:txBody>
                  <a:tcPr anchor="ctr"/>
                </a:tc>
                <a:tc>
                  <a:txBody>
                    <a:bodyPr/>
                    <a:lstStyle/>
                    <a:p>
                      <a:r>
                        <a:rPr kumimoji="1" lang="id-ID" sz="2800" kern="1200" dirty="0" smtClean="0">
                          <a:solidFill>
                            <a:schemeClr val="tx1"/>
                          </a:solidFill>
                          <a:effectLst/>
                          <a:latin typeface="+mn-lt"/>
                          <a:ea typeface="+mn-ea"/>
                          <a:cs typeface="+mn-cs"/>
                        </a:rPr>
                        <a:t>Kader Khusus</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Kader umum yang telah mendapatkan tambahan pengetahuan dan keterampilan tertentu antara lain pelatihan-pelatihan. Pada papan data pendataan kader khusus dicantumkan dalam kolom dan POKJA masing-masing</a:t>
                      </a:r>
                      <a:endParaRPr lang="id-ID" sz="2800" dirty="0"/>
                    </a:p>
                  </a:txBody>
                  <a:tcPr anchor="ctr"/>
                </a:tc>
              </a:tr>
              <a:tr h="810519">
                <a:tc>
                  <a:txBody>
                    <a:bodyPr/>
                    <a:lstStyle/>
                    <a:p>
                      <a:pPr algn="ctr"/>
                      <a:r>
                        <a:rPr lang="id-ID" sz="2800" dirty="0" smtClean="0"/>
                        <a:t>4.</a:t>
                      </a:r>
                      <a:endParaRPr lang="id-ID" sz="2800" dirty="0"/>
                    </a:p>
                  </a:txBody>
                  <a:tcPr anchor="ctr"/>
                </a:tc>
                <a:tc>
                  <a:txBody>
                    <a:bodyPr/>
                    <a:lstStyle/>
                    <a:p>
                      <a:r>
                        <a:rPr kumimoji="1" lang="id-ID" sz="2800" kern="1200" dirty="0" smtClean="0">
                          <a:solidFill>
                            <a:schemeClr val="tx1"/>
                          </a:solidFill>
                          <a:effectLst/>
                          <a:latin typeface="+mn-lt"/>
                          <a:ea typeface="+mn-ea"/>
                          <a:cs typeface="+mn-cs"/>
                        </a:rPr>
                        <a:t>Tenaga Sekretariat</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Warga/kader yang bekerja di bagian sekretariat PKK baik honorer maupun bantuan</a:t>
                      </a:r>
                      <a:endParaRPr lang="id-ID" sz="2800" dirty="0"/>
                    </a:p>
                  </a:txBody>
                  <a:tcPr anchor="ctr"/>
                </a:tc>
              </a:tr>
            </a:tbl>
          </a:graphicData>
        </a:graphic>
      </p:graphicFrame>
      <p:sp>
        <p:nvSpPr>
          <p:cNvPr id="8" name="Rectangle 7"/>
          <p:cNvSpPr/>
          <p:nvPr/>
        </p:nvSpPr>
        <p:spPr>
          <a:xfrm>
            <a:off x="1333500" y="8625870"/>
            <a:ext cx="16173450" cy="461665"/>
          </a:xfrm>
          <a:prstGeom prst="rect">
            <a:avLst/>
          </a:prstGeom>
        </p:spPr>
        <p:txBody>
          <a:bodyPr wrap="square">
            <a:spAutoFit/>
          </a:bodyPr>
          <a:lstStyle/>
          <a:p>
            <a:r>
              <a:rPr lang="id-ID" sz="2400" dirty="0" smtClean="0"/>
              <a:t>*Kader-kader </a:t>
            </a:r>
            <a:r>
              <a:rPr lang="id-ID" sz="2400" dirty="0"/>
              <a:t>PKK dibentuk dengan keputusan Kepala Desa/Lurah selaku Ketua </a:t>
            </a:r>
            <a:r>
              <a:rPr lang="id-ID" sz="2400" dirty="0" smtClean="0"/>
              <a:t> Pembina TP-PKK </a:t>
            </a:r>
            <a:r>
              <a:rPr lang="id-ID" sz="2400" dirty="0"/>
              <a:t>Desa/Kelurahan</a:t>
            </a:r>
          </a:p>
        </p:txBody>
      </p:sp>
    </p:spTree>
    <p:extLst>
      <p:ext uri="{BB962C8B-B14F-4D97-AF65-F5344CB8AC3E}">
        <p14:creationId xmlns:p14="http://schemas.microsoft.com/office/powerpoint/2010/main" val="220124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30" t="219" r="-42" b="4641"/>
          <a:stretch/>
        </p:blipFill>
        <p:spPr>
          <a:xfrm>
            <a:off x="532238" y="2998745"/>
            <a:ext cx="17270114" cy="6964405"/>
          </a:xfrm>
        </p:spPr>
      </p:pic>
      <p:sp>
        <p:nvSpPr>
          <p:cNvPr id="4" name="Title 2"/>
          <p:cNvSpPr>
            <a:spLocks noGrp="1"/>
          </p:cNvSpPr>
          <p:nvPr>
            <p:ph type="title"/>
          </p:nvPr>
        </p:nvSpPr>
        <p:spPr>
          <a:xfrm>
            <a:off x="0" y="7934779"/>
            <a:ext cx="12211050" cy="1170617"/>
          </a:xfrm>
        </p:spPr>
        <p:txBody>
          <a:bodyPr>
            <a:normAutofit/>
          </a:bodyPr>
          <a:lstStyle/>
          <a:p>
            <a:r>
              <a:rPr lang="id-ID" dirty="0" smtClean="0"/>
              <a:t>DATA KEGIATAN PKK POKJA I</a:t>
            </a:r>
            <a:endParaRPr lang="id-ID" dirty="0"/>
          </a:p>
        </p:txBody>
      </p:sp>
      <p:sp>
        <p:nvSpPr>
          <p:cNvPr id="6" name="Oval 7"/>
          <p:cNvSpPr/>
          <p:nvPr/>
        </p:nvSpPr>
        <p:spPr>
          <a:xfrm>
            <a:off x="2556641" y="3011212"/>
            <a:ext cx="1772964" cy="529787"/>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29"/>
          <p:cNvCxnSpPr>
            <a:cxnSpLocks/>
            <a:stCxn id="6" idx="0"/>
          </p:cNvCxnSpPr>
          <p:nvPr/>
        </p:nvCxnSpPr>
        <p:spPr>
          <a:xfrm flipV="1">
            <a:off x="3443123" y="2643379"/>
            <a:ext cx="537834" cy="367833"/>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8" name="TextBox 30"/>
          <p:cNvSpPr txBox="1"/>
          <p:nvPr/>
        </p:nvSpPr>
        <p:spPr>
          <a:xfrm>
            <a:off x="1295400" y="1906486"/>
            <a:ext cx="558542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staff/pegawai yang telah dipilih dan masuk dalam PKBN/PKDRT/Pola Asuh</a:t>
            </a:r>
            <a:endParaRPr lang="en-US" sz="2000" dirty="0">
              <a:solidFill>
                <a:srgbClr val="FF0000"/>
              </a:solidFill>
            </a:endParaRPr>
          </a:p>
        </p:txBody>
      </p:sp>
      <p:sp>
        <p:nvSpPr>
          <p:cNvPr id="12" name="Oval 7"/>
          <p:cNvSpPr/>
          <p:nvPr/>
        </p:nvSpPr>
        <p:spPr>
          <a:xfrm>
            <a:off x="6534150" y="2836490"/>
            <a:ext cx="3981449" cy="704509"/>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Arrow Connector 29"/>
          <p:cNvCxnSpPr>
            <a:cxnSpLocks/>
            <a:stCxn id="12" idx="0"/>
          </p:cNvCxnSpPr>
          <p:nvPr/>
        </p:nvCxnSpPr>
        <p:spPr>
          <a:xfrm flipV="1">
            <a:off x="8524875" y="2661770"/>
            <a:ext cx="1218215" cy="174720"/>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14" name="TextBox 30"/>
          <p:cNvSpPr txBox="1"/>
          <p:nvPr/>
        </p:nvSpPr>
        <p:spPr>
          <a:xfrm>
            <a:off x="7445922" y="1906486"/>
            <a:ext cx="753131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kelompok/anggota yang mengelola dan masuk sebagai bagian dari penghayatan dan pengalaman pancasila</a:t>
            </a:r>
            <a:endParaRPr lang="en-US" sz="2000" dirty="0">
              <a:solidFill>
                <a:srgbClr val="FF0000"/>
              </a:solidFill>
            </a:endParaRPr>
          </a:p>
        </p:txBody>
      </p:sp>
      <p:sp>
        <p:nvSpPr>
          <p:cNvPr id="19" name="Oval 7"/>
          <p:cNvSpPr/>
          <p:nvPr/>
        </p:nvSpPr>
        <p:spPr>
          <a:xfrm flipV="1">
            <a:off x="13677900" y="3011211"/>
            <a:ext cx="2821048" cy="772511"/>
          </a:xfrm>
          <a:prstGeom prst="ellipse">
            <a:avLst/>
          </a:prstGeom>
          <a:noFill/>
          <a:ln w="28575">
            <a:solidFill>
              <a:srgbClr val="FF0000"/>
            </a:solidFill>
          </a:ln>
          <a:effectLst>
            <a:outerShdw blurRad="114300" dist="76200" dir="4740000" sx="104000" sy="104000" algn="ctr" rotWithShape="0">
              <a:srgbClr val="000000">
                <a:alpha val="70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Arrow Connector 29"/>
          <p:cNvCxnSpPr>
            <a:cxnSpLocks/>
            <a:stCxn id="19" idx="0"/>
          </p:cNvCxnSpPr>
          <p:nvPr/>
        </p:nvCxnSpPr>
        <p:spPr>
          <a:xfrm flipH="1">
            <a:off x="14905464" y="3783722"/>
            <a:ext cx="182960" cy="914402"/>
          </a:xfrm>
          <a:prstGeom prst="straightConnector1">
            <a:avLst/>
          </a:prstGeom>
          <a:ln>
            <a:solidFill>
              <a:srgbClr val="FF0000"/>
            </a:solidFill>
            <a:tailEnd type="triangle" w="lg" len="lg"/>
          </a:ln>
          <a:effectLst>
            <a:outerShdw blurRad="114300" dist="76200" dir="4380000" sx="103000" sy="103000" rotWithShape="0">
              <a:srgbClr val="000000">
                <a:alpha val="70000"/>
              </a:srgbClr>
            </a:outerShdw>
          </a:effectLst>
        </p:spPr>
        <p:style>
          <a:lnRef idx="2">
            <a:schemeClr val="accent1"/>
          </a:lnRef>
          <a:fillRef idx="0">
            <a:schemeClr val="accent1"/>
          </a:fillRef>
          <a:effectRef idx="1">
            <a:schemeClr val="accent1"/>
          </a:effectRef>
          <a:fontRef idx="minor">
            <a:schemeClr val="tx1"/>
          </a:fontRef>
        </p:style>
      </p:cxnSp>
      <p:sp>
        <p:nvSpPr>
          <p:cNvPr id="21" name="TextBox 30"/>
          <p:cNvSpPr txBox="1"/>
          <p:nvPr/>
        </p:nvSpPr>
        <p:spPr>
          <a:xfrm>
            <a:off x="11328188" y="4766624"/>
            <a:ext cx="5562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d-ID" sz="2000" dirty="0" smtClean="0">
                <a:solidFill>
                  <a:srgbClr val="FF0000"/>
                </a:solidFill>
              </a:rPr>
              <a:t>Diisi nama kelompok yang masuk dalam kerja bakti, rukun kematian, keagamaan, jimpitan, dan arisan</a:t>
            </a:r>
            <a:endParaRPr lang="en-US" sz="2000" dirty="0">
              <a:solidFill>
                <a:srgbClr val="FF0000"/>
              </a:solidFill>
            </a:endParaRPr>
          </a:p>
        </p:txBody>
      </p:sp>
    </p:spTree>
    <p:extLst>
      <p:ext uri="{BB962C8B-B14F-4D97-AF65-F5344CB8AC3E}">
        <p14:creationId xmlns:p14="http://schemas.microsoft.com/office/powerpoint/2010/main" val="417073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8</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2578552219"/>
              </p:ext>
            </p:extLst>
          </p:nvPr>
        </p:nvGraphicFramePr>
        <p:xfrm>
          <a:off x="1314185" y="2101302"/>
          <a:ext cx="15278365" cy="5374914"/>
        </p:xfrm>
        <a:graphic>
          <a:graphicData uri="http://schemas.openxmlformats.org/drawingml/2006/table">
            <a:tbl>
              <a:tblPr firstRow="1" bandRow="1">
                <a:tableStyleId>{5940675A-B579-460E-94D1-54222C63F5DA}</a:tableStyleId>
              </a:tblPr>
              <a:tblGrid>
                <a:gridCol w="1122435"/>
                <a:gridCol w="4078480"/>
                <a:gridCol w="10077450"/>
              </a:tblGrid>
              <a:tr h="675366">
                <a:tc>
                  <a:txBody>
                    <a:bodyPr/>
                    <a:lstStyle/>
                    <a:p>
                      <a:pPr algn="ctr"/>
                      <a:r>
                        <a:rPr lang="id-ID" dirty="0" smtClean="0"/>
                        <a:t>No.</a:t>
                      </a:r>
                      <a:endParaRPr lang="id-ID" dirty="0"/>
                    </a:p>
                  </a:txBody>
                  <a:tcPr/>
                </a:tc>
                <a:tc>
                  <a:txBody>
                    <a:bodyPr/>
                    <a:lstStyle/>
                    <a:p>
                      <a:pPr algn="ctr"/>
                      <a:r>
                        <a:rPr kumimoji="1" lang="id-ID" sz="3200" kern="1200" dirty="0" smtClean="0">
                          <a:solidFill>
                            <a:schemeClr val="tx1"/>
                          </a:solidFill>
                          <a:effectLst/>
                          <a:latin typeface="+mn-lt"/>
                          <a:ea typeface="+mn-ea"/>
                          <a:cs typeface="+mn-cs"/>
                        </a:rPr>
                        <a:t>Kata Kunci</a:t>
                      </a:r>
                      <a:endParaRPr lang="id-ID" dirty="0"/>
                    </a:p>
                  </a:txBody>
                  <a:tcPr/>
                </a:tc>
                <a:tc>
                  <a:txBody>
                    <a:bodyPr/>
                    <a:lstStyle/>
                    <a:p>
                      <a:pPr algn="ctr"/>
                      <a:r>
                        <a:rPr kumimoji="1" lang="id-ID" sz="3200" kern="1200" dirty="0" smtClean="0">
                          <a:solidFill>
                            <a:schemeClr val="tx1"/>
                          </a:solidFill>
                          <a:effectLst/>
                          <a:latin typeface="+mn-lt"/>
                          <a:ea typeface="+mn-ea"/>
                          <a:cs typeface="+mn-cs"/>
                        </a:rPr>
                        <a:t>Penjelasan</a:t>
                      </a:r>
                      <a:endParaRPr lang="id-ID" dirty="0"/>
                    </a:p>
                  </a:txBody>
                  <a:tcPr/>
                </a:tc>
              </a:tr>
              <a:tr h="1679736">
                <a:tc>
                  <a:txBody>
                    <a:bodyPr/>
                    <a:lstStyle/>
                    <a:p>
                      <a:pPr algn="ctr"/>
                      <a:r>
                        <a:rPr lang="id-ID" dirty="0" smtClean="0"/>
                        <a:t>1.</a:t>
                      </a:r>
                      <a:endParaRPr lang="id-ID" dirty="0"/>
                    </a:p>
                  </a:txBody>
                  <a:tcPr anchor="ctr"/>
                </a:tc>
                <a:tc>
                  <a:txBody>
                    <a:bodyPr/>
                    <a:lstStyle/>
                    <a:p>
                      <a:r>
                        <a:rPr kumimoji="1" lang="id-ID" sz="3200" kern="1200" dirty="0" smtClean="0">
                          <a:solidFill>
                            <a:schemeClr val="tx1"/>
                          </a:solidFill>
                          <a:effectLst/>
                          <a:latin typeface="+mn-lt"/>
                          <a:ea typeface="+mn-ea"/>
                          <a:cs typeface="+mn-cs"/>
                        </a:rPr>
                        <a:t>PKBN</a:t>
                      </a:r>
                      <a:endParaRPr lang="id-ID" dirty="0"/>
                    </a:p>
                  </a:txBody>
                  <a:tcPr anchor="ctr"/>
                </a:tc>
                <a:tc>
                  <a:txBody>
                    <a:bodyPr/>
                    <a:lstStyle/>
                    <a:p>
                      <a:pPr marL="0" marR="0" indent="0" algn="just" defTabSz="1632753" rtl="0" eaLnBrk="1" fontAlgn="auto" latinLnBrk="0" hangingPunct="1">
                        <a:lnSpc>
                          <a:spcPct val="100000"/>
                        </a:lnSpc>
                        <a:spcBef>
                          <a:spcPts val="0"/>
                        </a:spcBef>
                        <a:spcAft>
                          <a:spcPts val="0"/>
                        </a:spcAft>
                        <a:buClrTx/>
                        <a:buSzTx/>
                        <a:buFontTx/>
                        <a:buNone/>
                        <a:tabLst/>
                        <a:defRPr/>
                      </a:pPr>
                      <a:r>
                        <a:rPr kumimoji="1" lang="id-ID" sz="3200" kern="1200" dirty="0" smtClean="0">
                          <a:solidFill>
                            <a:schemeClr val="tx1"/>
                          </a:solidFill>
                          <a:effectLst/>
                          <a:latin typeface="+mn-lt"/>
                          <a:ea typeface="+mn-ea"/>
                          <a:cs typeface="+mn-cs"/>
                        </a:rPr>
                        <a:t>Pembinaan Kesadaran Bela Negara</a:t>
                      </a:r>
                      <a:endParaRPr lang="id-ID" dirty="0" smtClean="0"/>
                    </a:p>
                  </a:txBody>
                  <a:tcPr anchor="ctr"/>
                </a:tc>
              </a:tr>
              <a:tr h="675366">
                <a:tc>
                  <a:txBody>
                    <a:bodyPr/>
                    <a:lstStyle/>
                    <a:p>
                      <a:pPr algn="ctr"/>
                      <a:r>
                        <a:rPr lang="id-ID" dirty="0" smtClean="0"/>
                        <a:t>2.</a:t>
                      </a:r>
                      <a:endParaRPr lang="id-ID" dirty="0"/>
                    </a:p>
                  </a:txBody>
                  <a:tcPr anchor="ctr"/>
                </a:tc>
                <a:tc>
                  <a:txBody>
                    <a:bodyPr/>
                    <a:lstStyle/>
                    <a:p>
                      <a:r>
                        <a:rPr kumimoji="1" lang="id-ID" sz="3200" kern="1200" dirty="0" smtClean="0">
                          <a:solidFill>
                            <a:schemeClr val="tx1"/>
                          </a:solidFill>
                          <a:effectLst/>
                          <a:latin typeface="+mn-lt"/>
                          <a:ea typeface="+mn-ea"/>
                          <a:cs typeface="+mn-cs"/>
                        </a:rPr>
                        <a:t>PKDRT</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Kader Pencegahan Kekerasan dalam Rumah Tangga</a:t>
                      </a:r>
                      <a:endParaRPr lang="id-ID" dirty="0"/>
                    </a:p>
                  </a:txBody>
                  <a:tcPr anchor="ctr"/>
                </a:tc>
              </a:tr>
              <a:tr h="675366">
                <a:tc>
                  <a:txBody>
                    <a:bodyPr/>
                    <a:lstStyle/>
                    <a:p>
                      <a:pPr algn="ctr"/>
                      <a:r>
                        <a:rPr lang="id-ID" dirty="0" smtClean="0"/>
                        <a:t>3.</a:t>
                      </a:r>
                      <a:endParaRPr lang="id-ID" dirty="0"/>
                    </a:p>
                  </a:txBody>
                  <a:tcPr anchor="ctr"/>
                </a:tc>
                <a:tc>
                  <a:txBody>
                    <a:bodyPr/>
                    <a:lstStyle/>
                    <a:p>
                      <a:r>
                        <a:rPr kumimoji="1" lang="id-ID" sz="3200" kern="1200" dirty="0" smtClean="0">
                          <a:solidFill>
                            <a:schemeClr val="tx1"/>
                          </a:solidFill>
                          <a:effectLst/>
                          <a:latin typeface="+mn-lt"/>
                          <a:ea typeface="+mn-ea"/>
                          <a:cs typeface="+mn-cs"/>
                        </a:rPr>
                        <a:t>Pola Asuh</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Kader Pola Asuh Anak dan Remaja</a:t>
                      </a:r>
                      <a:endParaRPr lang="id-ID" dirty="0"/>
                    </a:p>
                  </a:txBody>
                  <a:tcPr anchor="ctr"/>
                </a:tc>
              </a:tr>
              <a:tr h="1669080">
                <a:tc>
                  <a:txBody>
                    <a:bodyPr/>
                    <a:lstStyle/>
                    <a:p>
                      <a:pPr algn="ctr"/>
                      <a:r>
                        <a:rPr lang="id-ID" dirty="0" smtClean="0"/>
                        <a:t>4.</a:t>
                      </a:r>
                      <a:endParaRPr lang="id-ID" dirty="0"/>
                    </a:p>
                  </a:txBody>
                  <a:tcPr anchor="ctr"/>
                </a:tc>
                <a:tc>
                  <a:txBody>
                    <a:bodyPr/>
                    <a:lstStyle/>
                    <a:p>
                      <a:r>
                        <a:rPr kumimoji="1" lang="id-ID" sz="3200" kern="1200" dirty="0" smtClean="0">
                          <a:solidFill>
                            <a:schemeClr val="tx1"/>
                          </a:solidFill>
                          <a:effectLst/>
                          <a:latin typeface="+mn-lt"/>
                          <a:ea typeface="+mn-ea"/>
                          <a:cs typeface="+mn-cs"/>
                        </a:rPr>
                        <a:t>Lansia</a:t>
                      </a:r>
                      <a:endParaRPr lang="id-ID" dirty="0"/>
                    </a:p>
                  </a:txBody>
                  <a:tcPr anchor="ctr"/>
                </a:tc>
                <a:tc>
                  <a:txBody>
                    <a:bodyPr/>
                    <a:lstStyle/>
                    <a:p>
                      <a:pPr algn="just"/>
                      <a:r>
                        <a:rPr kumimoji="1" lang="id-ID" sz="3200" kern="1200" dirty="0" smtClean="0">
                          <a:solidFill>
                            <a:schemeClr val="tx1"/>
                          </a:solidFill>
                          <a:effectLst/>
                          <a:latin typeface="+mn-lt"/>
                          <a:ea typeface="+mn-ea"/>
                          <a:cs typeface="+mn-cs"/>
                        </a:rPr>
                        <a:t>Seseorang yang telah berusia lebih dari 65 tahun</a:t>
                      </a:r>
                      <a:endParaRPr lang="id-ID" dirty="0"/>
                    </a:p>
                  </a:txBody>
                  <a:tcPr anchor="ctr"/>
                </a:tc>
              </a:tr>
            </a:tbl>
          </a:graphicData>
        </a:graphic>
      </p:graphicFrame>
    </p:spTree>
    <p:extLst>
      <p:ext uri="{BB962C8B-B14F-4D97-AF65-F5344CB8AC3E}">
        <p14:creationId xmlns:p14="http://schemas.microsoft.com/office/powerpoint/2010/main" val="192330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id-ID" altLang="ja-JP" dirty="0"/>
              <a:t>Tim IT DISKOMINFO OKU SELATAN</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9</a:t>
            </a:fld>
            <a:endParaRPr lang="ja-JP" altLang="en-US"/>
          </a:p>
        </p:txBody>
      </p:sp>
      <p:graphicFrame>
        <p:nvGraphicFramePr>
          <p:cNvPr id="7" name="Table 6"/>
          <p:cNvGraphicFramePr>
            <a:graphicFrameLocks noGrp="1"/>
          </p:cNvGraphicFramePr>
          <p:nvPr>
            <p:extLst>
              <p:ext uri="{D42A27DB-BD31-4B8C-83A1-F6EECF244321}">
                <p14:modId xmlns:p14="http://schemas.microsoft.com/office/powerpoint/2010/main" val="3918799368"/>
              </p:ext>
            </p:extLst>
          </p:nvPr>
        </p:nvGraphicFramePr>
        <p:xfrm>
          <a:off x="933450" y="768798"/>
          <a:ext cx="15030450" cy="8449463"/>
        </p:xfrm>
        <a:graphic>
          <a:graphicData uri="http://schemas.openxmlformats.org/drawingml/2006/table">
            <a:tbl>
              <a:tblPr firstRow="1" bandRow="1">
                <a:tableStyleId>{5940675A-B579-460E-94D1-54222C63F5DA}</a:tableStyleId>
              </a:tblPr>
              <a:tblGrid>
                <a:gridCol w="895350"/>
                <a:gridCol w="3714750"/>
                <a:gridCol w="10420350"/>
              </a:tblGrid>
              <a:tr h="566641">
                <a:tc>
                  <a:txBody>
                    <a:bodyPr/>
                    <a:lstStyle/>
                    <a:p>
                      <a:pPr algn="ctr"/>
                      <a:r>
                        <a:rPr lang="id-ID" sz="2800" dirty="0" smtClean="0"/>
                        <a:t>No.</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Kata Kunci</a:t>
                      </a:r>
                      <a:endParaRPr lang="id-ID" sz="2800" dirty="0"/>
                    </a:p>
                  </a:txBody>
                  <a:tcPr/>
                </a:tc>
                <a:tc>
                  <a:txBody>
                    <a:bodyPr/>
                    <a:lstStyle/>
                    <a:p>
                      <a:pPr algn="ctr"/>
                      <a:r>
                        <a:rPr kumimoji="1" lang="id-ID" sz="2800" kern="1200" dirty="0" smtClean="0">
                          <a:solidFill>
                            <a:schemeClr val="tx1"/>
                          </a:solidFill>
                          <a:effectLst/>
                          <a:latin typeface="+mn-lt"/>
                          <a:ea typeface="+mn-ea"/>
                          <a:cs typeface="+mn-cs"/>
                        </a:rPr>
                        <a:t>Penjelasan</a:t>
                      </a:r>
                      <a:endParaRPr lang="id-ID" sz="2800" dirty="0"/>
                    </a:p>
                  </a:txBody>
                  <a:tcPr/>
                </a:tc>
              </a:tr>
              <a:tr h="1350611">
                <a:tc>
                  <a:txBody>
                    <a:bodyPr/>
                    <a:lstStyle/>
                    <a:p>
                      <a:pPr algn="ctr"/>
                      <a:r>
                        <a:rPr lang="id-ID" sz="2800" dirty="0" smtClean="0"/>
                        <a:t>1.</a:t>
                      </a:r>
                      <a:endParaRPr lang="id-ID" sz="2800" dirty="0"/>
                    </a:p>
                  </a:txBody>
                  <a:tcPr anchor="ctr"/>
                </a:tc>
                <a:tc>
                  <a:txBody>
                    <a:bodyPr/>
                    <a:lstStyle/>
                    <a:p>
                      <a:r>
                        <a:rPr kumimoji="1" lang="id-ID" sz="2800" kern="1200" dirty="0" smtClean="0">
                          <a:solidFill>
                            <a:schemeClr val="tx1"/>
                          </a:solidFill>
                          <a:effectLst/>
                          <a:latin typeface="+mn-lt"/>
                          <a:ea typeface="+mn-ea"/>
                          <a:cs typeface="+mn-cs"/>
                        </a:rPr>
                        <a:t>Kerja Bakti</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Mengerjakan suatu pekerjaan secara bersama-sama dengan beberapa orang dan dengan suatu tujuan yang sama</a:t>
                      </a:r>
                      <a:endParaRPr lang="id-ID" sz="2800" dirty="0"/>
                    </a:p>
                  </a:txBody>
                  <a:tcPr anchor="ctr"/>
                </a:tc>
              </a:tr>
              <a:tr h="1917691">
                <a:tc>
                  <a:txBody>
                    <a:bodyPr/>
                    <a:lstStyle/>
                    <a:p>
                      <a:pPr algn="ctr"/>
                      <a:r>
                        <a:rPr lang="id-ID" sz="2800" dirty="0" smtClean="0"/>
                        <a:t>2.</a:t>
                      </a:r>
                      <a:endParaRPr lang="id-ID" sz="2800" dirty="0"/>
                    </a:p>
                  </a:txBody>
                  <a:tcPr anchor="ctr"/>
                </a:tc>
                <a:tc>
                  <a:txBody>
                    <a:bodyPr/>
                    <a:lstStyle/>
                    <a:p>
                      <a:r>
                        <a:rPr kumimoji="1" lang="id-ID" sz="2800" kern="1200" dirty="0" smtClean="0">
                          <a:solidFill>
                            <a:schemeClr val="tx1"/>
                          </a:solidFill>
                          <a:effectLst/>
                          <a:latin typeface="+mn-lt"/>
                          <a:ea typeface="+mn-ea"/>
                          <a:cs typeface="+mn-cs"/>
                        </a:rPr>
                        <a:t>Rukun Kematian (RuKem)</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Lembaga sosial yang dibentuk oleh pengurus RT yang bertugas untuk menghimpun dana dari swadaya masyarakat untuk membantu dalam penyelenggaaan pemakaman bagi masyarakat muslim</a:t>
                      </a:r>
                      <a:endParaRPr lang="id-ID" sz="2800" dirty="0"/>
                    </a:p>
                  </a:txBody>
                  <a:tcPr anchor="ctr"/>
                </a:tc>
              </a:tr>
              <a:tr h="1001779">
                <a:tc>
                  <a:txBody>
                    <a:bodyPr/>
                    <a:lstStyle/>
                    <a:p>
                      <a:pPr algn="ctr"/>
                      <a:r>
                        <a:rPr lang="id-ID" sz="2800" dirty="0" smtClean="0"/>
                        <a:t>3.</a:t>
                      </a:r>
                      <a:endParaRPr lang="id-ID" sz="2800" dirty="0"/>
                    </a:p>
                  </a:txBody>
                  <a:tcPr anchor="ctr"/>
                </a:tc>
                <a:tc>
                  <a:txBody>
                    <a:bodyPr/>
                    <a:lstStyle/>
                    <a:p>
                      <a:r>
                        <a:rPr kumimoji="1" lang="id-ID" sz="2800" kern="1200" dirty="0" smtClean="0">
                          <a:solidFill>
                            <a:schemeClr val="tx1"/>
                          </a:solidFill>
                          <a:effectLst/>
                          <a:latin typeface="+mn-lt"/>
                          <a:ea typeface="+mn-ea"/>
                          <a:cs typeface="+mn-cs"/>
                        </a:rPr>
                        <a:t>Keagamaan</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Pengurus/kelompok yang bertugas dalam bidang keagamaan disuatu wilayah</a:t>
                      </a:r>
                      <a:endParaRPr lang="id-ID" sz="2800" dirty="0"/>
                    </a:p>
                  </a:txBody>
                  <a:tcPr anchor="ctr"/>
                </a:tc>
              </a:tr>
              <a:tr h="2153006">
                <a:tc>
                  <a:txBody>
                    <a:bodyPr/>
                    <a:lstStyle/>
                    <a:p>
                      <a:pPr algn="ctr"/>
                      <a:r>
                        <a:rPr lang="id-ID" sz="2800" dirty="0" smtClean="0"/>
                        <a:t>4.</a:t>
                      </a:r>
                      <a:endParaRPr lang="id-ID" sz="2800" dirty="0"/>
                    </a:p>
                  </a:txBody>
                  <a:tcPr anchor="ctr"/>
                </a:tc>
                <a:tc>
                  <a:txBody>
                    <a:bodyPr/>
                    <a:lstStyle/>
                    <a:p>
                      <a:r>
                        <a:rPr kumimoji="1" lang="id-ID" sz="2800" kern="1200" dirty="0" smtClean="0">
                          <a:solidFill>
                            <a:schemeClr val="tx1"/>
                          </a:solidFill>
                          <a:effectLst/>
                          <a:latin typeface="+mn-lt"/>
                          <a:ea typeface="+mn-ea"/>
                          <a:cs typeface="+mn-cs"/>
                        </a:rPr>
                        <a:t>Jimpitan</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Kelompok/pengurus yang bertugas untuk pengumpulan sesuatu (berupa uang atau beras) yang dilakukan dari rumah ke rumah yang dilakukan warga seikhlasnya. Dana ini akan digunakan untuk kegiatan sosial</a:t>
                      </a:r>
                      <a:endParaRPr lang="id-ID" sz="2800" dirty="0"/>
                    </a:p>
                  </a:txBody>
                  <a:tcPr anchor="ctr"/>
                </a:tc>
              </a:tr>
              <a:tr h="1459735">
                <a:tc>
                  <a:txBody>
                    <a:bodyPr/>
                    <a:lstStyle/>
                    <a:p>
                      <a:pPr algn="ctr"/>
                      <a:r>
                        <a:rPr lang="id-ID" sz="2800" dirty="0" smtClean="0"/>
                        <a:t>5.</a:t>
                      </a:r>
                      <a:endParaRPr lang="id-ID" sz="2800" dirty="0"/>
                    </a:p>
                  </a:txBody>
                  <a:tcPr anchor="ctr"/>
                </a:tc>
                <a:tc>
                  <a:txBody>
                    <a:bodyPr/>
                    <a:lstStyle/>
                    <a:p>
                      <a:r>
                        <a:rPr kumimoji="1" lang="id-ID" sz="2800" kern="1200" dirty="0" smtClean="0">
                          <a:solidFill>
                            <a:schemeClr val="tx1"/>
                          </a:solidFill>
                          <a:effectLst/>
                          <a:latin typeface="+mn-lt"/>
                          <a:ea typeface="+mn-ea"/>
                          <a:cs typeface="+mn-cs"/>
                        </a:rPr>
                        <a:t>Arisan </a:t>
                      </a:r>
                      <a:endParaRPr lang="id-ID" sz="2800" dirty="0"/>
                    </a:p>
                  </a:txBody>
                  <a:tcPr anchor="ctr"/>
                </a:tc>
                <a:tc>
                  <a:txBody>
                    <a:bodyPr/>
                    <a:lstStyle/>
                    <a:p>
                      <a:pPr algn="just"/>
                      <a:r>
                        <a:rPr kumimoji="1" lang="id-ID" sz="2800" kern="1200" dirty="0" smtClean="0">
                          <a:solidFill>
                            <a:schemeClr val="tx1"/>
                          </a:solidFill>
                          <a:effectLst/>
                          <a:latin typeface="+mn-lt"/>
                          <a:ea typeface="+mn-ea"/>
                          <a:cs typeface="+mn-cs"/>
                        </a:rPr>
                        <a:t>Kelompok/pengurus yang bertugas untuk mengumpulkan uang secara teratur pada tiap-tiap periode pada sekelompok orang</a:t>
                      </a:r>
                      <a:endParaRPr lang="id-ID" sz="2800" dirty="0"/>
                    </a:p>
                  </a:txBody>
                  <a:tcPr anchor="ctr"/>
                </a:tc>
              </a:tr>
            </a:tbl>
          </a:graphicData>
        </a:graphic>
      </p:graphicFrame>
    </p:spTree>
    <p:extLst>
      <p:ext uri="{BB962C8B-B14F-4D97-AF65-F5344CB8AC3E}">
        <p14:creationId xmlns:p14="http://schemas.microsoft.com/office/powerpoint/2010/main" val="2183899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22734</TotalTime>
  <Words>1842</Words>
  <Application>Microsoft Office PowerPoint</Application>
  <PresentationFormat>Custom</PresentationFormat>
  <Paragraphs>289</Paragraphs>
  <Slides>22</Slides>
  <Notes>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Vega - Footer Only</vt:lpstr>
      <vt:lpstr>Vega - Free</vt:lpstr>
      <vt:lpstr>Materi Tambahan Papan Data PKK </vt:lpstr>
      <vt:lpstr>PAPAN DATA PKK</vt:lpstr>
      <vt:lpstr>DATA UMUM PKK</vt:lpstr>
      <vt:lpstr>PowerPoint Presentation</vt:lpstr>
      <vt:lpstr>PowerPoint Presentation</vt:lpstr>
      <vt:lpstr>PowerPoint Presentation</vt:lpstr>
      <vt:lpstr>DATA KEGIATAN PKK POKJA I</vt:lpstr>
      <vt:lpstr>PowerPoint Presentation</vt:lpstr>
      <vt:lpstr>PowerPoint Presentation</vt:lpstr>
      <vt:lpstr>DATA KEGIATAN PKK POKJA II</vt:lpstr>
      <vt:lpstr>DATA KEGIATAN PKK POKJA II</vt:lpstr>
      <vt:lpstr>PowerPoint Presentation</vt:lpstr>
      <vt:lpstr>PowerPoint Presentation</vt:lpstr>
      <vt:lpstr>PowerPoint Presentation</vt:lpstr>
      <vt:lpstr>PowerPoint Presentation</vt:lpstr>
      <vt:lpstr>DATA KEGIATAN PKK POKJA III</vt:lpstr>
      <vt:lpstr>PowerPoint Presentation</vt:lpstr>
      <vt:lpstr>PowerPoint Presentation</vt:lpstr>
      <vt:lpstr>DATA KEGIATAN PKK POKJA IV</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ismail - [2010]</cp:lastModifiedBy>
  <cp:revision>612</cp:revision>
  <cp:lastPrinted>2019-07-13T04:34:38Z</cp:lastPrinted>
  <dcterms:created xsi:type="dcterms:W3CDTF">2015-09-05T11:42:45Z</dcterms:created>
  <dcterms:modified xsi:type="dcterms:W3CDTF">2019-07-23T06:49:41Z</dcterms:modified>
</cp:coreProperties>
</file>